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76"/>
  </p:notesMasterIdLst>
  <p:handoutMasterIdLst>
    <p:handoutMasterId r:id="rId77"/>
  </p:handoutMasterIdLst>
  <p:sldIdLst>
    <p:sldId id="288" r:id="rId2"/>
    <p:sldId id="1663" r:id="rId3"/>
    <p:sldId id="3432" r:id="rId4"/>
    <p:sldId id="2093" r:id="rId5"/>
    <p:sldId id="2146847309" r:id="rId6"/>
    <p:sldId id="3434" r:id="rId7"/>
    <p:sldId id="1673" r:id="rId8"/>
    <p:sldId id="1674" r:id="rId9"/>
    <p:sldId id="3435" r:id="rId10"/>
    <p:sldId id="3982" r:id="rId11"/>
    <p:sldId id="2146847310" r:id="rId12"/>
    <p:sldId id="1678" r:id="rId13"/>
    <p:sldId id="3979" r:id="rId14"/>
    <p:sldId id="1680" r:id="rId15"/>
    <p:sldId id="3449" r:id="rId16"/>
    <p:sldId id="1734" r:id="rId17"/>
    <p:sldId id="2100" r:id="rId18"/>
    <p:sldId id="3450" r:id="rId19"/>
    <p:sldId id="3451" r:id="rId20"/>
    <p:sldId id="1616" r:id="rId21"/>
    <p:sldId id="3980" r:id="rId22"/>
    <p:sldId id="3452" r:id="rId23"/>
    <p:sldId id="3453" r:id="rId24"/>
    <p:sldId id="3454" r:id="rId25"/>
    <p:sldId id="1633" r:id="rId26"/>
    <p:sldId id="3455" r:id="rId27"/>
    <p:sldId id="3456" r:id="rId28"/>
    <p:sldId id="3431" r:id="rId29"/>
    <p:sldId id="1213" r:id="rId30"/>
    <p:sldId id="1752" r:id="rId31"/>
    <p:sldId id="1620" r:id="rId32"/>
    <p:sldId id="3457" r:id="rId33"/>
    <p:sldId id="3458" r:id="rId34"/>
    <p:sldId id="3459" r:id="rId35"/>
    <p:sldId id="3460" r:id="rId36"/>
    <p:sldId id="1621" r:id="rId37"/>
    <p:sldId id="1754" r:id="rId38"/>
    <p:sldId id="3461" r:id="rId39"/>
    <p:sldId id="3466" r:id="rId40"/>
    <p:sldId id="697" r:id="rId41"/>
    <p:sldId id="3462" r:id="rId42"/>
    <p:sldId id="3981" r:id="rId43"/>
    <p:sldId id="695" r:id="rId44"/>
    <p:sldId id="3978" r:id="rId45"/>
    <p:sldId id="1817" r:id="rId46"/>
    <p:sldId id="1818" r:id="rId47"/>
    <p:sldId id="2146847304" r:id="rId48"/>
    <p:sldId id="2146847306" r:id="rId49"/>
    <p:sldId id="2146847307" r:id="rId50"/>
    <p:sldId id="2146847308" r:id="rId51"/>
    <p:sldId id="1824" r:id="rId52"/>
    <p:sldId id="1711" r:id="rId53"/>
    <p:sldId id="2102" r:id="rId54"/>
    <p:sldId id="2089" r:id="rId55"/>
    <p:sldId id="1742" r:id="rId56"/>
    <p:sldId id="2090" r:id="rId57"/>
    <p:sldId id="1755" r:id="rId58"/>
    <p:sldId id="1744" r:id="rId59"/>
    <p:sldId id="2091" r:id="rId60"/>
    <p:sldId id="2092" r:id="rId61"/>
    <p:sldId id="2103" r:id="rId62"/>
    <p:sldId id="3354" r:id="rId63"/>
    <p:sldId id="3349" r:id="rId64"/>
    <p:sldId id="1544" r:id="rId65"/>
    <p:sldId id="3368" r:id="rId66"/>
    <p:sldId id="3357" r:id="rId67"/>
    <p:sldId id="3464" r:id="rId68"/>
    <p:sldId id="1539" r:id="rId69"/>
    <p:sldId id="2061" r:id="rId70"/>
    <p:sldId id="3430" r:id="rId71"/>
    <p:sldId id="3372" r:id="rId72"/>
    <p:sldId id="1726" r:id="rId73"/>
    <p:sldId id="3439" r:id="rId74"/>
    <p:sldId id="1728" r:id="rId75"/>
  </p:sldIdLst>
  <p:sldSz cx="9906000" cy="6858000" type="A4"/>
  <p:notesSz cx="9866313" cy="14295438"/>
  <p:defaultTextStyle>
    <a:defPPr>
      <a:defRPr lang="ja-JP"/>
    </a:defPPr>
    <a:lvl1pPr algn="l" rtl="0" fontAlgn="base">
      <a:spcBef>
        <a:spcPct val="0"/>
      </a:spcBef>
      <a:spcAft>
        <a:spcPct val="0"/>
      </a:spcAft>
      <a:defRPr kumimoji="1" sz="1881" kern="1200">
        <a:solidFill>
          <a:schemeClr val="tx1"/>
        </a:solidFill>
        <a:latin typeface="Arial" panose="020B0604020202020204" pitchFamily="34" charset="0"/>
        <a:ea typeface="ＭＳ Ｐゴシック" panose="020B0600070205080204" pitchFamily="50" charset="-128"/>
        <a:cs typeface="+mn-cs"/>
      </a:defRPr>
    </a:lvl1pPr>
    <a:lvl2pPr marL="429997" algn="l" rtl="0" fontAlgn="base">
      <a:spcBef>
        <a:spcPct val="0"/>
      </a:spcBef>
      <a:spcAft>
        <a:spcPct val="0"/>
      </a:spcAft>
      <a:defRPr kumimoji="1" sz="1881" kern="1200">
        <a:solidFill>
          <a:schemeClr val="tx1"/>
        </a:solidFill>
        <a:latin typeface="Arial" panose="020B0604020202020204" pitchFamily="34" charset="0"/>
        <a:ea typeface="ＭＳ Ｐゴシック" panose="020B0600070205080204" pitchFamily="50" charset="-128"/>
        <a:cs typeface="+mn-cs"/>
      </a:defRPr>
    </a:lvl2pPr>
    <a:lvl3pPr marL="859993" algn="l" rtl="0" fontAlgn="base">
      <a:spcBef>
        <a:spcPct val="0"/>
      </a:spcBef>
      <a:spcAft>
        <a:spcPct val="0"/>
      </a:spcAft>
      <a:defRPr kumimoji="1" sz="1881" kern="1200">
        <a:solidFill>
          <a:schemeClr val="tx1"/>
        </a:solidFill>
        <a:latin typeface="Arial" panose="020B0604020202020204" pitchFamily="34" charset="0"/>
        <a:ea typeface="ＭＳ Ｐゴシック" panose="020B0600070205080204" pitchFamily="50" charset="-128"/>
        <a:cs typeface="+mn-cs"/>
      </a:defRPr>
    </a:lvl3pPr>
    <a:lvl4pPr marL="1289990" algn="l" rtl="0" fontAlgn="base">
      <a:spcBef>
        <a:spcPct val="0"/>
      </a:spcBef>
      <a:spcAft>
        <a:spcPct val="0"/>
      </a:spcAft>
      <a:defRPr kumimoji="1" sz="1881" kern="1200">
        <a:solidFill>
          <a:schemeClr val="tx1"/>
        </a:solidFill>
        <a:latin typeface="Arial" panose="020B0604020202020204" pitchFamily="34" charset="0"/>
        <a:ea typeface="ＭＳ Ｐゴシック" panose="020B0600070205080204" pitchFamily="50" charset="-128"/>
        <a:cs typeface="+mn-cs"/>
      </a:defRPr>
    </a:lvl4pPr>
    <a:lvl5pPr marL="1719986" algn="l" rtl="0" fontAlgn="base">
      <a:spcBef>
        <a:spcPct val="0"/>
      </a:spcBef>
      <a:spcAft>
        <a:spcPct val="0"/>
      </a:spcAft>
      <a:defRPr kumimoji="1" sz="1881" kern="1200">
        <a:solidFill>
          <a:schemeClr val="tx1"/>
        </a:solidFill>
        <a:latin typeface="Arial" panose="020B0604020202020204" pitchFamily="34" charset="0"/>
        <a:ea typeface="ＭＳ Ｐゴシック" panose="020B0600070205080204" pitchFamily="50" charset="-128"/>
        <a:cs typeface="+mn-cs"/>
      </a:defRPr>
    </a:lvl5pPr>
    <a:lvl6pPr marL="2149983" algn="l" defTabSz="859993" rtl="0" eaLnBrk="1" latinLnBrk="0" hangingPunct="1">
      <a:defRPr kumimoji="1" sz="1881" kern="1200">
        <a:solidFill>
          <a:schemeClr val="tx1"/>
        </a:solidFill>
        <a:latin typeface="Arial" panose="020B0604020202020204" pitchFamily="34" charset="0"/>
        <a:ea typeface="ＭＳ Ｐゴシック" panose="020B0600070205080204" pitchFamily="50" charset="-128"/>
        <a:cs typeface="+mn-cs"/>
      </a:defRPr>
    </a:lvl6pPr>
    <a:lvl7pPr marL="2579980" algn="l" defTabSz="859993" rtl="0" eaLnBrk="1" latinLnBrk="0" hangingPunct="1">
      <a:defRPr kumimoji="1" sz="1881" kern="1200">
        <a:solidFill>
          <a:schemeClr val="tx1"/>
        </a:solidFill>
        <a:latin typeface="Arial" panose="020B0604020202020204" pitchFamily="34" charset="0"/>
        <a:ea typeface="ＭＳ Ｐゴシック" panose="020B0600070205080204" pitchFamily="50" charset="-128"/>
        <a:cs typeface="+mn-cs"/>
      </a:defRPr>
    </a:lvl7pPr>
    <a:lvl8pPr marL="3009976" algn="l" defTabSz="859993" rtl="0" eaLnBrk="1" latinLnBrk="0" hangingPunct="1">
      <a:defRPr kumimoji="1" sz="1881" kern="1200">
        <a:solidFill>
          <a:schemeClr val="tx1"/>
        </a:solidFill>
        <a:latin typeface="Arial" panose="020B0604020202020204" pitchFamily="34" charset="0"/>
        <a:ea typeface="ＭＳ Ｐゴシック" panose="020B0600070205080204" pitchFamily="50" charset="-128"/>
        <a:cs typeface="+mn-cs"/>
      </a:defRPr>
    </a:lvl8pPr>
    <a:lvl9pPr marL="3439973" algn="l" defTabSz="859993" rtl="0" eaLnBrk="1" latinLnBrk="0" hangingPunct="1">
      <a:defRPr kumimoji="1" sz="188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2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0"/>
    <a:srgbClr val="4D4D4D"/>
    <a:srgbClr val="262626"/>
    <a:srgbClr val="969696"/>
    <a:srgbClr val="FF5050"/>
    <a:srgbClr val="464646"/>
    <a:srgbClr val="056DC0"/>
    <a:srgbClr val="E0F2F8"/>
    <a:srgbClr val="3C3C3C"/>
    <a:srgbClr val="FF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0" autoAdjust="0"/>
    <p:restoredTop sz="96210" autoAdjust="0"/>
  </p:normalViewPr>
  <p:slideViewPr>
    <p:cSldViewPr snapToGrid="0">
      <p:cViewPr varScale="1">
        <p:scale>
          <a:sx n="93" d="100"/>
          <a:sy n="93" d="100"/>
        </p:scale>
        <p:origin x="1266" y="78"/>
      </p:cViewPr>
      <p:guideLst>
        <p:guide orient="horz" pos="2160"/>
        <p:guide pos="252"/>
      </p:guideLst>
    </p:cSldViewPr>
  </p:slideViewPr>
  <p:notesTextViewPr>
    <p:cViewPr>
      <p:scale>
        <a:sx n="100" d="100"/>
        <a:sy n="100" d="100"/>
      </p:scale>
      <p:origin x="0" y="0"/>
    </p:cViewPr>
  </p:notesTextViewPr>
  <p:sorterViewPr>
    <p:cViewPr>
      <p:scale>
        <a:sx n="75" d="100"/>
        <a:sy n="75" d="100"/>
      </p:scale>
      <p:origin x="0" y="-3642"/>
    </p:cViewPr>
  </p:sorterViewPr>
  <p:notesViewPr>
    <p:cSldViewPr snapToGrid="0" showGuides="1">
      <p:cViewPr varScale="1">
        <p:scale>
          <a:sx n="54" d="100"/>
          <a:sy n="54" d="100"/>
        </p:scale>
        <p:origin x="40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2.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85"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大橋 藍子" userId="16d242b0-5acb-48a2-bc5e-ba5d345f80f0" providerId="ADAL" clId="{1848042F-E92C-4717-B468-BE7F960ECD1E}"/>
    <pc:docChg chg="custSel modSld">
      <pc:chgData name="大橋 藍子" userId="16d242b0-5acb-48a2-bc5e-ba5d345f80f0" providerId="ADAL" clId="{1848042F-E92C-4717-B468-BE7F960ECD1E}" dt="2025-08-25T04:32:36.919" v="0" actId="478"/>
      <pc:docMkLst>
        <pc:docMk/>
      </pc:docMkLst>
      <pc:sldChg chg="delSp mod">
        <pc:chgData name="大橋 藍子" userId="16d242b0-5acb-48a2-bc5e-ba5d345f80f0" providerId="ADAL" clId="{1848042F-E92C-4717-B468-BE7F960ECD1E}" dt="2025-08-25T04:32:36.919" v="0" actId="478"/>
        <pc:sldMkLst>
          <pc:docMk/>
          <pc:sldMk cId="3437643271" sldId="288"/>
        </pc:sldMkLst>
        <pc:spChg chg="del">
          <ac:chgData name="大橋 藍子" userId="16d242b0-5acb-48a2-bc5e-ba5d345f80f0" providerId="ADAL" clId="{1848042F-E92C-4717-B468-BE7F960ECD1E}" dt="2025-08-25T04:32:36.919" v="0" actId="478"/>
          <ac:spMkLst>
            <pc:docMk/>
            <pc:sldMk cId="3437643271" sldId="288"/>
            <ac:spMk id="5" creationId="{70E6EBA6-4609-4BC0-AFD2-2366DD73B6FB}"/>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plotArea>
      <c:layout/>
      <c:doughnutChart>
        <c:varyColors val="1"/>
        <c:ser>
          <c:idx val="0"/>
          <c:order val="0"/>
          <c:tx>
            <c:strRef>
              <c:f>Sheet1!$B$1</c:f>
              <c:strCache>
                <c:ptCount val="1"/>
                <c:pt idx="0">
                  <c:v>列1</c:v>
                </c:pt>
              </c:strCache>
            </c:strRef>
          </c:tx>
          <c:spPr>
            <a:scene3d>
              <a:camera prst="orthographicFront"/>
              <a:lightRig rig="threePt" dir="t">
                <a:rot lat="0" lon="0" rev="1200000"/>
              </a:lightRig>
            </a:scene3d>
            <a:sp3d/>
          </c:spPr>
          <c:dPt>
            <c:idx val="0"/>
            <c:bubble3D val="0"/>
            <c:spPr>
              <a:solidFill>
                <a:srgbClr val="4CB3D7"/>
              </a:solidFill>
              <a:scene3d>
                <a:camera prst="orthographicFront"/>
                <a:lightRig rig="threePt" dir="t">
                  <a:rot lat="0" lon="0" rev="1200000"/>
                </a:lightRig>
              </a:scene3d>
              <a:sp3d/>
            </c:spPr>
            <c:extLst>
              <c:ext xmlns:c16="http://schemas.microsoft.com/office/drawing/2014/chart" uri="{C3380CC4-5D6E-409C-BE32-E72D297353CC}">
                <c16:uniqueId val="{00000001-952B-4FBF-9596-4188EE6FECC1}"/>
              </c:ext>
            </c:extLst>
          </c:dPt>
          <c:dPt>
            <c:idx val="1"/>
            <c:bubble3D val="0"/>
            <c:spPr>
              <a:solidFill>
                <a:srgbClr val="FF8989"/>
              </a:solidFill>
              <a:scene3d>
                <a:camera prst="orthographicFront"/>
                <a:lightRig rig="threePt" dir="t">
                  <a:rot lat="0" lon="0" rev="1200000"/>
                </a:lightRig>
              </a:scene3d>
              <a:sp3d/>
            </c:spPr>
            <c:extLst>
              <c:ext xmlns:c16="http://schemas.microsoft.com/office/drawing/2014/chart" uri="{C3380CC4-5D6E-409C-BE32-E72D297353CC}">
                <c16:uniqueId val="{00000003-952B-4FBF-9596-4188EE6FECC1}"/>
              </c:ext>
            </c:extLst>
          </c:dPt>
          <c:dPt>
            <c:idx val="2"/>
            <c:bubble3D val="0"/>
            <c:spPr>
              <a:solidFill>
                <a:srgbClr val="009999">
                  <a:alpha val="50196"/>
                </a:srgbClr>
              </a:solidFill>
              <a:scene3d>
                <a:camera prst="orthographicFront"/>
                <a:lightRig rig="threePt" dir="t">
                  <a:rot lat="0" lon="0" rev="1200000"/>
                </a:lightRig>
              </a:scene3d>
              <a:sp3d/>
            </c:spPr>
            <c:extLst>
              <c:ext xmlns:c16="http://schemas.microsoft.com/office/drawing/2014/chart" uri="{C3380CC4-5D6E-409C-BE32-E72D297353CC}">
                <c16:uniqueId val="{00000005-952B-4FBF-9596-4188EE6FECC1}"/>
              </c:ext>
            </c:extLst>
          </c:dPt>
          <c:dPt>
            <c:idx val="3"/>
            <c:bubble3D val="0"/>
            <c:spPr>
              <a:solidFill>
                <a:srgbClr val="B9B9B9"/>
              </a:solidFill>
              <a:scene3d>
                <a:camera prst="orthographicFront"/>
                <a:lightRig rig="threePt" dir="t">
                  <a:rot lat="0" lon="0" rev="1200000"/>
                </a:lightRig>
              </a:scene3d>
              <a:sp3d/>
            </c:spPr>
            <c:extLst>
              <c:ext xmlns:c16="http://schemas.microsoft.com/office/drawing/2014/chart" uri="{C3380CC4-5D6E-409C-BE32-E72D297353CC}">
                <c16:uniqueId val="{00000007-952B-4FBF-9596-4188EE6FECC1}"/>
              </c:ext>
            </c:extLst>
          </c:dPt>
          <c:cat>
            <c:strRef>
              <c:f>Sheet1!$A$2:$A$5</c:f>
              <c:strCache>
                <c:ptCount val="4"/>
                <c:pt idx="0">
                  <c:v>技術職</c:v>
                </c:pt>
                <c:pt idx="1">
                  <c:v>営業職</c:v>
                </c:pt>
                <c:pt idx="2">
                  <c:v>スタッフ職</c:v>
                </c:pt>
                <c:pt idx="3">
                  <c:v>その他</c:v>
                </c:pt>
              </c:strCache>
            </c:strRef>
          </c:cat>
          <c:val>
            <c:numRef>
              <c:f>Sheet1!$B$2:$B$5</c:f>
              <c:numCache>
                <c:formatCode>General</c:formatCode>
                <c:ptCount val="4"/>
                <c:pt idx="0">
                  <c:v>3582</c:v>
                </c:pt>
                <c:pt idx="1">
                  <c:v>2969</c:v>
                </c:pt>
                <c:pt idx="2">
                  <c:v>2389</c:v>
                </c:pt>
                <c:pt idx="3">
                  <c:v>179</c:v>
                </c:pt>
              </c:numCache>
            </c:numRef>
          </c:val>
          <c:extLst>
            <c:ext xmlns:c16="http://schemas.microsoft.com/office/drawing/2014/chart" uri="{C3380CC4-5D6E-409C-BE32-E72D297353CC}">
              <c16:uniqueId val="{00000008-952B-4FBF-9596-4188EE6FECC1}"/>
            </c:ext>
          </c:extLst>
        </c:ser>
        <c:dLbls>
          <c:showLegendKey val="0"/>
          <c:showVal val="0"/>
          <c:showCatName val="0"/>
          <c:showSerName val="0"/>
          <c:showPercent val="0"/>
          <c:showBubbleSize val="0"/>
          <c:showLeaderLines val="1"/>
        </c:dLbls>
        <c:firstSliceAng val="0"/>
        <c:holeSize val="38"/>
      </c:doughnutChart>
    </c:plotArea>
    <c:plotVisOnly val="1"/>
    <c:dispBlanksAs val="gap"/>
    <c:showDLblsOverMax val="0"/>
  </c:chart>
  <c:txPr>
    <a:bodyPr/>
    <a:lstStyle/>
    <a:p>
      <a:pPr>
        <a:defRPr sz="1800"/>
      </a:pPr>
      <a:endParaRPr lang="ja-JP"/>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276255" cy="717647"/>
          </a:xfrm>
          <a:prstGeom prst="rect">
            <a:avLst/>
          </a:prstGeom>
        </p:spPr>
        <p:txBody>
          <a:bodyPr vert="horz" lIns="133073" tIns="66536" rIns="133073" bIns="66536" rtlCol="0"/>
          <a:lstStyle>
            <a:lvl1pPr algn="l">
              <a:defRPr sz="1700"/>
            </a:lvl1pPr>
          </a:lstStyle>
          <a:p>
            <a:endParaRPr kumimoji="1" lang="ja-JP" altLang="en-US" dirty="0"/>
          </a:p>
        </p:txBody>
      </p:sp>
      <p:sp>
        <p:nvSpPr>
          <p:cNvPr id="3" name="日付プレースホルダー 2"/>
          <p:cNvSpPr>
            <a:spLocks noGrp="1"/>
          </p:cNvSpPr>
          <p:nvPr>
            <p:ph type="dt" sz="quarter" idx="1"/>
          </p:nvPr>
        </p:nvSpPr>
        <p:spPr>
          <a:xfrm>
            <a:off x="5587733" y="0"/>
            <a:ext cx="4276254" cy="717647"/>
          </a:xfrm>
          <a:prstGeom prst="rect">
            <a:avLst/>
          </a:prstGeom>
        </p:spPr>
        <p:txBody>
          <a:bodyPr vert="horz" lIns="133073" tIns="66536" rIns="133073" bIns="66536" rtlCol="0"/>
          <a:lstStyle>
            <a:lvl1pPr algn="r">
              <a:defRPr sz="1700"/>
            </a:lvl1pPr>
          </a:lstStyle>
          <a:p>
            <a:fld id="{6132DD5D-951E-486B-8048-6C0A2AD4E921}" type="datetimeFigureOut">
              <a:rPr kumimoji="1" lang="ja-JP" altLang="en-US" smtClean="0"/>
              <a:t>2025/8/25</a:t>
            </a:fld>
            <a:endParaRPr kumimoji="1" lang="ja-JP" altLang="en-US" dirty="0"/>
          </a:p>
        </p:txBody>
      </p:sp>
      <p:sp>
        <p:nvSpPr>
          <p:cNvPr id="4" name="フッター プレースホルダー 3"/>
          <p:cNvSpPr>
            <a:spLocks noGrp="1"/>
          </p:cNvSpPr>
          <p:nvPr>
            <p:ph type="ftr" sz="quarter" idx="2"/>
          </p:nvPr>
        </p:nvSpPr>
        <p:spPr>
          <a:xfrm>
            <a:off x="1" y="13577791"/>
            <a:ext cx="4276255" cy="717647"/>
          </a:xfrm>
          <a:prstGeom prst="rect">
            <a:avLst/>
          </a:prstGeom>
        </p:spPr>
        <p:txBody>
          <a:bodyPr vert="horz" lIns="133073" tIns="66536" rIns="133073" bIns="66536" rtlCol="0" anchor="b"/>
          <a:lstStyle>
            <a:lvl1pPr algn="l">
              <a:defRPr sz="1700"/>
            </a:lvl1pPr>
          </a:lstStyle>
          <a:p>
            <a:endParaRPr kumimoji="1" lang="ja-JP" altLang="en-US" dirty="0"/>
          </a:p>
        </p:txBody>
      </p:sp>
      <p:sp>
        <p:nvSpPr>
          <p:cNvPr id="5" name="スライド番号プレースホルダー 4"/>
          <p:cNvSpPr>
            <a:spLocks noGrp="1"/>
          </p:cNvSpPr>
          <p:nvPr>
            <p:ph type="sldNum" sz="quarter" idx="3"/>
          </p:nvPr>
        </p:nvSpPr>
        <p:spPr>
          <a:xfrm>
            <a:off x="5587733" y="13577791"/>
            <a:ext cx="4276254" cy="717647"/>
          </a:xfrm>
          <a:prstGeom prst="rect">
            <a:avLst/>
          </a:prstGeom>
        </p:spPr>
        <p:txBody>
          <a:bodyPr vert="horz" lIns="133073" tIns="66536" rIns="133073" bIns="66536" rtlCol="0" anchor="b"/>
          <a:lstStyle>
            <a:lvl1pPr algn="r">
              <a:defRPr sz="1700"/>
            </a:lvl1pPr>
          </a:lstStyle>
          <a:p>
            <a:fld id="{C5D3A462-B9D5-4DBB-BCC8-F422375FC947}" type="slidenum">
              <a:rPr kumimoji="1" lang="ja-JP" altLang="en-US" smtClean="0"/>
              <a:t>‹#›</a:t>
            </a:fld>
            <a:endParaRPr kumimoji="1" lang="ja-JP" altLang="en-US" dirty="0"/>
          </a:p>
        </p:txBody>
      </p:sp>
    </p:spTree>
    <p:extLst>
      <p:ext uri="{BB962C8B-B14F-4D97-AF65-F5344CB8AC3E}">
        <p14:creationId xmlns:p14="http://schemas.microsoft.com/office/powerpoint/2010/main" val="31931238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1"/>
            <a:ext cx="4276093" cy="71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062" tIns="66530" rIns="133062" bIns="66530" numCol="1" anchor="t" anchorCtr="0" compatLnSpc="1">
            <a:prstTxWarp prst="textNoShape">
              <a:avLst/>
            </a:prstTxWarp>
          </a:bodyPr>
          <a:lstStyle>
            <a:lvl1pPr defTabSz="1330735">
              <a:defRPr sz="1700">
                <a:latin typeface="Arial" charset="0"/>
              </a:defRPr>
            </a:lvl1pPr>
          </a:lstStyle>
          <a:p>
            <a:pPr>
              <a:defRPr/>
            </a:pPr>
            <a:endParaRPr lang="en-US" altLang="ja-JP" dirty="0"/>
          </a:p>
        </p:txBody>
      </p:sp>
      <p:sp>
        <p:nvSpPr>
          <p:cNvPr id="10243" name="Rectangle 3"/>
          <p:cNvSpPr>
            <a:spLocks noGrp="1" noChangeArrowheads="1"/>
          </p:cNvSpPr>
          <p:nvPr>
            <p:ph type="dt" idx="1"/>
          </p:nvPr>
        </p:nvSpPr>
        <p:spPr bwMode="auto">
          <a:xfrm>
            <a:off x="5587919" y="1"/>
            <a:ext cx="4276093" cy="71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062" tIns="66530" rIns="133062" bIns="66530" numCol="1" anchor="t" anchorCtr="0" compatLnSpc="1">
            <a:prstTxWarp prst="textNoShape">
              <a:avLst/>
            </a:prstTxWarp>
          </a:bodyPr>
          <a:lstStyle>
            <a:lvl1pPr algn="r" defTabSz="1330735">
              <a:defRPr sz="1700">
                <a:latin typeface="Arial" charset="0"/>
              </a:defRPr>
            </a:lvl1pPr>
          </a:lstStyle>
          <a:p>
            <a:pPr>
              <a:defRPr/>
            </a:pPr>
            <a:endParaRPr lang="en-US" altLang="ja-JP" dirty="0"/>
          </a:p>
        </p:txBody>
      </p:sp>
      <p:sp>
        <p:nvSpPr>
          <p:cNvPr id="5124" name="Rectangle 4"/>
          <p:cNvSpPr>
            <a:spLocks noGrp="1" noRot="1" noChangeAspect="1" noChangeArrowheads="1" noTextEdit="1"/>
          </p:cNvSpPr>
          <p:nvPr>
            <p:ph type="sldImg" idx="2"/>
          </p:nvPr>
        </p:nvSpPr>
        <p:spPr bwMode="auto">
          <a:xfrm>
            <a:off x="1058863" y="1071563"/>
            <a:ext cx="7747000" cy="5362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85021" y="6790391"/>
            <a:ext cx="7896272" cy="6434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062" tIns="66530" rIns="133062" bIns="6653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10246" name="Rectangle 6"/>
          <p:cNvSpPr>
            <a:spLocks noGrp="1" noChangeArrowheads="1"/>
          </p:cNvSpPr>
          <p:nvPr>
            <p:ph type="ftr" sz="quarter" idx="4"/>
          </p:nvPr>
        </p:nvSpPr>
        <p:spPr bwMode="auto">
          <a:xfrm>
            <a:off x="0" y="13578498"/>
            <a:ext cx="4276093" cy="71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062" tIns="66530" rIns="133062" bIns="66530" numCol="1" anchor="b" anchorCtr="0" compatLnSpc="1">
            <a:prstTxWarp prst="textNoShape">
              <a:avLst/>
            </a:prstTxWarp>
          </a:bodyPr>
          <a:lstStyle>
            <a:lvl1pPr defTabSz="1330735">
              <a:defRPr sz="1700">
                <a:latin typeface="Arial" charset="0"/>
              </a:defRPr>
            </a:lvl1pPr>
          </a:lstStyle>
          <a:p>
            <a:pPr>
              <a:defRPr/>
            </a:pPr>
            <a:endParaRPr lang="en-US" altLang="ja-JP" dirty="0"/>
          </a:p>
        </p:txBody>
      </p:sp>
      <p:sp>
        <p:nvSpPr>
          <p:cNvPr id="10247" name="Rectangle 7"/>
          <p:cNvSpPr>
            <a:spLocks noGrp="1" noChangeArrowheads="1"/>
          </p:cNvSpPr>
          <p:nvPr>
            <p:ph type="sldNum" sz="quarter" idx="5"/>
          </p:nvPr>
        </p:nvSpPr>
        <p:spPr bwMode="auto">
          <a:xfrm>
            <a:off x="5587919" y="13578498"/>
            <a:ext cx="4276093" cy="71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3062" tIns="66530" rIns="133062" bIns="66530" numCol="1" anchor="b" anchorCtr="0" compatLnSpc="1">
            <a:prstTxWarp prst="textNoShape">
              <a:avLst/>
            </a:prstTxWarp>
          </a:bodyPr>
          <a:lstStyle>
            <a:lvl1pPr algn="r" defTabSz="1330735">
              <a:defRPr sz="1700"/>
            </a:lvl1pPr>
          </a:lstStyle>
          <a:p>
            <a:fld id="{98B9FFC3-32A9-4089-B20E-B155946340C2}" type="slidenum">
              <a:rPr lang="en-US" altLang="ja-JP"/>
              <a:pPr/>
              <a:t>‹#›</a:t>
            </a:fld>
            <a:endParaRPr lang="en-US" altLang="ja-JP"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129" kern="1200">
        <a:solidFill>
          <a:schemeClr val="tx1"/>
        </a:solidFill>
        <a:latin typeface="Arial" charset="0"/>
        <a:ea typeface="ＭＳ Ｐ明朝" pitchFamily="18" charset="-128"/>
        <a:cs typeface="+mn-cs"/>
      </a:defRPr>
    </a:lvl1pPr>
    <a:lvl2pPr marL="429997" algn="l" rtl="0" eaLnBrk="0" fontAlgn="base" hangingPunct="0">
      <a:spcBef>
        <a:spcPct val="30000"/>
      </a:spcBef>
      <a:spcAft>
        <a:spcPct val="0"/>
      </a:spcAft>
      <a:defRPr kumimoji="1" sz="1129" kern="1200">
        <a:solidFill>
          <a:schemeClr val="tx1"/>
        </a:solidFill>
        <a:latin typeface="Arial" charset="0"/>
        <a:ea typeface="ＭＳ Ｐ明朝" pitchFamily="18" charset="-128"/>
        <a:cs typeface="+mn-cs"/>
      </a:defRPr>
    </a:lvl2pPr>
    <a:lvl3pPr marL="859993" algn="l" rtl="0" eaLnBrk="0" fontAlgn="base" hangingPunct="0">
      <a:spcBef>
        <a:spcPct val="30000"/>
      </a:spcBef>
      <a:spcAft>
        <a:spcPct val="0"/>
      </a:spcAft>
      <a:defRPr kumimoji="1" sz="1129" kern="1200">
        <a:solidFill>
          <a:schemeClr val="tx1"/>
        </a:solidFill>
        <a:latin typeface="Arial" charset="0"/>
        <a:ea typeface="ＭＳ Ｐ明朝" pitchFamily="18" charset="-128"/>
        <a:cs typeface="+mn-cs"/>
      </a:defRPr>
    </a:lvl3pPr>
    <a:lvl4pPr marL="1289990" algn="l" rtl="0" eaLnBrk="0" fontAlgn="base" hangingPunct="0">
      <a:spcBef>
        <a:spcPct val="30000"/>
      </a:spcBef>
      <a:spcAft>
        <a:spcPct val="0"/>
      </a:spcAft>
      <a:defRPr kumimoji="1" sz="1129" kern="1200">
        <a:solidFill>
          <a:schemeClr val="tx1"/>
        </a:solidFill>
        <a:latin typeface="Arial" charset="0"/>
        <a:ea typeface="ＭＳ Ｐ明朝" pitchFamily="18" charset="-128"/>
        <a:cs typeface="+mn-cs"/>
      </a:defRPr>
    </a:lvl4pPr>
    <a:lvl5pPr marL="1719986" algn="l" rtl="0" eaLnBrk="0" fontAlgn="base" hangingPunct="0">
      <a:spcBef>
        <a:spcPct val="30000"/>
      </a:spcBef>
      <a:spcAft>
        <a:spcPct val="0"/>
      </a:spcAft>
      <a:defRPr kumimoji="1" sz="1129" kern="1200">
        <a:solidFill>
          <a:schemeClr val="tx1"/>
        </a:solidFill>
        <a:latin typeface="Arial" charset="0"/>
        <a:ea typeface="ＭＳ Ｐ明朝" pitchFamily="18" charset="-128"/>
        <a:cs typeface="+mn-cs"/>
      </a:defRPr>
    </a:lvl5pPr>
    <a:lvl6pPr marL="2149983" algn="l" defTabSz="859993" rtl="0" eaLnBrk="1" latinLnBrk="0" hangingPunct="1">
      <a:defRPr kumimoji="1" sz="1129" kern="1200">
        <a:solidFill>
          <a:schemeClr val="tx1"/>
        </a:solidFill>
        <a:latin typeface="+mn-lt"/>
        <a:ea typeface="+mn-ea"/>
        <a:cs typeface="+mn-cs"/>
      </a:defRPr>
    </a:lvl6pPr>
    <a:lvl7pPr marL="2579980" algn="l" defTabSz="859993" rtl="0" eaLnBrk="1" latinLnBrk="0" hangingPunct="1">
      <a:defRPr kumimoji="1" sz="1129" kern="1200">
        <a:solidFill>
          <a:schemeClr val="tx1"/>
        </a:solidFill>
        <a:latin typeface="+mn-lt"/>
        <a:ea typeface="+mn-ea"/>
        <a:cs typeface="+mn-cs"/>
      </a:defRPr>
    </a:lvl7pPr>
    <a:lvl8pPr marL="3009976" algn="l" defTabSz="859993" rtl="0" eaLnBrk="1" latinLnBrk="0" hangingPunct="1">
      <a:defRPr kumimoji="1" sz="1129" kern="1200">
        <a:solidFill>
          <a:schemeClr val="tx1"/>
        </a:solidFill>
        <a:latin typeface="+mn-lt"/>
        <a:ea typeface="+mn-ea"/>
        <a:cs typeface="+mn-cs"/>
      </a:defRPr>
    </a:lvl8pPr>
    <a:lvl9pPr marL="3439973" algn="l" defTabSz="859993" rtl="0" eaLnBrk="1" latinLnBrk="0" hangingPunct="1">
      <a:defRPr kumimoji="1" sz="11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p>
        </p:txBody>
      </p:sp>
    </p:spTree>
    <p:extLst>
      <p:ext uri="{BB962C8B-B14F-4D97-AF65-F5344CB8AC3E}">
        <p14:creationId xmlns:p14="http://schemas.microsoft.com/office/powerpoint/2010/main" val="4166160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4713" eaLnBrk="0" hangingPunct="0">
              <a:defRPr kumimoji="1" sz="2000">
                <a:solidFill>
                  <a:schemeClr val="tx1"/>
                </a:solidFill>
                <a:latin typeface="Arial" charset="0"/>
                <a:ea typeface="ＭＳ Ｐゴシック" charset="-128"/>
              </a:defRPr>
            </a:lvl1pPr>
            <a:lvl2pPr marL="742950" indent="-285750" defTabSz="874713" eaLnBrk="0" hangingPunct="0">
              <a:defRPr kumimoji="1" sz="2000">
                <a:solidFill>
                  <a:schemeClr val="tx1"/>
                </a:solidFill>
                <a:latin typeface="Arial" charset="0"/>
                <a:ea typeface="ＭＳ Ｐゴシック" charset="-128"/>
              </a:defRPr>
            </a:lvl2pPr>
            <a:lvl3pPr marL="1143000" indent="-228600" defTabSz="874713" eaLnBrk="0" hangingPunct="0">
              <a:defRPr kumimoji="1" sz="2000">
                <a:solidFill>
                  <a:schemeClr val="tx1"/>
                </a:solidFill>
                <a:latin typeface="Arial" charset="0"/>
                <a:ea typeface="ＭＳ Ｐゴシック" charset="-128"/>
              </a:defRPr>
            </a:lvl3pPr>
            <a:lvl4pPr marL="1600200" indent="-228600" defTabSz="874713" eaLnBrk="0" hangingPunct="0">
              <a:defRPr kumimoji="1" sz="2000">
                <a:solidFill>
                  <a:schemeClr val="tx1"/>
                </a:solidFill>
                <a:latin typeface="Arial" charset="0"/>
                <a:ea typeface="ＭＳ Ｐゴシック" charset="-128"/>
              </a:defRPr>
            </a:lvl4pPr>
            <a:lvl5pPr marL="2057400" indent="-228600" defTabSz="874713" eaLnBrk="0" hangingPunct="0">
              <a:defRPr kumimoji="1" sz="2000">
                <a:solidFill>
                  <a:schemeClr val="tx1"/>
                </a:solidFill>
                <a:latin typeface="Arial" charset="0"/>
                <a:ea typeface="ＭＳ Ｐゴシック" charset="-128"/>
              </a:defRPr>
            </a:lvl5pPr>
            <a:lvl6pPr marL="2514600" indent="-228600" defTabSz="874713" eaLnBrk="0" fontAlgn="base" hangingPunct="0">
              <a:spcBef>
                <a:spcPct val="0"/>
              </a:spcBef>
              <a:spcAft>
                <a:spcPct val="0"/>
              </a:spcAft>
              <a:defRPr kumimoji="1" sz="2000">
                <a:solidFill>
                  <a:schemeClr val="tx1"/>
                </a:solidFill>
                <a:latin typeface="Arial" charset="0"/>
                <a:ea typeface="ＭＳ Ｐゴシック" charset="-128"/>
              </a:defRPr>
            </a:lvl6pPr>
            <a:lvl7pPr marL="2971800" indent="-228600" defTabSz="874713" eaLnBrk="0" fontAlgn="base" hangingPunct="0">
              <a:spcBef>
                <a:spcPct val="0"/>
              </a:spcBef>
              <a:spcAft>
                <a:spcPct val="0"/>
              </a:spcAft>
              <a:defRPr kumimoji="1" sz="2000">
                <a:solidFill>
                  <a:schemeClr val="tx1"/>
                </a:solidFill>
                <a:latin typeface="Arial" charset="0"/>
                <a:ea typeface="ＭＳ Ｐゴシック" charset="-128"/>
              </a:defRPr>
            </a:lvl7pPr>
            <a:lvl8pPr marL="3429000" indent="-228600" defTabSz="874713" eaLnBrk="0" fontAlgn="base" hangingPunct="0">
              <a:spcBef>
                <a:spcPct val="0"/>
              </a:spcBef>
              <a:spcAft>
                <a:spcPct val="0"/>
              </a:spcAft>
              <a:defRPr kumimoji="1" sz="2000">
                <a:solidFill>
                  <a:schemeClr val="tx1"/>
                </a:solidFill>
                <a:latin typeface="Arial" charset="0"/>
                <a:ea typeface="ＭＳ Ｐゴシック" charset="-128"/>
              </a:defRPr>
            </a:lvl8pPr>
            <a:lvl9pPr marL="3886200" indent="-228600" defTabSz="874713" eaLnBrk="0" fontAlgn="base" hangingPunct="0">
              <a:spcBef>
                <a:spcPct val="0"/>
              </a:spcBef>
              <a:spcAft>
                <a:spcPct val="0"/>
              </a:spcAft>
              <a:defRPr kumimoji="1" sz="2000">
                <a:solidFill>
                  <a:schemeClr val="tx1"/>
                </a:solidFill>
                <a:latin typeface="Arial" charset="0"/>
                <a:ea typeface="ＭＳ Ｐゴシック" charset="-128"/>
              </a:defRPr>
            </a:lvl9pPr>
          </a:lstStyle>
          <a:p>
            <a:pPr eaLnBrk="1" hangingPunct="1"/>
            <a:fld id="{0E2AE6C0-3EF1-4995-90D4-D782BF46530A}" type="slidenum">
              <a:rPr lang="en-US" altLang="ja-JP" sz="1200" smtClean="0">
                <a:solidFill>
                  <a:srgbClr val="000000"/>
                </a:solidFill>
              </a:rPr>
              <a:pPr eaLnBrk="1" hangingPunct="1"/>
              <a:t>24</a:t>
            </a:fld>
            <a:endParaRPr lang="en-US" altLang="ja-JP" sz="1200" dirty="0">
              <a:solidFill>
                <a:srgbClr val="000000"/>
              </a:solidFill>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ja-JP" dirty="0"/>
          </a:p>
        </p:txBody>
      </p:sp>
    </p:spTree>
    <p:extLst>
      <p:ext uri="{BB962C8B-B14F-4D97-AF65-F5344CB8AC3E}">
        <p14:creationId xmlns:p14="http://schemas.microsoft.com/office/powerpoint/2010/main" val="719837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Arial" charset="0"/>
            </a:endParaRPr>
          </a:p>
        </p:txBody>
      </p:sp>
    </p:spTree>
    <p:extLst>
      <p:ext uri="{BB962C8B-B14F-4D97-AF65-F5344CB8AC3E}">
        <p14:creationId xmlns:p14="http://schemas.microsoft.com/office/powerpoint/2010/main" val="1975185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Arial" charset="0"/>
            </a:endParaRPr>
          </a:p>
        </p:txBody>
      </p:sp>
    </p:spTree>
    <p:extLst>
      <p:ext uri="{BB962C8B-B14F-4D97-AF65-F5344CB8AC3E}">
        <p14:creationId xmlns:p14="http://schemas.microsoft.com/office/powerpoint/2010/main" val="238394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Arial" charset="0"/>
            </a:endParaRPr>
          </a:p>
        </p:txBody>
      </p:sp>
    </p:spTree>
    <p:extLst>
      <p:ext uri="{BB962C8B-B14F-4D97-AF65-F5344CB8AC3E}">
        <p14:creationId xmlns:p14="http://schemas.microsoft.com/office/powerpoint/2010/main" val="860818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Arial" charset="0"/>
            </a:endParaRPr>
          </a:p>
        </p:txBody>
      </p:sp>
    </p:spTree>
    <p:extLst>
      <p:ext uri="{BB962C8B-B14F-4D97-AF65-F5344CB8AC3E}">
        <p14:creationId xmlns:p14="http://schemas.microsoft.com/office/powerpoint/2010/main" val="3684987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latin typeface="Arial" charset="0"/>
            </a:endParaRPr>
          </a:p>
        </p:txBody>
      </p:sp>
    </p:spTree>
    <p:extLst>
      <p:ext uri="{BB962C8B-B14F-4D97-AF65-F5344CB8AC3E}">
        <p14:creationId xmlns:p14="http://schemas.microsoft.com/office/powerpoint/2010/main" val="3581209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 イメージ プレースホルダー 1"/>
          <p:cNvSpPr>
            <a:spLocks noGrp="1" noRot="1" noChangeAspect="1" noTextEdit="1"/>
          </p:cNvSpPr>
          <p:nvPr>
            <p:ph type="sldImg"/>
          </p:nvPr>
        </p:nvSpPr>
        <p:spPr>
          <a:ln/>
        </p:spPr>
      </p:sp>
      <p:sp>
        <p:nvSpPr>
          <p:cNvPr id="6147" name="ノート プレースホルダー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dirty="0">
              <a:latin typeface="Arial" charset="0"/>
            </a:endParaRPr>
          </a:p>
        </p:txBody>
      </p:sp>
      <p:sp>
        <p:nvSpPr>
          <p:cNvPr id="6148" name="スライド番号プレースホルダー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74713" eaLnBrk="0" hangingPunct="0">
              <a:spcBef>
                <a:spcPct val="30000"/>
              </a:spcBef>
              <a:defRPr kumimoji="1" sz="1200">
                <a:solidFill>
                  <a:schemeClr val="tx1"/>
                </a:solidFill>
                <a:latin typeface="Arial" charset="0"/>
                <a:ea typeface="ＭＳ Ｐ明朝" pitchFamily="18" charset="-128"/>
              </a:defRPr>
            </a:lvl1pPr>
            <a:lvl2pPr marL="741363" indent="-284163" defTabSz="874713" eaLnBrk="0" hangingPunct="0">
              <a:spcBef>
                <a:spcPct val="30000"/>
              </a:spcBef>
              <a:defRPr kumimoji="1" sz="1200">
                <a:solidFill>
                  <a:schemeClr val="tx1"/>
                </a:solidFill>
                <a:latin typeface="Arial" charset="0"/>
                <a:ea typeface="ＭＳ Ｐ明朝" pitchFamily="18" charset="-128"/>
              </a:defRPr>
            </a:lvl2pPr>
            <a:lvl3pPr marL="1141413" indent="-227013" defTabSz="874713" eaLnBrk="0" hangingPunct="0">
              <a:spcBef>
                <a:spcPct val="30000"/>
              </a:spcBef>
              <a:defRPr kumimoji="1" sz="1200">
                <a:solidFill>
                  <a:schemeClr val="tx1"/>
                </a:solidFill>
                <a:latin typeface="Arial" charset="0"/>
                <a:ea typeface="ＭＳ Ｐ明朝" pitchFamily="18" charset="-128"/>
              </a:defRPr>
            </a:lvl3pPr>
            <a:lvl4pPr marL="1598613" indent="-227013" defTabSz="874713" eaLnBrk="0" hangingPunct="0">
              <a:spcBef>
                <a:spcPct val="30000"/>
              </a:spcBef>
              <a:defRPr kumimoji="1" sz="1200">
                <a:solidFill>
                  <a:schemeClr val="tx1"/>
                </a:solidFill>
                <a:latin typeface="Arial" charset="0"/>
                <a:ea typeface="ＭＳ Ｐ明朝" pitchFamily="18" charset="-128"/>
              </a:defRPr>
            </a:lvl4pPr>
            <a:lvl5pPr marL="2055813" indent="-227013" defTabSz="874713" eaLnBrk="0" hangingPunct="0">
              <a:spcBef>
                <a:spcPct val="30000"/>
              </a:spcBef>
              <a:defRPr kumimoji="1" sz="1200">
                <a:solidFill>
                  <a:schemeClr val="tx1"/>
                </a:solidFill>
                <a:latin typeface="Arial" charset="0"/>
                <a:ea typeface="ＭＳ Ｐ明朝" pitchFamily="18" charset="-128"/>
              </a:defRPr>
            </a:lvl5pPr>
            <a:lvl6pPr marL="2513013" indent="-227013" defTabSz="874713" eaLnBrk="0" fontAlgn="base" hangingPunct="0">
              <a:spcBef>
                <a:spcPct val="30000"/>
              </a:spcBef>
              <a:spcAft>
                <a:spcPct val="0"/>
              </a:spcAft>
              <a:defRPr kumimoji="1" sz="1200">
                <a:solidFill>
                  <a:schemeClr val="tx1"/>
                </a:solidFill>
                <a:latin typeface="Arial" charset="0"/>
                <a:ea typeface="ＭＳ Ｐ明朝" pitchFamily="18" charset="-128"/>
              </a:defRPr>
            </a:lvl6pPr>
            <a:lvl7pPr marL="2970213" indent="-227013" defTabSz="874713" eaLnBrk="0" fontAlgn="base" hangingPunct="0">
              <a:spcBef>
                <a:spcPct val="30000"/>
              </a:spcBef>
              <a:spcAft>
                <a:spcPct val="0"/>
              </a:spcAft>
              <a:defRPr kumimoji="1" sz="1200">
                <a:solidFill>
                  <a:schemeClr val="tx1"/>
                </a:solidFill>
                <a:latin typeface="Arial" charset="0"/>
                <a:ea typeface="ＭＳ Ｐ明朝" pitchFamily="18" charset="-128"/>
              </a:defRPr>
            </a:lvl7pPr>
            <a:lvl8pPr marL="3427413" indent="-227013" defTabSz="874713" eaLnBrk="0" fontAlgn="base" hangingPunct="0">
              <a:spcBef>
                <a:spcPct val="30000"/>
              </a:spcBef>
              <a:spcAft>
                <a:spcPct val="0"/>
              </a:spcAft>
              <a:defRPr kumimoji="1" sz="1200">
                <a:solidFill>
                  <a:schemeClr val="tx1"/>
                </a:solidFill>
                <a:latin typeface="Arial" charset="0"/>
                <a:ea typeface="ＭＳ Ｐ明朝" pitchFamily="18" charset="-128"/>
              </a:defRPr>
            </a:lvl8pPr>
            <a:lvl9pPr marL="3884613" indent="-227013" defTabSz="874713" eaLnBrk="0" fontAlgn="base" hangingPunct="0">
              <a:spcBef>
                <a:spcPct val="30000"/>
              </a:spcBef>
              <a:spcAft>
                <a:spcPct val="0"/>
              </a:spcAft>
              <a:defRPr kumimoji="1" sz="1200">
                <a:solidFill>
                  <a:schemeClr val="tx1"/>
                </a:solidFill>
                <a:latin typeface="Arial" charset="0"/>
                <a:ea typeface="ＭＳ Ｐ明朝" pitchFamily="18" charset="-128"/>
              </a:defRPr>
            </a:lvl9pPr>
          </a:lstStyle>
          <a:p>
            <a:pPr eaLnBrk="1" hangingPunct="1">
              <a:spcBef>
                <a:spcPct val="0"/>
              </a:spcBef>
            </a:pPr>
            <a:fld id="{890ADB62-ED3B-49BD-871E-3095BAB3E95E}" type="slidenum">
              <a:rPr lang="en-US" altLang="ja-JP" smtClean="0">
                <a:ea typeface="ＭＳ Ｐゴシック" charset="-128"/>
              </a:rPr>
              <a:pPr eaLnBrk="1" hangingPunct="1">
                <a:spcBef>
                  <a:spcPct val="0"/>
                </a:spcBef>
              </a:pPr>
              <a:t>54</a:t>
            </a:fld>
            <a:endParaRPr lang="en-US" altLang="ja-JP" dirty="0">
              <a:ea typeface="ＭＳ Ｐゴシック" charset="-128"/>
            </a:endParaRPr>
          </a:p>
        </p:txBody>
      </p:sp>
    </p:spTree>
    <p:extLst>
      <p:ext uri="{BB962C8B-B14F-4D97-AF65-F5344CB8AC3E}">
        <p14:creationId xmlns:p14="http://schemas.microsoft.com/office/powerpoint/2010/main" val="3330302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457200" y="511175"/>
            <a:ext cx="3684588" cy="2552700"/>
          </a:xfrm>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pPr>
              <a:defRPr/>
            </a:pPr>
            <a:fld id="{7A298B1E-8C48-46B3-808E-32063E27812E}" type="slidenum">
              <a:rPr lang="en-US" altLang="ja-JP" smtClean="0"/>
              <a:pPr>
                <a:defRPr/>
              </a:pPr>
              <a:t>66</a:t>
            </a:fld>
            <a:endParaRPr lang="en-US" altLang="ja-JP"/>
          </a:p>
        </p:txBody>
      </p:sp>
    </p:spTree>
    <p:extLst>
      <p:ext uri="{BB962C8B-B14F-4D97-AF65-F5344CB8AC3E}">
        <p14:creationId xmlns:p14="http://schemas.microsoft.com/office/powerpoint/2010/main" val="2770377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698500" y="741363"/>
            <a:ext cx="5340350" cy="3698875"/>
          </a:xfrm>
          <a:ln/>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dirty="0"/>
          </a:p>
        </p:txBody>
      </p:sp>
    </p:spTree>
    <p:extLst>
      <p:ext uri="{BB962C8B-B14F-4D97-AF65-F5344CB8AC3E}">
        <p14:creationId xmlns:p14="http://schemas.microsoft.com/office/powerpoint/2010/main" val="356051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p>
        </p:txBody>
      </p:sp>
    </p:spTree>
    <p:extLst>
      <p:ext uri="{BB962C8B-B14F-4D97-AF65-F5344CB8AC3E}">
        <p14:creationId xmlns:p14="http://schemas.microsoft.com/office/powerpoint/2010/main" val="121662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dirty="0"/>
          </a:p>
        </p:txBody>
      </p:sp>
    </p:spTree>
    <p:extLst>
      <p:ext uri="{BB962C8B-B14F-4D97-AF65-F5344CB8AC3E}">
        <p14:creationId xmlns:p14="http://schemas.microsoft.com/office/powerpoint/2010/main" val="24496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698500" y="741363"/>
            <a:ext cx="5340350" cy="3698875"/>
          </a:xfrm>
          <a:ln/>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dirty="0"/>
          </a:p>
        </p:txBody>
      </p:sp>
    </p:spTree>
    <p:extLst>
      <p:ext uri="{BB962C8B-B14F-4D97-AF65-F5344CB8AC3E}">
        <p14:creationId xmlns:p14="http://schemas.microsoft.com/office/powerpoint/2010/main" val="127752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p>
        </p:txBody>
      </p:sp>
    </p:spTree>
    <p:extLst>
      <p:ext uri="{BB962C8B-B14F-4D97-AF65-F5344CB8AC3E}">
        <p14:creationId xmlns:p14="http://schemas.microsoft.com/office/powerpoint/2010/main" val="392792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営業より技術の方が多い為、高いサポート力を発揮します</a:t>
            </a:r>
          </a:p>
        </p:txBody>
      </p:sp>
      <p:sp>
        <p:nvSpPr>
          <p:cNvPr id="4" name="スライド番号プレースホルダー 3"/>
          <p:cNvSpPr>
            <a:spLocks noGrp="1"/>
          </p:cNvSpPr>
          <p:nvPr>
            <p:ph type="sldNum" sz="quarter" idx="10"/>
          </p:nvPr>
        </p:nvSpPr>
        <p:spPr/>
        <p:txBody>
          <a:bodyPr/>
          <a:lstStyle/>
          <a:p>
            <a:pPr>
              <a:defRPr/>
            </a:pPr>
            <a:fld id="{853DD69D-BF39-4583-9DD8-E0E43B954A14}" type="slidenum">
              <a:rPr lang="en-US" altLang="ja-JP" smtClean="0">
                <a:solidFill>
                  <a:prstClr val="black"/>
                </a:solidFill>
              </a:rPr>
              <a:pPr>
                <a:defRPr/>
              </a:pPr>
              <a:t>10</a:t>
            </a:fld>
            <a:endParaRPr lang="en-US" altLang="ja-JP" dirty="0">
              <a:solidFill>
                <a:prstClr val="black"/>
              </a:solidFill>
            </a:endParaRPr>
          </a:p>
        </p:txBody>
      </p:sp>
    </p:spTree>
    <p:extLst>
      <p:ext uri="{BB962C8B-B14F-4D97-AF65-F5344CB8AC3E}">
        <p14:creationId xmlns:p14="http://schemas.microsoft.com/office/powerpoint/2010/main" val="118714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ja-JP" altLang="en-US" dirty="0"/>
          </a:p>
        </p:txBody>
      </p:sp>
    </p:spTree>
    <p:extLst>
      <p:ext uri="{BB962C8B-B14F-4D97-AF65-F5344CB8AC3E}">
        <p14:creationId xmlns:p14="http://schemas.microsoft.com/office/powerpoint/2010/main" val="2385075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F68AF1E-6991-4396-874B-610908E6D319}" type="slidenum">
              <a:rPr lang="en-US" altLang="ja-JP" smtClean="0"/>
              <a:pPr>
                <a:defRPr/>
              </a:pPr>
              <a:t>18</a:t>
            </a:fld>
            <a:endParaRPr lang="en-US" altLang="ja-JP" dirty="0"/>
          </a:p>
        </p:txBody>
      </p:sp>
    </p:spTree>
    <p:extLst>
      <p:ext uri="{BB962C8B-B14F-4D97-AF65-F5344CB8AC3E}">
        <p14:creationId xmlns:p14="http://schemas.microsoft.com/office/powerpoint/2010/main" val="1950965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タイトル スライド">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2F238DB-54F7-47DB-8C2C-41DDA842D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5" b="851"/>
          <a:stretch/>
        </p:blipFill>
        <p:spPr>
          <a:xfrm>
            <a:off x="-2" y="3789319"/>
            <a:ext cx="9906002" cy="3068681"/>
          </a:xfrm>
          <a:prstGeom prst="rect">
            <a:avLst/>
          </a:prstGeom>
        </p:spPr>
      </p:pic>
      <p:sp>
        <p:nvSpPr>
          <p:cNvPr id="7" name="タイトル 1">
            <a:extLst>
              <a:ext uri="{FF2B5EF4-FFF2-40B4-BE49-F238E27FC236}">
                <a16:creationId xmlns:a16="http://schemas.microsoft.com/office/drawing/2014/main" id="{D4E01C6F-3EE3-4D56-8CC7-DE1FD501B2DA}"/>
              </a:ext>
            </a:extLst>
          </p:cNvPr>
          <p:cNvSpPr>
            <a:spLocks noGrp="1"/>
          </p:cNvSpPr>
          <p:nvPr>
            <p:ph type="ctrTitle" hasCustomPrompt="1"/>
          </p:nvPr>
        </p:nvSpPr>
        <p:spPr>
          <a:xfrm>
            <a:off x="454420" y="2775745"/>
            <a:ext cx="6251101" cy="540471"/>
          </a:xfrm>
          <a:prstGeom prst="rect">
            <a:avLst/>
          </a:prstGeom>
        </p:spPr>
        <p:txBody>
          <a:bodyPr anchor="b"/>
          <a:lstStyle>
            <a:lvl1pPr>
              <a:defRPr>
                <a:solidFill>
                  <a:srgbClr val="4D4D4D"/>
                </a:solidFill>
              </a:defRPr>
            </a:lvl1pPr>
          </a:lstStyle>
          <a:p>
            <a:r>
              <a:rPr kumimoji="1" lang="ja-JP" altLang="en-US" b="1" dirty="0">
                <a:solidFill>
                  <a:schemeClr val="tx1">
                    <a:lumMod val="75000"/>
                    <a:lumOff val="25000"/>
                  </a:schemeClr>
                </a:solidFill>
                <a:latin typeface="Meiryo UI" panose="020B0604030504040204" pitchFamily="50" charset="-128"/>
                <a:ea typeface="Meiryo UI" panose="020B0604030504040204" pitchFamily="50" charset="-128"/>
              </a:rPr>
              <a:t>タイトルを入力</a:t>
            </a:r>
          </a:p>
        </p:txBody>
      </p:sp>
      <p:cxnSp>
        <p:nvCxnSpPr>
          <p:cNvPr id="9" name="直線コネクタ 8">
            <a:extLst>
              <a:ext uri="{FF2B5EF4-FFF2-40B4-BE49-F238E27FC236}">
                <a16:creationId xmlns:a16="http://schemas.microsoft.com/office/drawing/2014/main" id="{EA7C4F71-F3E0-4DAE-A6E8-7AC2102AE026}"/>
              </a:ext>
            </a:extLst>
          </p:cNvPr>
          <p:cNvCxnSpPr/>
          <p:nvPr userDrawn="1"/>
        </p:nvCxnSpPr>
        <p:spPr bwMode="auto">
          <a:xfrm>
            <a:off x="-1" y="3317948"/>
            <a:ext cx="6705521" cy="0"/>
          </a:xfrm>
          <a:prstGeom prst="line">
            <a:avLst/>
          </a:prstGeom>
          <a:solidFill>
            <a:schemeClr val="accent1"/>
          </a:solidFill>
          <a:ln w="9525" cap="flat" cmpd="sng" algn="ctr">
            <a:solidFill>
              <a:schemeClr val="bg1">
                <a:lumMod val="6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3">
            <a:extLst>
              <a:ext uri="{FF2B5EF4-FFF2-40B4-BE49-F238E27FC236}">
                <a16:creationId xmlns:a16="http://schemas.microsoft.com/office/drawing/2014/main" id="{BD883A7B-04BF-408D-B925-F0FB7FE8CB1C}"/>
              </a:ext>
            </a:extLst>
          </p:cNvPr>
          <p:cNvSpPr>
            <a:spLocks noChangeArrowheads="1"/>
          </p:cNvSpPr>
          <p:nvPr userDrawn="1"/>
        </p:nvSpPr>
        <p:spPr bwMode="white">
          <a:xfrm>
            <a:off x="47456" y="6617524"/>
            <a:ext cx="2719430" cy="195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15" tIns="41457" rIns="82915" bIns="41457">
            <a:spAutoFit/>
          </a:bodyPr>
          <a:lstStyle>
            <a:lvl1pPr defTabSz="1028700" eaLnBrk="0" hangingPunct="0">
              <a:defRPr kumimoji="1" sz="2000">
                <a:solidFill>
                  <a:schemeClr val="tx1"/>
                </a:solidFill>
                <a:latin typeface="Arial" charset="0"/>
                <a:ea typeface="ＭＳ Ｐゴシック" pitchFamily="50" charset="-128"/>
              </a:defRPr>
            </a:lvl1pPr>
            <a:lvl2pPr marL="742950" indent="-285750" defTabSz="1028700" eaLnBrk="0" hangingPunct="0">
              <a:defRPr kumimoji="1" sz="2000">
                <a:solidFill>
                  <a:schemeClr val="tx1"/>
                </a:solidFill>
                <a:latin typeface="Arial" charset="0"/>
                <a:ea typeface="ＭＳ Ｐゴシック" pitchFamily="50" charset="-128"/>
              </a:defRPr>
            </a:lvl2pPr>
            <a:lvl3pPr marL="1143000" indent="-228600" defTabSz="1028700" eaLnBrk="0" hangingPunct="0">
              <a:defRPr kumimoji="1" sz="2000">
                <a:solidFill>
                  <a:schemeClr val="tx1"/>
                </a:solidFill>
                <a:latin typeface="Arial" charset="0"/>
                <a:ea typeface="ＭＳ Ｐゴシック" pitchFamily="50" charset="-128"/>
              </a:defRPr>
            </a:lvl3pPr>
            <a:lvl4pPr marL="1600200" indent="-228600" defTabSz="1028700" eaLnBrk="0" hangingPunct="0">
              <a:defRPr kumimoji="1" sz="2000">
                <a:solidFill>
                  <a:schemeClr val="tx1"/>
                </a:solidFill>
                <a:latin typeface="Arial" charset="0"/>
                <a:ea typeface="ＭＳ Ｐゴシック" pitchFamily="50" charset="-128"/>
              </a:defRPr>
            </a:lvl4pPr>
            <a:lvl5pPr marL="2057400" indent="-228600" defTabSz="1028700" eaLnBrk="0" hangingPunct="0">
              <a:defRPr kumimoji="1" sz="2000">
                <a:solidFill>
                  <a:schemeClr val="tx1"/>
                </a:solidFill>
                <a:latin typeface="Arial" charset="0"/>
                <a:ea typeface="ＭＳ Ｐゴシック" pitchFamily="50" charset="-128"/>
              </a:defRPr>
            </a:lvl5pPr>
            <a:lvl6pPr marL="2514600" indent="-228600" defTabSz="1028700" eaLnBrk="0" fontAlgn="base" hangingPunct="0">
              <a:spcBef>
                <a:spcPct val="0"/>
              </a:spcBef>
              <a:spcAft>
                <a:spcPct val="0"/>
              </a:spcAft>
              <a:defRPr kumimoji="1" sz="2000">
                <a:solidFill>
                  <a:schemeClr val="tx1"/>
                </a:solidFill>
                <a:latin typeface="Arial" charset="0"/>
                <a:ea typeface="ＭＳ Ｐゴシック" pitchFamily="50" charset="-128"/>
              </a:defRPr>
            </a:lvl6pPr>
            <a:lvl7pPr marL="2971800" indent="-228600" defTabSz="1028700" eaLnBrk="0" fontAlgn="base" hangingPunct="0">
              <a:spcBef>
                <a:spcPct val="0"/>
              </a:spcBef>
              <a:spcAft>
                <a:spcPct val="0"/>
              </a:spcAft>
              <a:defRPr kumimoji="1" sz="2000">
                <a:solidFill>
                  <a:schemeClr val="tx1"/>
                </a:solidFill>
                <a:latin typeface="Arial" charset="0"/>
                <a:ea typeface="ＭＳ Ｐゴシック" pitchFamily="50" charset="-128"/>
              </a:defRPr>
            </a:lvl7pPr>
            <a:lvl8pPr marL="3429000" indent="-228600" defTabSz="1028700" eaLnBrk="0" fontAlgn="base" hangingPunct="0">
              <a:spcBef>
                <a:spcPct val="0"/>
              </a:spcBef>
              <a:spcAft>
                <a:spcPct val="0"/>
              </a:spcAft>
              <a:defRPr kumimoji="1" sz="2000">
                <a:solidFill>
                  <a:schemeClr val="tx1"/>
                </a:solidFill>
                <a:latin typeface="Arial" charset="0"/>
                <a:ea typeface="ＭＳ Ｐゴシック" pitchFamily="50" charset="-128"/>
              </a:defRPr>
            </a:lvl8pPr>
            <a:lvl9pPr marL="3886200" indent="-228600" defTabSz="1028700" eaLnBrk="0" fontAlgn="base" hangingPunct="0">
              <a:spcBef>
                <a:spcPct val="0"/>
              </a:spcBef>
              <a:spcAft>
                <a:spcPct val="0"/>
              </a:spcAft>
              <a:defRPr kumimoji="1" sz="2000">
                <a:solidFill>
                  <a:schemeClr val="tx1"/>
                </a:solidFill>
                <a:latin typeface="Arial" charset="0"/>
                <a:ea typeface="ＭＳ Ｐゴシック" pitchFamily="50" charset="-128"/>
              </a:defRPr>
            </a:lvl9pPr>
          </a:lstStyle>
          <a:p>
            <a:pPr eaLnBrk="1" hangingPunct="1">
              <a:defRPr/>
            </a:pPr>
            <a:r>
              <a:rPr lang="en-US" altLang="ja-JP" sz="726" dirty="0">
                <a:solidFill>
                  <a:schemeClr val="bg1"/>
                </a:solidFill>
                <a:latin typeface="+mn-lt"/>
              </a:rPr>
              <a:t>Copyright©2025 OTSUKA CORPORATION All Rights Reserved.</a:t>
            </a:r>
          </a:p>
        </p:txBody>
      </p:sp>
      <p:pic>
        <p:nvPicPr>
          <p:cNvPr id="3" name="図 2">
            <a:extLst>
              <a:ext uri="{FF2B5EF4-FFF2-40B4-BE49-F238E27FC236}">
                <a16:creationId xmlns:a16="http://schemas.microsoft.com/office/drawing/2014/main" id="{23B566AC-00A8-4D79-A61A-80C61B2F825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73322" y="6541200"/>
            <a:ext cx="1704537" cy="207953"/>
          </a:xfrm>
          <a:prstGeom prst="rect">
            <a:avLst/>
          </a:prstGeom>
        </p:spPr>
      </p:pic>
    </p:spTree>
    <p:extLst>
      <p:ext uri="{BB962C8B-B14F-4D97-AF65-F5344CB8AC3E}">
        <p14:creationId xmlns:p14="http://schemas.microsoft.com/office/powerpoint/2010/main" val="963850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A2189-110F-4D75-B9CF-75EC9674F091}"/>
              </a:ext>
            </a:extLst>
          </p:cNvPr>
          <p:cNvSpPr>
            <a:spLocks noGrp="1" noChangeArrowheads="1"/>
          </p:cNvSpPr>
          <p:nvPr>
            <p:ph type="sldNum" sz="quarter" idx="4"/>
          </p:nvPr>
        </p:nvSpPr>
        <p:spPr bwMode="auto">
          <a:xfrm>
            <a:off x="4724129" y="6591144"/>
            <a:ext cx="457743" cy="22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8" tIns="45708" rIns="91418" bIns="45708" numCol="1" anchor="t" anchorCtr="0" compatLnSpc="1">
            <a:prstTxWarp prst="textNoShape">
              <a:avLst/>
            </a:prstTxWarp>
          </a:bodyPr>
          <a:lstStyle>
            <a:lvl1pPr algn="ctr" eaLnBrk="1" hangingPunct="1">
              <a:defRPr sz="907">
                <a:solidFill>
                  <a:srgbClr val="4D4D4D"/>
                </a:solidFill>
                <a:latin typeface="+mn-lt"/>
              </a:defRPr>
            </a:lvl1pPr>
          </a:lstStyle>
          <a:p>
            <a:pPr>
              <a:defRPr/>
            </a:pPr>
            <a:fld id="{FB3629B8-3F17-4C5D-9EA5-923845F78C95}" type="slidenum">
              <a:rPr lang="en-US" altLang="ja-JP" smtClean="0"/>
              <a:pPr>
                <a:defRPr/>
              </a:pPr>
              <a:t>‹#›</a:t>
            </a:fld>
            <a:endParaRPr lang="en-US" altLang="ja-JP" dirty="0"/>
          </a:p>
        </p:txBody>
      </p:sp>
      <p:sp>
        <p:nvSpPr>
          <p:cNvPr id="4" name="Rectangle 2">
            <a:extLst>
              <a:ext uri="{FF2B5EF4-FFF2-40B4-BE49-F238E27FC236}">
                <a16:creationId xmlns:a16="http://schemas.microsoft.com/office/drawing/2014/main" id="{DEC63F64-00AC-42D0-B2D9-038E10D54446}"/>
              </a:ext>
            </a:extLst>
          </p:cNvPr>
          <p:cNvSpPr>
            <a:spLocks noGrp="1" noChangeArrowheads="1"/>
          </p:cNvSpPr>
          <p:nvPr>
            <p:ph type="title"/>
          </p:nvPr>
        </p:nvSpPr>
        <p:spPr bwMode="auto">
          <a:xfrm>
            <a:off x="638214" y="46812"/>
            <a:ext cx="9259200" cy="54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82" tIns="46642" rIns="93282" bIns="46642" numCol="1" anchor="ctr" anchorCtr="0" compatLnSpc="1">
            <a:prstTxWarp prst="textNoShape">
              <a:avLst/>
            </a:prstTxWarp>
            <a:spAutoFit/>
          </a:bodyPr>
          <a:lstStyle>
            <a:lvl1pPr>
              <a:defRPr sz="2900"/>
            </a:lvl1pPr>
          </a:lstStyle>
          <a:p>
            <a:pPr lvl="0"/>
            <a:r>
              <a:rPr lang="ja-JP" altLang="en-US" dirty="0"/>
              <a:t>マスター タイトルの書式設定</a:t>
            </a:r>
          </a:p>
        </p:txBody>
      </p:sp>
    </p:spTree>
    <p:extLst>
      <p:ext uri="{BB962C8B-B14F-4D97-AF65-F5344CB8AC3E}">
        <p14:creationId xmlns:p14="http://schemas.microsoft.com/office/powerpoint/2010/main" val="314592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1_タイトル スライド">
    <p:spTree>
      <p:nvGrpSpPr>
        <p:cNvPr id="1" name=""/>
        <p:cNvGrpSpPr/>
        <p:nvPr/>
      </p:nvGrpSpPr>
      <p:grpSpPr>
        <a:xfrm>
          <a:off x="0" y="0"/>
          <a:ext cx="0" cy="0"/>
          <a:chOff x="0" y="0"/>
          <a:chExt cx="0" cy="0"/>
        </a:xfrm>
      </p:grpSpPr>
      <p:sp>
        <p:nvSpPr>
          <p:cNvPr id="3" name="Rectangle 2"/>
          <p:cNvSpPr>
            <a:spLocks noGrp="1" noChangeArrowheads="1"/>
          </p:cNvSpPr>
          <p:nvPr>
            <p:ph type="ctrTitle"/>
          </p:nvPr>
        </p:nvSpPr>
        <p:spPr>
          <a:xfrm>
            <a:off x="583484" y="2695650"/>
            <a:ext cx="8739034" cy="708337"/>
          </a:xfrm>
          <a:prstGeom prst="rect">
            <a:avLst/>
          </a:prstGeom>
        </p:spPr>
        <p:txBody>
          <a:bodyPr anchor="ctr"/>
          <a:lstStyle>
            <a:lvl1pPr algn="ctr">
              <a:defRPr sz="3991" b="1">
                <a:latin typeface="Meiryo UI" panose="020B0604030504040204" pitchFamily="50" charset="-128"/>
                <a:ea typeface="Meiryo UI" panose="020B0604030504040204" pitchFamily="50" charset="-128"/>
              </a:defRPr>
            </a:lvl1pPr>
          </a:lstStyle>
          <a:p>
            <a:pPr lvl="0"/>
            <a:endParaRPr lang="ja-JP" altLang="ja-JP" noProof="0" dirty="0"/>
          </a:p>
        </p:txBody>
      </p:sp>
      <p:sp>
        <p:nvSpPr>
          <p:cNvPr id="5" name="正方形/長方形 4"/>
          <p:cNvSpPr/>
          <p:nvPr userDrawn="1"/>
        </p:nvSpPr>
        <p:spPr>
          <a:xfrm>
            <a:off x="-2553" y="3399301"/>
            <a:ext cx="9567829" cy="59397"/>
          </a:xfrm>
          <a:prstGeom prst="rect">
            <a:avLst/>
          </a:prstGeom>
          <a:gradFill flip="none" rotWithShape="1">
            <a:gsLst>
              <a:gs pos="60000">
                <a:srgbClr val="0064B4"/>
              </a:gs>
              <a:gs pos="40000">
                <a:srgbClr val="BEE1FF"/>
              </a:gs>
              <a:gs pos="0">
                <a:schemeClr val="bg1"/>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706" dirty="0">
              <a:solidFill>
                <a:srgbClr val="30A3B3"/>
              </a:solidFill>
            </a:endParaRPr>
          </a:p>
        </p:txBody>
      </p:sp>
    </p:spTree>
    <p:extLst>
      <p:ext uri="{BB962C8B-B14F-4D97-AF65-F5344CB8AC3E}">
        <p14:creationId xmlns:p14="http://schemas.microsoft.com/office/powerpoint/2010/main" val="16424514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341695" y="759601"/>
            <a:ext cx="9221078" cy="570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1837" tIns="50918" rIns="101837" bIns="50918"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9" name="Rectangle 6">
            <a:extLst>
              <a:ext uri="{FF2B5EF4-FFF2-40B4-BE49-F238E27FC236}">
                <a16:creationId xmlns:a16="http://schemas.microsoft.com/office/drawing/2014/main" id="{A52241F9-8F56-49DF-8254-64590C65E016}"/>
              </a:ext>
            </a:extLst>
          </p:cNvPr>
          <p:cNvSpPr>
            <a:spLocks noGrp="1" noChangeArrowheads="1"/>
          </p:cNvSpPr>
          <p:nvPr>
            <p:ph type="sldNum" sz="quarter" idx="4"/>
          </p:nvPr>
        </p:nvSpPr>
        <p:spPr bwMode="auto">
          <a:xfrm>
            <a:off x="4724129" y="6591144"/>
            <a:ext cx="457743" cy="229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8" tIns="45708" rIns="91418" bIns="45708" numCol="1" anchor="t" anchorCtr="0" compatLnSpc="1">
            <a:prstTxWarp prst="textNoShape">
              <a:avLst/>
            </a:prstTxWarp>
          </a:bodyPr>
          <a:lstStyle>
            <a:lvl1pPr algn="ctr" eaLnBrk="1" hangingPunct="1">
              <a:defRPr sz="907">
                <a:solidFill>
                  <a:srgbClr val="4D4D4D"/>
                </a:solidFill>
                <a:latin typeface="+mn-lt"/>
              </a:defRPr>
            </a:lvl1pPr>
          </a:lstStyle>
          <a:p>
            <a:pPr>
              <a:defRPr/>
            </a:pPr>
            <a:fld id="{FB3629B8-3F17-4C5D-9EA5-923845F78C95}" type="slidenum">
              <a:rPr lang="en-US" altLang="ja-JP" smtClean="0"/>
              <a:pPr>
                <a:defRPr/>
              </a:pPr>
              <a:t>‹#›</a:t>
            </a:fld>
            <a:endParaRPr lang="en-US" altLang="ja-JP" dirty="0"/>
          </a:p>
        </p:txBody>
      </p:sp>
      <p:sp>
        <p:nvSpPr>
          <p:cNvPr id="11" name="Rectangle 9">
            <a:extLst>
              <a:ext uri="{FF2B5EF4-FFF2-40B4-BE49-F238E27FC236}">
                <a16:creationId xmlns:a16="http://schemas.microsoft.com/office/drawing/2014/main" id="{163ECC74-EF7D-4F84-82BA-6D2E6418948E}"/>
              </a:ext>
            </a:extLst>
          </p:cNvPr>
          <p:cNvSpPr>
            <a:spLocks noChangeArrowheads="1"/>
          </p:cNvSpPr>
          <p:nvPr userDrawn="1"/>
        </p:nvSpPr>
        <p:spPr bwMode="auto">
          <a:xfrm>
            <a:off x="7228431" y="6645911"/>
            <a:ext cx="2677569" cy="17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187" tIns="31093" rIns="62187" bIns="31093">
            <a:spAutoFit/>
          </a:bodyPr>
          <a:lstStyle>
            <a:lvl1pPr defTabSz="1028700" eaLnBrk="0" hangingPunct="0">
              <a:defRPr kumimoji="1">
                <a:solidFill>
                  <a:schemeClr val="tx1"/>
                </a:solidFill>
                <a:latin typeface="ＭＳ Ｐゴシック" pitchFamily="50" charset="-128"/>
                <a:ea typeface="ＭＳ Ｐゴシック" pitchFamily="50" charset="-128"/>
              </a:defRPr>
            </a:lvl1pPr>
            <a:lvl2pPr marL="742950" indent="-285750" defTabSz="1028700" eaLnBrk="0" hangingPunct="0">
              <a:defRPr kumimoji="1">
                <a:solidFill>
                  <a:schemeClr val="tx1"/>
                </a:solidFill>
                <a:latin typeface="ＭＳ Ｐゴシック" pitchFamily="50" charset="-128"/>
                <a:ea typeface="ＭＳ Ｐゴシック" pitchFamily="50" charset="-128"/>
              </a:defRPr>
            </a:lvl2pPr>
            <a:lvl3pPr marL="1143000" indent="-228600" defTabSz="1028700" eaLnBrk="0" hangingPunct="0">
              <a:defRPr kumimoji="1">
                <a:solidFill>
                  <a:schemeClr val="tx1"/>
                </a:solidFill>
                <a:latin typeface="ＭＳ Ｐゴシック" pitchFamily="50" charset="-128"/>
                <a:ea typeface="ＭＳ Ｐゴシック" pitchFamily="50" charset="-128"/>
              </a:defRPr>
            </a:lvl3pPr>
            <a:lvl4pPr marL="1600200" indent="-228600" defTabSz="1028700" eaLnBrk="0" hangingPunct="0">
              <a:defRPr kumimoji="1">
                <a:solidFill>
                  <a:schemeClr val="tx1"/>
                </a:solidFill>
                <a:latin typeface="ＭＳ Ｐゴシック" pitchFamily="50" charset="-128"/>
                <a:ea typeface="ＭＳ Ｐゴシック" pitchFamily="50" charset="-128"/>
              </a:defRPr>
            </a:lvl4pPr>
            <a:lvl5pPr marL="2057400" indent="-228600" defTabSz="1028700" eaLnBrk="0" hangingPunct="0">
              <a:defRPr kumimoji="1">
                <a:solidFill>
                  <a:schemeClr val="tx1"/>
                </a:solidFill>
                <a:latin typeface="ＭＳ Ｐゴシック" pitchFamily="50" charset="-128"/>
                <a:ea typeface="ＭＳ Ｐゴシック" pitchFamily="50" charset="-128"/>
              </a:defRPr>
            </a:lvl5pPr>
            <a:lvl6pPr marL="2514600" indent="-228600" defTabSz="10287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287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287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287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marL="0" marR="0" lvl="0" indent="0" algn="r" defTabSz="933031" rtl="0" eaLnBrk="1" fontAlgn="base" latinLnBrk="0" hangingPunct="1">
              <a:lnSpc>
                <a:spcPct val="100000"/>
              </a:lnSpc>
              <a:spcBef>
                <a:spcPct val="0"/>
              </a:spcBef>
              <a:spcAft>
                <a:spcPct val="0"/>
              </a:spcAft>
              <a:buClrTx/>
              <a:buSzTx/>
              <a:buFontTx/>
              <a:buNone/>
              <a:tabLst/>
              <a:defRPr/>
            </a:pPr>
            <a:r>
              <a:rPr kumimoji="1" lang="en-US" altLang="ja-JP" sz="726" b="0" i="0" u="none" strike="noStrike" kern="1200" cap="none" spc="0" normalizeH="0" baseline="0" noProof="0" dirty="0">
                <a:ln>
                  <a:noFill/>
                </a:ln>
                <a:solidFill>
                  <a:srgbClr val="4D4D4D"/>
                </a:solidFill>
                <a:effectLst/>
                <a:uLnTx/>
                <a:uFillTx/>
                <a:latin typeface="+mn-lt"/>
              </a:rPr>
              <a:t>Copyright©2025 OTSUKA CORPORATION All Rights Reserved.</a:t>
            </a:r>
          </a:p>
        </p:txBody>
      </p:sp>
      <p:sp>
        <p:nvSpPr>
          <p:cNvPr id="14" name="Rectangle 2">
            <a:extLst>
              <a:ext uri="{FF2B5EF4-FFF2-40B4-BE49-F238E27FC236}">
                <a16:creationId xmlns:a16="http://schemas.microsoft.com/office/drawing/2014/main" id="{422A3FB6-7A17-41E8-87E7-1A93168D6A0C}"/>
              </a:ext>
            </a:extLst>
          </p:cNvPr>
          <p:cNvSpPr>
            <a:spLocks noGrp="1" noChangeArrowheads="1"/>
          </p:cNvSpPr>
          <p:nvPr>
            <p:ph type="title"/>
          </p:nvPr>
        </p:nvSpPr>
        <p:spPr bwMode="auto">
          <a:xfrm>
            <a:off x="638214" y="53784"/>
            <a:ext cx="9259200" cy="540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282" tIns="46642" rIns="93282" bIns="46642" numCol="1" anchor="ctr" anchorCtr="0" compatLnSpc="1">
            <a:prstTxWarp prst="textNoShape">
              <a:avLst/>
            </a:prstTxWarp>
            <a:spAutoFit/>
          </a:bodyPr>
          <a:lstStyle/>
          <a:p>
            <a:pPr lvl="0"/>
            <a:r>
              <a:rPr lang="ja-JP" altLang="en-US" dirty="0"/>
              <a:t>マスター タイトルの書式設定</a:t>
            </a:r>
          </a:p>
        </p:txBody>
      </p:sp>
      <p:cxnSp>
        <p:nvCxnSpPr>
          <p:cNvPr id="17" name="直線コネクタ 16">
            <a:extLst>
              <a:ext uri="{FF2B5EF4-FFF2-40B4-BE49-F238E27FC236}">
                <a16:creationId xmlns:a16="http://schemas.microsoft.com/office/drawing/2014/main" id="{F0A459B0-379D-4151-933A-14A5D947BC80}"/>
              </a:ext>
            </a:extLst>
          </p:cNvPr>
          <p:cNvCxnSpPr>
            <a:cxnSpLocks/>
          </p:cNvCxnSpPr>
          <p:nvPr userDrawn="1"/>
        </p:nvCxnSpPr>
        <p:spPr>
          <a:xfrm>
            <a:off x="614359" y="610632"/>
            <a:ext cx="9291641" cy="0"/>
          </a:xfrm>
          <a:prstGeom prst="line">
            <a:avLst/>
          </a:prstGeom>
          <a:ln w="15875">
            <a:solidFill>
              <a:srgbClr val="DD8A00"/>
            </a:solidFill>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839FFE77-988E-47A4-ABA0-B659CA85DD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764" y="0"/>
            <a:ext cx="619123" cy="619460"/>
          </a:xfrm>
          <a:prstGeom prst="rect">
            <a:avLst/>
          </a:prstGeom>
        </p:spPr>
      </p:pic>
    </p:spTree>
  </p:cSld>
  <p:clrMap bg1="lt1" tx1="dk1" bg2="lt2" tx2="dk2" accent1="accent1" accent2="accent2" accent3="accent3" accent4="accent4" accent5="accent5" accent6="accent6" hlink="hlink" folHlink="folHlink"/>
  <p:sldLayoutIdLst>
    <p:sldLayoutId id="2147483755" r:id="rId1"/>
    <p:sldLayoutId id="2147483749" r:id="rId2"/>
    <p:sldLayoutId id="2147483757" r:id="rId3"/>
  </p:sldLayoutIdLst>
  <p:hf hdr="0" ftr="0" dt="0"/>
  <p:txStyles>
    <p:titleStyle>
      <a:lvl1pPr algn="l" defTabSz="933031" rtl="0" eaLnBrk="0" fontAlgn="base" hangingPunct="0">
        <a:spcBef>
          <a:spcPct val="0"/>
        </a:spcBef>
        <a:spcAft>
          <a:spcPct val="0"/>
        </a:spcAft>
        <a:defRPr kumimoji="1" sz="2900" b="1">
          <a:solidFill>
            <a:srgbClr val="4D4D4D"/>
          </a:solidFill>
          <a:latin typeface="+mj-lt"/>
          <a:ea typeface="+mj-ea"/>
          <a:cs typeface="+mj-cs"/>
        </a:defRPr>
      </a:lvl1pPr>
      <a:lvl2pPr algn="l" defTabSz="933031" rtl="0" eaLnBrk="0" fontAlgn="base" hangingPunct="0">
        <a:spcBef>
          <a:spcPct val="0"/>
        </a:spcBef>
        <a:spcAft>
          <a:spcPct val="0"/>
        </a:spcAft>
        <a:defRPr kumimoji="1" sz="2902">
          <a:solidFill>
            <a:schemeClr val="tx1"/>
          </a:solidFill>
          <a:latin typeface="HGP創英角ｺﾞｼｯｸUB" pitchFamily="50" charset="-128"/>
          <a:ea typeface="HGP創英角ｺﾞｼｯｸUB" pitchFamily="50" charset="-128"/>
        </a:defRPr>
      </a:lvl2pPr>
      <a:lvl3pPr algn="l" defTabSz="933031" rtl="0" eaLnBrk="0" fontAlgn="base" hangingPunct="0">
        <a:spcBef>
          <a:spcPct val="0"/>
        </a:spcBef>
        <a:spcAft>
          <a:spcPct val="0"/>
        </a:spcAft>
        <a:defRPr kumimoji="1" sz="2902">
          <a:solidFill>
            <a:schemeClr val="tx1"/>
          </a:solidFill>
          <a:latin typeface="HGP創英角ｺﾞｼｯｸUB" pitchFamily="50" charset="-128"/>
          <a:ea typeface="HGP創英角ｺﾞｼｯｸUB" pitchFamily="50" charset="-128"/>
        </a:defRPr>
      </a:lvl3pPr>
      <a:lvl4pPr algn="l" defTabSz="933031" rtl="0" eaLnBrk="0" fontAlgn="base" hangingPunct="0">
        <a:spcBef>
          <a:spcPct val="0"/>
        </a:spcBef>
        <a:spcAft>
          <a:spcPct val="0"/>
        </a:spcAft>
        <a:defRPr kumimoji="1" sz="2902">
          <a:solidFill>
            <a:schemeClr val="tx1"/>
          </a:solidFill>
          <a:latin typeface="HGP創英角ｺﾞｼｯｸUB" pitchFamily="50" charset="-128"/>
          <a:ea typeface="HGP創英角ｺﾞｼｯｸUB" pitchFamily="50" charset="-128"/>
        </a:defRPr>
      </a:lvl4pPr>
      <a:lvl5pPr algn="l" defTabSz="933031" rtl="0" eaLnBrk="0" fontAlgn="base" hangingPunct="0">
        <a:spcBef>
          <a:spcPct val="0"/>
        </a:spcBef>
        <a:spcAft>
          <a:spcPct val="0"/>
        </a:spcAft>
        <a:defRPr kumimoji="1" sz="2902">
          <a:solidFill>
            <a:schemeClr val="tx1"/>
          </a:solidFill>
          <a:latin typeface="HGP創英角ｺﾞｼｯｸUB" pitchFamily="50" charset="-128"/>
          <a:ea typeface="HGP創英角ｺﾞｼｯｸUB" pitchFamily="50" charset="-128"/>
        </a:defRPr>
      </a:lvl5pPr>
      <a:lvl6pPr marL="414680" algn="l" defTabSz="933031" rtl="0" fontAlgn="base">
        <a:spcBef>
          <a:spcPct val="0"/>
        </a:spcBef>
        <a:spcAft>
          <a:spcPct val="0"/>
        </a:spcAft>
        <a:defRPr kumimoji="1" sz="2902">
          <a:solidFill>
            <a:schemeClr val="tx1"/>
          </a:solidFill>
          <a:latin typeface="HGP創英角ｺﾞｼｯｸUB" pitchFamily="50" charset="-128"/>
          <a:ea typeface="HGP創英角ｺﾞｼｯｸUB" pitchFamily="50" charset="-128"/>
        </a:defRPr>
      </a:lvl6pPr>
      <a:lvl7pPr marL="829361" algn="l" defTabSz="933031" rtl="0" fontAlgn="base">
        <a:spcBef>
          <a:spcPct val="0"/>
        </a:spcBef>
        <a:spcAft>
          <a:spcPct val="0"/>
        </a:spcAft>
        <a:defRPr kumimoji="1" sz="2902">
          <a:solidFill>
            <a:schemeClr val="tx1"/>
          </a:solidFill>
          <a:latin typeface="HGP創英角ｺﾞｼｯｸUB" pitchFamily="50" charset="-128"/>
          <a:ea typeface="HGP創英角ｺﾞｼｯｸUB" pitchFamily="50" charset="-128"/>
        </a:defRPr>
      </a:lvl7pPr>
      <a:lvl8pPr marL="1244041" algn="l" defTabSz="933031" rtl="0" fontAlgn="base">
        <a:spcBef>
          <a:spcPct val="0"/>
        </a:spcBef>
        <a:spcAft>
          <a:spcPct val="0"/>
        </a:spcAft>
        <a:defRPr kumimoji="1" sz="2902">
          <a:solidFill>
            <a:schemeClr val="tx1"/>
          </a:solidFill>
          <a:latin typeface="HGP創英角ｺﾞｼｯｸUB" pitchFamily="50" charset="-128"/>
          <a:ea typeface="HGP創英角ｺﾞｼｯｸUB" pitchFamily="50" charset="-128"/>
        </a:defRPr>
      </a:lvl8pPr>
      <a:lvl9pPr marL="1658722" algn="l" defTabSz="933031" rtl="0" fontAlgn="base">
        <a:spcBef>
          <a:spcPct val="0"/>
        </a:spcBef>
        <a:spcAft>
          <a:spcPct val="0"/>
        </a:spcAft>
        <a:defRPr kumimoji="1" sz="2902">
          <a:solidFill>
            <a:schemeClr val="tx1"/>
          </a:solidFill>
          <a:latin typeface="HGP創英角ｺﾞｼｯｸUB" pitchFamily="50" charset="-128"/>
          <a:ea typeface="HGP創英角ｺﾞｼｯｸUB" pitchFamily="50" charset="-128"/>
        </a:defRPr>
      </a:lvl9pPr>
    </p:titleStyle>
    <p:bodyStyle>
      <a:lvl1pPr marL="347007" indent="-347007" algn="l" defTabSz="922952" rtl="0" eaLnBrk="0" fontAlgn="base" hangingPunct="0">
        <a:spcBef>
          <a:spcPct val="20000"/>
        </a:spcBef>
        <a:spcAft>
          <a:spcPct val="0"/>
        </a:spcAft>
        <a:buChar char="•"/>
        <a:defRPr kumimoji="1" sz="2177">
          <a:solidFill>
            <a:srgbClr val="4D4D4D"/>
          </a:solidFill>
          <a:latin typeface="+mn-lt"/>
          <a:ea typeface="+mn-ea"/>
          <a:cs typeface="+mn-cs"/>
        </a:defRPr>
      </a:lvl1pPr>
      <a:lvl2pPr marL="750169" indent="-287973" algn="l" defTabSz="922952" rtl="0" eaLnBrk="0" fontAlgn="base" hangingPunct="0">
        <a:spcBef>
          <a:spcPct val="20000"/>
        </a:spcBef>
        <a:spcAft>
          <a:spcPct val="0"/>
        </a:spcAft>
        <a:buChar char="–"/>
        <a:defRPr kumimoji="1" sz="1905">
          <a:solidFill>
            <a:srgbClr val="4D4D4D"/>
          </a:solidFill>
          <a:latin typeface="+mn-lt"/>
          <a:ea typeface="+mn-ea"/>
        </a:defRPr>
      </a:lvl2pPr>
      <a:lvl3pPr marL="1154770" indent="-231818" algn="l" defTabSz="922952" rtl="0" eaLnBrk="0" fontAlgn="base" hangingPunct="0">
        <a:spcBef>
          <a:spcPct val="20000"/>
        </a:spcBef>
        <a:spcAft>
          <a:spcPct val="0"/>
        </a:spcAft>
        <a:buChar char="•"/>
        <a:defRPr kumimoji="1" sz="1723">
          <a:solidFill>
            <a:srgbClr val="4D4D4D"/>
          </a:solidFill>
          <a:latin typeface="+mn-lt"/>
          <a:ea typeface="+mn-ea"/>
        </a:defRPr>
      </a:lvl3pPr>
      <a:lvl4pPr marL="1616966" indent="-231818" algn="l" defTabSz="922952" rtl="0" eaLnBrk="0" fontAlgn="base" hangingPunct="0">
        <a:spcBef>
          <a:spcPct val="20000"/>
        </a:spcBef>
        <a:spcAft>
          <a:spcPct val="0"/>
        </a:spcAft>
        <a:buChar char="–"/>
        <a:defRPr kumimoji="1" sz="1451">
          <a:solidFill>
            <a:srgbClr val="4D4D4D"/>
          </a:solidFill>
          <a:latin typeface="+mn-lt"/>
          <a:ea typeface="+mn-ea"/>
        </a:defRPr>
      </a:lvl4pPr>
      <a:lvl5pPr marL="2077722" indent="-230378" algn="l" defTabSz="922952" rtl="0" eaLnBrk="0" fontAlgn="base" hangingPunct="0">
        <a:spcBef>
          <a:spcPct val="20000"/>
        </a:spcBef>
        <a:spcAft>
          <a:spcPct val="0"/>
        </a:spcAft>
        <a:buChar char="»"/>
        <a:defRPr kumimoji="1" sz="1451">
          <a:solidFill>
            <a:srgbClr val="4D4D4D"/>
          </a:solidFill>
          <a:latin typeface="+mn-lt"/>
          <a:ea typeface="+mn-ea"/>
        </a:defRPr>
      </a:lvl5pPr>
      <a:lvl6pPr marL="2492402" indent="-230378" algn="l" defTabSz="922952" rtl="0" fontAlgn="base">
        <a:spcBef>
          <a:spcPct val="20000"/>
        </a:spcBef>
        <a:spcAft>
          <a:spcPct val="0"/>
        </a:spcAft>
        <a:buChar char="»"/>
        <a:defRPr kumimoji="1" sz="1451">
          <a:solidFill>
            <a:schemeClr val="tx1"/>
          </a:solidFill>
          <a:latin typeface="+mn-lt"/>
          <a:ea typeface="+mn-ea"/>
        </a:defRPr>
      </a:lvl6pPr>
      <a:lvl7pPr marL="2907083" indent="-230378" algn="l" defTabSz="922952" rtl="0" fontAlgn="base">
        <a:spcBef>
          <a:spcPct val="20000"/>
        </a:spcBef>
        <a:spcAft>
          <a:spcPct val="0"/>
        </a:spcAft>
        <a:buChar char="»"/>
        <a:defRPr kumimoji="1" sz="1451">
          <a:solidFill>
            <a:schemeClr val="tx1"/>
          </a:solidFill>
          <a:latin typeface="+mn-lt"/>
          <a:ea typeface="+mn-ea"/>
        </a:defRPr>
      </a:lvl7pPr>
      <a:lvl8pPr marL="3321763" indent="-230378" algn="l" defTabSz="922952" rtl="0" fontAlgn="base">
        <a:spcBef>
          <a:spcPct val="20000"/>
        </a:spcBef>
        <a:spcAft>
          <a:spcPct val="0"/>
        </a:spcAft>
        <a:buChar char="»"/>
        <a:defRPr kumimoji="1" sz="1451">
          <a:solidFill>
            <a:schemeClr val="tx1"/>
          </a:solidFill>
          <a:latin typeface="+mn-lt"/>
          <a:ea typeface="+mn-ea"/>
        </a:defRPr>
      </a:lvl8pPr>
      <a:lvl9pPr marL="3736444" indent="-230378" algn="l" defTabSz="922952" rtl="0" fontAlgn="base">
        <a:spcBef>
          <a:spcPct val="20000"/>
        </a:spcBef>
        <a:spcAft>
          <a:spcPct val="0"/>
        </a:spcAft>
        <a:buChar char="»"/>
        <a:defRPr kumimoji="1" sz="1451">
          <a:solidFill>
            <a:schemeClr val="tx1"/>
          </a:solidFill>
          <a:latin typeface="+mn-lt"/>
          <a:ea typeface="+mn-ea"/>
        </a:defRPr>
      </a:lvl9pPr>
    </p:bodyStyle>
    <p:otherStyle>
      <a:defPPr>
        <a:defRPr lang="ja-JP"/>
      </a:defPPr>
      <a:lvl1pPr marL="0" algn="l" defTabSz="829361" rtl="0" eaLnBrk="1" latinLnBrk="0" hangingPunct="1">
        <a:defRPr kumimoji="1" sz="1633" kern="1200">
          <a:solidFill>
            <a:schemeClr val="tx1"/>
          </a:solidFill>
          <a:latin typeface="+mn-lt"/>
          <a:ea typeface="+mn-ea"/>
          <a:cs typeface="+mn-cs"/>
        </a:defRPr>
      </a:lvl1pPr>
      <a:lvl2pPr marL="414680" algn="l" defTabSz="829361" rtl="0" eaLnBrk="1" latinLnBrk="0" hangingPunct="1">
        <a:defRPr kumimoji="1" sz="1633" kern="1200">
          <a:solidFill>
            <a:schemeClr val="tx1"/>
          </a:solidFill>
          <a:latin typeface="+mn-lt"/>
          <a:ea typeface="+mn-ea"/>
          <a:cs typeface="+mn-cs"/>
        </a:defRPr>
      </a:lvl2pPr>
      <a:lvl3pPr marL="829361" algn="l" defTabSz="829361" rtl="0" eaLnBrk="1" latinLnBrk="0" hangingPunct="1">
        <a:defRPr kumimoji="1" sz="1633" kern="1200">
          <a:solidFill>
            <a:schemeClr val="tx1"/>
          </a:solidFill>
          <a:latin typeface="+mn-lt"/>
          <a:ea typeface="+mn-ea"/>
          <a:cs typeface="+mn-cs"/>
        </a:defRPr>
      </a:lvl3pPr>
      <a:lvl4pPr marL="1244041" algn="l" defTabSz="829361" rtl="0" eaLnBrk="1" latinLnBrk="0" hangingPunct="1">
        <a:defRPr kumimoji="1" sz="1633" kern="1200">
          <a:solidFill>
            <a:schemeClr val="tx1"/>
          </a:solidFill>
          <a:latin typeface="+mn-lt"/>
          <a:ea typeface="+mn-ea"/>
          <a:cs typeface="+mn-cs"/>
        </a:defRPr>
      </a:lvl4pPr>
      <a:lvl5pPr marL="1658722" algn="l" defTabSz="829361" rtl="0" eaLnBrk="1" latinLnBrk="0" hangingPunct="1">
        <a:defRPr kumimoji="1" sz="1633" kern="1200">
          <a:solidFill>
            <a:schemeClr val="tx1"/>
          </a:solidFill>
          <a:latin typeface="+mn-lt"/>
          <a:ea typeface="+mn-ea"/>
          <a:cs typeface="+mn-cs"/>
        </a:defRPr>
      </a:lvl5pPr>
      <a:lvl6pPr marL="2073402" algn="l" defTabSz="829361" rtl="0" eaLnBrk="1" latinLnBrk="0" hangingPunct="1">
        <a:defRPr kumimoji="1" sz="1633" kern="1200">
          <a:solidFill>
            <a:schemeClr val="tx1"/>
          </a:solidFill>
          <a:latin typeface="+mn-lt"/>
          <a:ea typeface="+mn-ea"/>
          <a:cs typeface="+mn-cs"/>
        </a:defRPr>
      </a:lvl6pPr>
      <a:lvl7pPr marL="2488082" algn="l" defTabSz="829361" rtl="0" eaLnBrk="1" latinLnBrk="0" hangingPunct="1">
        <a:defRPr kumimoji="1" sz="1633" kern="1200">
          <a:solidFill>
            <a:schemeClr val="tx1"/>
          </a:solidFill>
          <a:latin typeface="+mn-lt"/>
          <a:ea typeface="+mn-ea"/>
          <a:cs typeface="+mn-cs"/>
        </a:defRPr>
      </a:lvl7pPr>
      <a:lvl8pPr marL="2902763" algn="l" defTabSz="829361" rtl="0" eaLnBrk="1" latinLnBrk="0" hangingPunct="1">
        <a:defRPr kumimoji="1" sz="1633" kern="1200">
          <a:solidFill>
            <a:schemeClr val="tx1"/>
          </a:solidFill>
          <a:latin typeface="+mn-lt"/>
          <a:ea typeface="+mn-ea"/>
          <a:cs typeface="+mn-cs"/>
        </a:defRPr>
      </a:lvl8pPr>
      <a:lvl9pPr marL="3317443" algn="l" defTabSz="829361" rtl="0" eaLnBrk="1" latinLnBrk="0" hangingPunct="1">
        <a:defRPr kumimoji="1"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3.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em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jpeg"/><Relationship Id="rId9" Type="http://schemas.openxmlformats.org/officeDocument/2006/relationships/image" Target="../media/image55.emf"/></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emf"/><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tmp"/><Relationship Id="rId5" Type="http://schemas.openxmlformats.org/officeDocument/2006/relationships/image" Target="../media/image26.gif"/><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0.png"/><Relationship Id="rId3" Type="http://schemas.openxmlformats.org/officeDocument/2006/relationships/image" Target="../media/image63.jpeg"/><Relationship Id="rId7" Type="http://schemas.openxmlformats.org/officeDocument/2006/relationships/image" Target="../media/image33.png"/><Relationship Id="rId12" Type="http://schemas.openxmlformats.org/officeDocument/2006/relationships/image" Target="../media/image69.gif"/><Relationship Id="rId17" Type="http://schemas.openxmlformats.org/officeDocument/2006/relationships/image" Target="../media/image73.gif"/><Relationship Id="rId2" Type="http://schemas.openxmlformats.org/officeDocument/2006/relationships/image" Target="../media/image62.png"/><Relationship Id="rId16" Type="http://schemas.openxmlformats.org/officeDocument/2006/relationships/image" Target="../media/image61.emf"/><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65.png"/><Relationship Id="rId15" Type="http://schemas.openxmlformats.org/officeDocument/2006/relationships/image" Target="../media/image72.emf"/><Relationship Id="rId10" Type="http://schemas.openxmlformats.org/officeDocument/2006/relationships/image" Target="../media/image12.emf"/><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22.png"/><Relationship Id="rId18" Type="http://schemas.openxmlformats.org/officeDocument/2006/relationships/image" Target="../media/image83.png"/><Relationship Id="rId26"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86.png"/><Relationship Id="rId7" Type="http://schemas.openxmlformats.org/officeDocument/2006/relationships/image" Target="../media/image78.png"/><Relationship Id="rId12" Type="http://schemas.openxmlformats.org/officeDocument/2006/relationships/image" Target="../media/image21.png"/><Relationship Id="rId17" Type="http://schemas.microsoft.com/office/2007/relationships/hdphoto" Target="../media/hdphoto1.wdp"/><Relationship Id="rId25"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20.png"/><Relationship Id="rId20"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13.png"/><Relationship Id="rId24" Type="http://schemas.openxmlformats.org/officeDocument/2006/relationships/image" Target="../media/image14.png"/><Relationship Id="rId5" Type="http://schemas.openxmlformats.org/officeDocument/2006/relationships/image" Target="../media/image15.png"/><Relationship Id="rId15" Type="http://schemas.openxmlformats.org/officeDocument/2006/relationships/image" Target="../media/image19.png"/><Relationship Id="rId23" Type="http://schemas.openxmlformats.org/officeDocument/2006/relationships/image" Target="../media/image88.emf"/><Relationship Id="rId10" Type="http://schemas.openxmlformats.org/officeDocument/2006/relationships/image" Target="../media/image81.png"/><Relationship Id="rId19" Type="http://schemas.openxmlformats.org/officeDocument/2006/relationships/image" Target="../media/image84.png"/><Relationship Id="rId4" Type="http://schemas.openxmlformats.org/officeDocument/2006/relationships/image" Target="../media/image76.png"/><Relationship Id="rId9" Type="http://schemas.openxmlformats.org/officeDocument/2006/relationships/image" Target="../media/image80.png"/><Relationship Id="rId14" Type="http://schemas.openxmlformats.org/officeDocument/2006/relationships/image" Target="../media/image82.png"/><Relationship Id="rId22" Type="http://schemas.openxmlformats.org/officeDocument/2006/relationships/image" Target="../media/image87.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jpeg"/><Relationship Id="rId2" Type="http://schemas.openxmlformats.org/officeDocument/2006/relationships/notesSlide" Target="../notesSlides/notesSlide9.xml"/><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1.emf"/><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emf"/><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sv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emf"/></Relationships>
</file>

<file path=ppt/slides/_rels/slide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8" Type="http://schemas.openxmlformats.org/officeDocument/2006/relationships/image" Target="../media/image123.jpeg"/><Relationship Id="rId13" Type="http://schemas.openxmlformats.org/officeDocument/2006/relationships/image" Target="../media/image128.emf"/><Relationship Id="rId18" Type="http://schemas.openxmlformats.org/officeDocument/2006/relationships/image" Target="../media/image132.emf"/><Relationship Id="rId3" Type="http://schemas.openxmlformats.org/officeDocument/2006/relationships/image" Target="../media/image88.emf"/><Relationship Id="rId21" Type="http://schemas.openxmlformats.org/officeDocument/2006/relationships/image" Target="../media/image135.png"/><Relationship Id="rId7" Type="http://schemas.openxmlformats.org/officeDocument/2006/relationships/image" Target="../media/image122.jpeg"/><Relationship Id="rId12" Type="http://schemas.openxmlformats.org/officeDocument/2006/relationships/image" Target="../media/image127.emf"/><Relationship Id="rId17" Type="http://schemas.openxmlformats.org/officeDocument/2006/relationships/image" Target="../media/image13.png"/><Relationship Id="rId25" Type="http://schemas.openxmlformats.org/officeDocument/2006/relationships/image" Target="../media/image139.png"/><Relationship Id="rId2" Type="http://schemas.openxmlformats.org/officeDocument/2006/relationships/image" Target="../media/image9.png"/><Relationship Id="rId16" Type="http://schemas.openxmlformats.org/officeDocument/2006/relationships/image" Target="../media/image131.emf"/><Relationship Id="rId20"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image" Target="../media/image126.png"/><Relationship Id="rId24" Type="http://schemas.openxmlformats.org/officeDocument/2006/relationships/image" Target="../media/image138.png"/><Relationship Id="rId5" Type="http://schemas.openxmlformats.org/officeDocument/2006/relationships/image" Target="../media/image120.png"/><Relationship Id="rId15" Type="http://schemas.openxmlformats.org/officeDocument/2006/relationships/image" Target="../media/image130.emf"/><Relationship Id="rId23" Type="http://schemas.openxmlformats.org/officeDocument/2006/relationships/image" Target="../media/image137.emf"/><Relationship Id="rId10" Type="http://schemas.openxmlformats.org/officeDocument/2006/relationships/image" Target="../media/image125.emf"/><Relationship Id="rId19" Type="http://schemas.openxmlformats.org/officeDocument/2006/relationships/image" Target="../media/image133.emf"/><Relationship Id="rId4" Type="http://schemas.openxmlformats.org/officeDocument/2006/relationships/image" Target="../media/image119.jpeg"/><Relationship Id="rId9" Type="http://schemas.openxmlformats.org/officeDocument/2006/relationships/image" Target="../media/image124.emf"/><Relationship Id="rId14" Type="http://schemas.openxmlformats.org/officeDocument/2006/relationships/image" Target="../media/image129.emf"/><Relationship Id="rId22" Type="http://schemas.openxmlformats.org/officeDocument/2006/relationships/image" Target="../media/image136.png"/></Relationships>
</file>

<file path=ppt/slides/_rels/slide23.xml.rels><?xml version="1.0" encoding="UTF-8" standalone="yes"?>
<Relationships xmlns="http://schemas.openxmlformats.org/package/2006/relationships"><Relationship Id="rId8" Type="http://schemas.openxmlformats.org/officeDocument/2006/relationships/image" Target="../media/image88.emf"/><Relationship Id="rId13" Type="http://schemas.openxmlformats.org/officeDocument/2006/relationships/image" Target="../media/image143.jpeg"/><Relationship Id="rId18" Type="http://schemas.openxmlformats.org/officeDocument/2006/relationships/image" Target="../media/image147.png"/><Relationship Id="rId3" Type="http://schemas.openxmlformats.org/officeDocument/2006/relationships/image" Target="../media/image119.jpeg"/><Relationship Id="rId21" Type="http://schemas.openxmlformats.org/officeDocument/2006/relationships/image" Target="../media/image149.png"/><Relationship Id="rId7" Type="http://schemas.openxmlformats.org/officeDocument/2006/relationships/image" Target="../media/image13.png"/><Relationship Id="rId12" Type="http://schemas.openxmlformats.org/officeDocument/2006/relationships/image" Target="../media/image142.emf"/><Relationship Id="rId17" Type="http://schemas.openxmlformats.org/officeDocument/2006/relationships/image" Target="../media/image131.emf"/><Relationship Id="rId2" Type="http://schemas.openxmlformats.org/officeDocument/2006/relationships/image" Target="../media/image9.png"/><Relationship Id="rId16" Type="http://schemas.openxmlformats.org/officeDocument/2006/relationships/image" Target="../media/image146.emf"/><Relationship Id="rId20" Type="http://schemas.openxmlformats.org/officeDocument/2006/relationships/image" Target="../media/image133.emf"/><Relationship Id="rId1" Type="http://schemas.openxmlformats.org/officeDocument/2006/relationships/slideLayout" Target="../slideLayouts/slideLayout2.xml"/><Relationship Id="rId6" Type="http://schemas.openxmlformats.org/officeDocument/2006/relationships/image" Target="../media/image123.jpeg"/><Relationship Id="rId11" Type="http://schemas.openxmlformats.org/officeDocument/2006/relationships/image" Target="../media/image141.emf"/><Relationship Id="rId5" Type="http://schemas.openxmlformats.org/officeDocument/2006/relationships/image" Target="../media/image140.png"/><Relationship Id="rId15" Type="http://schemas.openxmlformats.org/officeDocument/2006/relationships/image" Target="../media/image145.emf"/><Relationship Id="rId10" Type="http://schemas.openxmlformats.org/officeDocument/2006/relationships/image" Target="../media/image125.emf"/><Relationship Id="rId19" Type="http://schemas.openxmlformats.org/officeDocument/2006/relationships/image" Target="../media/image148.emf"/><Relationship Id="rId4" Type="http://schemas.openxmlformats.org/officeDocument/2006/relationships/image" Target="../media/image121.png"/><Relationship Id="rId9" Type="http://schemas.openxmlformats.org/officeDocument/2006/relationships/image" Target="../media/image124.emf"/><Relationship Id="rId14" Type="http://schemas.openxmlformats.org/officeDocument/2006/relationships/image" Target="../media/image144.png"/><Relationship Id="rId22"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8.emf"/><Relationship Id="rId18" Type="http://schemas.openxmlformats.org/officeDocument/2006/relationships/image" Target="../media/image137.emf"/><Relationship Id="rId3" Type="http://schemas.openxmlformats.org/officeDocument/2006/relationships/image" Target="../media/image119.jpeg"/><Relationship Id="rId7" Type="http://schemas.openxmlformats.org/officeDocument/2006/relationships/image" Target="../media/image153.png"/><Relationship Id="rId12" Type="http://schemas.openxmlformats.org/officeDocument/2006/relationships/image" Target="../media/image13.png"/><Relationship Id="rId17" Type="http://schemas.openxmlformats.org/officeDocument/2006/relationships/image" Target="../media/image135.png"/><Relationship Id="rId2" Type="http://schemas.openxmlformats.org/officeDocument/2006/relationships/image" Target="../media/image9.png"/><Relationship Id="rId16"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emf"/><Relationship Id="rId5" Type="http://schemas.openxmlformats.org/officeDocument/2006/relationships/image" Target="../media/image151.png"/><Relationship Id="rId15" Type="http://schemas.openxmlformats.org/officeDocument/2006/relationships/image" Target="../media/image125.emf"/><Relationship Id="rId10" Type="http://schemas.openxmlformats.org/officeDocument/2006/relationships/image" Target="../media/image156.png"/><Relationship Id="rId19" Type="http://schemas.openxmlformats.org/officeDocument/2006/relationships/image" Target="../media/image139.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24.emf"/></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jpeg"/></Relationships>
</file>

<file path=ppt/slides/_rels/slide26.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37.emf"/><Relationship Id="rId3" Type="http://schemas.openxmlformats.org/officeDocument/2006/relationships/image" Target="../media/image164.png"/><Relationship Id="rId7" Type="http://schemas.openxmlformats.org/officeDocument/2006/relationships/image" Target="../media/image146.emf"/><Relationship Id="rId12" Type="http://schemas.openxmlformats.org/officeDocument/2006/relationships/image" Target="../media/image136.png"/><Relationship Id="rId2" Type="http://schemas.openxmlformats.org/officeDocument/2006/relationships/image" Target="../media/image163.png"/><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67.jpeg"/><Relationship Id="rId5" Type="http://schemas.openxmlformats.org/officeDocument/2006/relationships/image" Target="../media/image166.png"/><Relationship Id="rId15" Type="http://schemas.openxmlformats.org/officeDocument/2006/relationships/image" Target="../media/image168.png"/><Relationship Id="rId10" Type="http://schemas.openxmlformats.org/officeDocument/2006/relationships/image" Target="../media/image116.png"/><Relationship Id="rId4" Type="http://schemas.openxmlformats.org/officeDocument/2006/relationships/image" Target="../media/image165.png"/><Relationship Id="rId9" Type="http://schemas.openxmlformats.org/officeDocument/2006/relationships/image" Target="../media/image158.emf"/><Relationship Id="rId14" Type="http://schemas.openxmlformats.org/officeDocument/2006/relationships/image" Target="../media/image138.png"/></Relationships>
</file>

<file path=ppt/slides/_rels/slide27.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170.jpe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emf"/><Relationship Id="rId14" Type="http://schemas.openxmlformats.org/officeDocument/2006/relationships/image" Target="../media/image181.png"/></Relationships>
</file>

<file path=ppt/slides/_rels/slide28.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6.png"/><Relationship Id="rId3" Type="http://schemas.openxmlformats.org/officeDocument/2006/relationships/image" Target="../media/image183.png"/><Relationship Id="rId21" Type="http://schemas.openxmlformats.org/officeDocument/2006/relationships/image" Target="../media/image198.png"/><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5.png"/><Relationship Id="rId25" Type="http://schemas.openxmlformats.org/officeDocument/2006/relationships/image" Target="../media/image202.png"/><Relationship Id="rId2" Type="http://schemas.openxmlformats.org/officeDocument/2006/relationships/image" Target="../media/image9.png"/><Relationship Id="rId16" Type="http://schemas.openxmlformats.org/officeDocument/2006/relationships/image" Target="../media/image66.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5.png"/><Relationship Id="rId11" Type="http://schemas.openxmlformats.org/officeDocument/2006/relationships/image" Target="../media/image190.jpg"/><Relationship Id="rId24" Type="http://schemas.openxmlformats.org/officeDocument/2006/relationships/image" Target="../media/image201.png"/><Relationship Id="rId5" Type="http://schemas.openxmlformats.org/officeDocument/2006/relationships/image" Target="../media/image184.png"/><Relationship Id="rId15" Type="http://schemas.openxmlformats.org/officeDocument/2006/relationships/image" Target="../media/image194.png"/><Relationship Id="rId23" Type="http://schemas.openxmlformats.org/officeDocument/2006/relationships/image" Target="../media/image200.png"/><Relationship Id="rId10" Type="http://schemas.openxmlformats.org/officeDocument/2006/relationships/image" Target="../media/image189.png"/><Relationship Id="rId19" Type="http://schemas.openxmlformats.org/officeDocument/2006/relationships/image" Target="../media/image171.png"/><Relationship Id="rId4" Type="http://schemas.microsoft.com/office/2007/relationships/hdphoto" Target="../media/hdphoto2.wdp"/><Relationship Id="rId9" Type="http://schemas.openxmlformats.org/officeDocument/2006/relationships/image" Target="../media/image188.png"/><Relationship Id="rId14" Type="http://schemas.openxmlformats.org/officeDocument/2006/relationships/image" Target="../media/image193.png"/><Relationship Id="rId22" Type="http://schemas.openxmlformats.org/officeDocument/2006/relationships/image" Target="../media/image199.png"/></Relationships>
</file>

<file path=ppt/slides/_rels/slide2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10" Type="http://schemas.openxmlformats.org/officeDocument/2006/relationships/image" Target="../media/image215.emf"/><Relationship Id="rId4" Type="http://schemas.openxmlformats.org/officeDocument/2006/relationships/image" Target="../media/image209.png"/><Relationship Id="rId9" Type="http://schemas.openxmlformats.org/officeDocument/2006/relationships/image" Target="../media/image214.png"/></Relationships>
</file>

<file path=ppt/slides/_rels/slide31.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5.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13.pn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jpeg"/><Relationship Id="rId11" Type="http://schemas.openxmlformats.org/officeDocument/2006/relationships/image" Target="../media/image112.png"/><Relationship Id="rId5" Type="http://schemas.openxmlformats.org/officeDocument/2006/relationships/image" Target="../media/image219.jpeg"/><Relationship Id="rId10" Type="http://schemas.openxmlformats.org/officeDocument/2006/relationships/image" Target="../media/image224.jpeg"/><Relationship Id="rId4" Type="http://schemas.openxmlformats.org/officeDocument/2006/relationships/image" Target="../media/image218.png"/><Relationship Id="rId9" Type="http://schemas.openxmlformats.org/officeDocument/2006/relationships/image" Target="../media/image223.jpeg"/><Relationship Id="rId14" Type="http://schemas.openxmlformats.org/officeDocument/2006/relationships/image" Target="../media/image133.emf"/></Relationships>
</file>

<file path=ppt/slides/_rels/slide32.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88.emf"/><Relationship Id="rId3" Type="http://schemas.openxmlformats.org/officeDocument/2006/relationships/image" Target="../media/image13.png"/><Relationship Id="rId7" Type="http://schemas.openxmlformats.org/officeDocument/2006/relationships/image" Target="../media/image229.png"/><Relationship Id="rId12" Type="http://schemas.openxmlformats.org/officeDocument/2006/relationships/image" Target="../media/image233.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228.png"/><Relationship Id="rId11" Type="http://schemas.openxmlformats.org/officeDocument/2006/relationships/image" Target="../media/image232.png"/><Relationship Id="rId5" Type="http://schemas.openxmlformats.org/officeDocument/2006/relationships/image" Target="../media/image227.png"/><Relationship Id="rId10" Type="http://schemas.openxmlformats.org/officeDocument/2006/relationships/image" Target="../media/image231.emf"/><Relationship Id="rId4" Type="http://schemas.openxmlformats.org/officeDocument/2006/relationships/image" Target="../media/image226.jpeg"/><Relationship Id="rId9" Type="http://schemas.openxmlformats.org/officeDocument/2006/relationships/image" Target="../media/image79.emf"/><Relationship Id="rId14" Type="http://schemas.openxmlformats.org/officeDocument/2006/relationships/image" Target="../media/image234.emf"/></Relationships>
</file>

<file path=ppt/slides/_rels/slide33.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emf"/><Relationship Id="rId3" Type="http://schemas.openxmlformats.org/officeDocument/2006/relationships/image" Target="../media/image235.png"/><Relationship Id="rId7" Type="http://schemas.openxmlformats.org/officeDocument/2006/relationships/image" Target="../media/image237.png"/><Relationship Id="rId12" Type="http://schemas.openxmlformats.org/officeDocument/2006/relationships/image" Target="../media/image242.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3.png"/><Relationship Id="rId15" Type="http://schemas.openxmlformats.org/officeDocument/2006/relationships/image" Target="../media/image129.emf"/><Relationship Id="rId10" Type="http://schemas.openxmlformats.org/officeDocument/2006/relationships/image" Target="../media/image240.png"/><Relationship Id="rId4" Type="http://schemas.openxmlformats.org/officeDocument/2006/relationships/image" Target="../media/image232.png"/><Relationship Id="rId9" Type="http://schemas.openxmlformats.org/officeDocument/2006/relationships/image" Target="../media/image239.png"/><Relationship Id="rId14" Type="http://schemas.openxmlformats.org/officeDocument/2006/relationships/image" Target="../media/image133.emf"/></Relationships>
</file>

<file path=ppt/slides/_rels/slide34.xml.rels><?xml version="1.0" encoding="UTF-8" standalone="yes"?>
<Relationships xmlns="http://schemas.openxmlformats.org/package/2006/relationships"><Relationship Id="rId8" Type="http://schemas.openxmlformats.org/officeDocument/2006/relationships/image" Target="../media/image250.jpeg"/><Relationship Id="rId13" Type="http://schemas.openxmlformats.org/officeDocument/2006/relationships/image" Target="../media/image255.jpeg"/><Relationship Id="rId3" Type="http://schemas.openxmlformats.org/officeDocument/2006/relationships/image" Target="../media/image245.png"/><Relationship Id="rId7" Type="http://schemas.openxmlformats.org/officeDocument/2006/relationships/image" Target="../media/image249.jpeg"/><Relationship Id="rId12" Type="http://schemas.openxmlformats.org/officeDocument/2006/relationships/image" Target="../media/image254.png"/><Relationship Id="rId2" Type="http://schemas.openxmlformats.org/officeDocument/2006/relationships/image" Target="../media/image244.png"/><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48.png"/><Relationship Id="rId11" Type="http://schemas.openxmlformats.org/officeDocument/2006/relationships/image" Target="../media/image253.png"/><Relationship Id="rId5" Type="http://schemas.openxmlformats.org/officeDocument/2006/relationships/image" Target="../media/image247.jpeg"/><Relationship Id="rId15" Type="http://schemas.openxmlformats.org/officeDocument/2006/relationships/image" Target="../media/image257.png"/><Relationship Id="rId10" Type="http://schemas.openxmlformats.org/officeDocument/2006/relationships/image" Target="../media/image252.png"/><Relationship Id="rId4" Type="http://schemas.openxmlformats.org/officeDocument/2006/relationships/image" Target="../media/image246.jpeg"/><Relationship Id="rId9" Type="http://schemas.openxmlformats.org/officeDocument/2006/relationships/image" Target="../media/image251.png"/><Relationship Id="rId14" Type="http://schemas.openxmlformats.org/officeDocument/2006/relationships/image" Target="../media/image256.png"/></Relationships>
</file>

<file path=ppt/slides/_rels/slide35.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3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64.jpeg"/><Relationship Id="rId5" Type="http://schemas.openxmlformats.org/officeDocument/2006/relationships/image" Target="../media/image263.png"/><Relationship Id="rId4" Type="http://schemas.openxmlformats.org/officeDocument/2006/relationships/image" Target="../media/image262.png"/></Relationships>
</file>

<file path=ppt/slides/_rels/slide37.xml.rels><?xml version="1.0" encoding="UTF-8" standalone="yes"?>
<Relationships xmlns="http://schemas.openxmlformats.org/package/2006/relationships"><Relationship Id="rId3" Type="http://schemas.openxmlformats.org/officeDocument/2006/relationships/image" Target="../media/image266.png"/><Relationship Id="rId7" Type="http://schemas.openxmlformats.org/officeDocument/2006/relationships/image" Target="../media/image269.png"/><Relationship Id="rId2" Type="http://schemas.openxmlformats.org/officeDocument/2006/relationships/image" Target="../media/image265.png"/><Relationship Id="rId1" Type="http://schemas.openxmlformats.org/officeDocument/2006/relationships/slideLayout" Target="../slideLayouts/slideLayout2.xml"/><Relationship Id="rId6" Type="http://schemas.openxmlformats.org/officeDocument/2006/relationships/image" Target="../media/image131.emf"/><Relationship Id="rId5" Type="http://schemas.openxmlformats.org/officeDocument/2006/relationships/image" Target="../media/image268.emf"/><Relationship Id="rId4" Type="http://schemas.openxmlformats.org/officeDocument/2006/relationships/image" Target="../media/image267.emf"/></Relationships>
</file>

<file path=ppt/slides/_rels/slide38.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271.png"/><Relationship Id="rId7" Type="http://schemas.openxmlformats.org/officeDocument/2006/relationships/image" Target="../media/image274.png"/><Relationship Id="rId2" Type="http://schemas.openxmlformats.org/officeDocument/2006/relationships/image" Target="../media/image270.jpe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273.png"/><Relationship Id="rId4" Type="http://schemas.openxmlformats.org/officeDocument/2006/relationships/image" Target="../media/image272.jpeg"/><Relationship Id="rId9" Type="http://schemas.openxmlformats.org/officeDocument/2006/relationships/image" Target="../media/image276.png"/></Relationships>
</file>

<file path=ppt/slides/_rels/slide3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7.jpe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279.emf"/><Relationship Id="rId4" Type="http://schemas.openxmlformats.org/officeDocument/2006/relationships/image" Target="../media/image278.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89.png"/><Relationship Id="rId3" Type="http://schemas.openxmlformats.org/officeDocument/2006/relationships/image" Target="../media/image280.png"/><Relationship Id="rId7" Type="http://schemas.openxmlformats.org/officeDocument/2006/relationships/image" Target="../media/image284.png"/><Relationship Id="rId12" Type="http://schemas.openxmlformats.org/officeDocument/2006/relationships/image" Target="../media/image288.png"/><Relationship Id="rId17" Type="http://schemas.openxmlformats.org/officeDocument/2006/relationships/image" Target="../media/image171.png"/><Relationship Id="rId2" Type="http://schemas.openxmlformats.org/officeDocument/2006/relationships/image" Target="../media/image163.png"/><Relationship Id="rId16" Type="http://schemas.openxmlformats.org/officeDocument/2006/relationships/image" Target="../media/image292.png"/><Relationship Id="rId1" Type="http://schemas.openxmlformats.org/officeDocument/2006/relationships/slideLayout" Target="../slideLayouts/slideLayout2.xml"/><Relationship Id="rId6" Type="http://schemas.openxmlformats.org/officeDocument/2006/relationships/image" Target="../media/image283.emf"/><Relationship Id="rId11" Type="http://schemas.openxmlformats.org/officeDocument/2006/relationships/image" Target="../media/image279.emf"/><Relationship Id="rId5" Type="http://schemas.openxmlformats.org/officeDocument/2006/relationships/image" Target="../media/image282.svg"/><Relationship Id="rId15" Type="http://schemas.openxmlformats.org/officeDocument/2006/relationships/image" Target="../media/image291.png"/><Relationship Id="rId10" Type="http://schemas.openxmlformats.org/officeDocument/2006/relationships/image" Target="../media/image287.png"/><Relationship Id="rId4" Type="http://schemas.openxmlformats.org/officeDocument/2006/relationships/image" Target="../media/image281.png"/><Relationship Id="rId9" Type="http://schemas.openxmlformats.org/officeDocument/2006/relationships/image" Target="../media/image286.png"/><Relationship Id="rId14" Type="http://schemas.openxmlformats.org/officeDocument/2006/relationships/image" Target="../media/image290.png"/></Relationships>
</file>

<file path=ppt/slides/_rels/slide41.xml.rels><?xml version="1.0" encoding="UTF-8" standalone="yes"?>
<Relationships xmlns="http://schemas.openxmlformats.org/package/2006/relationships"><Relationship Id="rId8" Type="http://schemas.openxmlformats.org/officeDocument/2006/relationships/image" Target="../media/image297.png"/><Relationship Id="rId3" Type="http://schemas.openxmlformats.org/officeDocument/2006/relationships/image" Target="../media/image279.emf"/><Relationship Id="rId7" Type="http://schemas.openxmlformats.org/officeDocument/2006/relationships/image" Target="../media/image296.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295.png"/><Relationship Id="rId11" Type="http://schemas.openxmlformats.org/officeDocument/2006/relationships/image" Target="../media/image299.png"/><Relationship Id="rId5" Type="http://schemas.openxmlformats.org/officeDocument/2006/relationships/image" Target="../media/image294.png"/><Relationship Id="rId10" Type="http://schemas.openxmlformats.org/officeDocument/2006/relationships/image" Target="../media/image298.png"/><Relationship Id="rId4" Type="http://schemas.openxmlformats.org/officeDocument/2006/relationships/image" Target="../media/image293.png"/><Relationship Id="rId9" Type="http://schemas.openxmlformats.org/officeDocument/2006/relationships/image" Target="../media/image285.png"/></Relationships>
</file>

<file path=ppt/slides/_rels/slide42.xml.rels><?xml version="1.0" encoding="UTF-8" standalone="yes"?>
<Relationships xmlns="http://schemas.openxmlformats.org/package/2006/relationships"><Relationship Id="rId3" Type="http://schemas.openxmlformats.org/officeDocument/2006/relationships/image" Target="../media/image301.jpeg"/><Relationship Id="rId7" Type="http://schemas.openxmlformats.org/officeDocument/2006/relationships/image" Target="../media/image287.png"/><Relationship Id="rId2" Type="http://schemas.openxmlformats.org/officeDocument/2006/relationships/image" Target="../media/image300.jpe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303.jpeg"/><Relationship Id="rId4" Type="http://schemas.openxmlformats.org/officeDocument/2006/relationships/image" Target="../media/image302.jpeg"/></Relationships>
</file>

<file path=ppt/slides/_rels/slide43.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png"/><Relationship Id="rId7" Type="http://schemas.openxmlformats.org/officeDocument/2006/relationships/image" Target="../media/image308.png"/><Relationship Id="rId2" Type="http://schemas.openxmlformats.org/officeDocument/2006/relationships/image" Target="../media/image163.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png"/><Relationship Id="rId4" Type="http://schemas.openxmlformats.org/officeDocument/2006/relationships/image" Target="../media/image305.png"/></Relationships>
</file>

<file path=ppt/slides/_rels/slide44.xml.rels><?xml version="1.0" encoding="UTF-8" standalone="yes"?>
<Relationships xmlns="http://schemas.openxmlformats.org/package/2006/relationships"><Relationship Id="rId3" Type="http://schemas.openxmlformats.org/officeDocument/2006/relationships/image" Target="../media/image310.png"/><Relationship Id="rId7" Type="http://schemas.openxmlformats.org/officeDocument/2006/relationships/image" Target="../media/image3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13.png"/><Relationship Id="rId5" Type="http://schemas.openxmlformats.org/officeDocument/2006/relationships/image" Target="../media/image312.png"/><Relationship Id="rId4" Type="http://schemas.openxmlformats.org/officeDocument/2006/relationships/image" Target="../media/image311.png"/></Relationships>
</file>

<file path=ppt/slides/_rels/slide45.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139.png"/><Relationship Id="rId3" Type="http://schemas.openxmlformats.org/officeDocument/2006/relationships/image" Target="../media/image69.gif"/><Relationship Id="rId7" Type="http://schemas.openxmlformats.org/officeDocument/2006/relationships/image" Target="../media/image319.png"/><Relationship Id="rId12" Type="http://schemas.openxmlformats.org/officeDocument/2006/relationships/image" Target="../media/image137.emf"/><Relationship Id="rId2" Type="http://schemas.openxmlformats.org/officeDocument/2006/relationships/image" Target="../media/image315.jpeg"/><Relationship Id="rId1" Type="http://schemas.openxmlformats.org/officeDocument/2006/relationships/slideLayout" Target="../slideLayouts/slideLayout2.xml"/><Relationship Id="rId6" Type="http://schemas.openxmlformats.org/officeDocument/2006/relationships/image" Target="../media/image318.jpeg"/><Relationship Id="rId11" Type="http://schemas.openxmlformats.org/officeDocument/2006/relationships/image" Target="../media/image321.png"/><Relationship Id="rId5" Type="http://schemas.openxmlformats.org/officeDocument/2006/relationships/image" Target="../media/image317.png"/><Relationship Id="rId10" Type="http://schemas.openxmlformats.org/officeDocument/2006/relationships/image" Target="../media/image320.png"/><Relationship Id="rId4" Type="http://schemas.openxmlformats.org/officeDocument/2006/relationships/image" Target="../media/image316.png"/><Relationship Id="rId9" Type="http://schemas.openxmlformats.org/officeDocument/2006/relationships/image" Target="../media/image46.emf"/><Relationship Id="rId14" Type="http://schemas.openxmlformats.org/officeDocument/2006/relationships/image" Target="../media/image322.emf"/></Relationships>
</file>

<file path=ppt/slides/_rels/slide46.xml.rels><?xml version="1.0" encoding="UTF-8" standalone="yes"?>
<Relationships xmlns="http://schemas.openxmlformats.org/package/2006/relationships"><Relationship Id="rId8" Type="http://schemas.openxmlformats.org/officeDocument/2006/relationships/image" Target="../media/image328.gif"/><Relationship Id="rId3" Type="http://schemas.openxmlformats.org/officeDocument/2006/relationships/image" Target="../media/image69.gif"/><Relationship Id="rId7" Type="http://schemas.openxmlformats.org/officeDocument/2006/relationships/image" Target="../media/image327.png"/><Relationship Id="rId12" Type="http://schemas.openxmlformats.org/officeDocument/2006/relationships/image" Target="../media/image46.emf"/><Relationship Id="rId2" Type="http://schemas.openxmlformats.org/officeDocument/2006/relationships/image" Target="../media/image323.gif"/><Relationship Id="rId1" Type="http://schemas.openxmlformats.org/officeDocument/2006/relationships/slideLayout" Target="../slideLayouts/slideLayout2.xml"/><Relationship Id="rId6" Type="http://schemas.openxmlformats.org/officeDocument/2006/relationships/image" Target="../media/image326.png"/><Relationship Id="rId11" Type="http://schemas.openxmlformats.org/officeDocument/2006/relationships/image" Target="../media/image45.emf"/><Relationship Id="rId5" Type="http://schemas.openxmlformats.org/officeDocument/2006/relationships/image" Target="../media/image325.png"/><Relationship Id="rId10" Type="http://schemas.openxmlformats.org/officeDocument/2006/relationships/image" Target="../media/image330.gif"/><Relationship Id="rId4" Type="http://schemas.openxmlformats.org/officeDocument/2006/relationships/image" Target="../media/image324.png"/><Relationship Id="rId9" Type="http://schemas.openxmlformats.org/officeDocument/2006/relationships/image" Target="../media/image329.png"/></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1.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2.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3.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4.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43.png"/><Relationship Id="rId3" Type="http://schemas.openxmlformats.org/officeDocument/2006/relationships/image" Target="../media/image338.png"/><Relationship Id="rId7" Type="http://schemas.openxmlformats.org/officeDocument/2006/relationships/image" Target="../media/image3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1.png"/><Relationship Id="rId5" Type="http://schemas.openxmlformats.org/officeDocument/2006/relationships/image" Target="../media/image340.png"/><Relationship Id="rId4" Type="http://schemas.openxmlformats.org/officeDocument/2006/relationships/image" Target="../media/image339.png"/><Relationship Id="rId9" Type="http://schemas.openxmlformats.org/officeDocument/2006/relationships/image" Target="../media/image344.png"/></Relationships>
</file>

<file path=ppt/slides/_rels/slide56.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356.jpeg"/><Relationship Id="rId3" Type="http://schemas.openxmlformats.org/officeDocument/2006/relationships/image" Target="../media/image346.png"/><Relationship Id="rId7" Type="http://schemas.openxmlformats.org/officeDocument/2006/relationships/image" Target="../media/image350.jpeg"/><Relationship Id="rId12" Type="http://schemas.openxmlformats.org/officeDocument/2006/relationships/image" Target="../media/image355.jpeg"/><Relationship Id="rId17" Type="http://schemas.openxmlformats.org/officeDocument/2006/relationships/image" Target="../media/image360.png"/><Relationship Id="rId2" Type="http://schemas.openxmlformats.org/officeDocument/2006/relationships/image" Target="../media/image345.jpeg"/><Relationship Id="rId16" Type="http://schemas.openxmlformats.org/officeDocument/2006/relationships/image" Target="../media/image359.png"/><Relationship Id="rId1" Type="http://schemas.openxmlformats.org/officeDocument/2006/relationships/slideLayout" Target="../slideLayouts/slideLayout2.xml"/><Relationship Id="rId6" Type="http://schemas.openxmlformats.org/officeDocument/2006/relationships/image" Target="../media/image349.png"/><Relationship Id="rId11" Type="http://schemas.openxmlformats.org/officeDocument/2006/relationships/image" Target="../media/image354.jpeg"/><Relationship Id="rId5" Type="http://schemas.openxmlformats.org/officeDocument/2006/relationships/image" Target="../media/image348.jpeg"/><Relationship Id="rId15" Type="http://schemas.openxmlformats.org/officeDocument/2006/relationships/image" Target="../media/image358.png"/><Relationship Id="rId10" Type="http://schemas.openxmlformats.org/officeDocument/2006/relationships/image" Target="../media/image353.jpeg"/><Relationship Id="rId4" Type="http://schemas.openxmlformats.org/officeDocument/2006/relationships/image" Target="../media/image347.png"/><Relationship Id="rId9" Type="http://schemas.openxmlformats.org/officeDocument/2006/relationships/image" Target="../media/image352.jpeg"/><Relationship Id="rId14" Type="http://schemas.openxmlformats.org/officeDocument/2006/relationships/image" Target="../media/image357.png"/></Relationships>
</file>

<file path=ppt/slides/_rels/slide57.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emf"/><Relationship Id="rId3" Type="http://schemas.openxmlformats.org/officeDocument/2006/relationships/image" Target="../media/image362.emf"/><Relationship Id="rId7" Type="http://schemas.openxmlformats.org/officeDocument/2006/relationships/image" Target="../media/image366.png"/><Relationship Id="rId12" Type="http://schemas.openxmlformats.org/officeDocument/2006/relationships/image" Target="../media/image371.emf"/><Relationship Id="rId2" Type="http://schemas.openxmlformats.org/officeDocument/2006/relationships/image" Target="../media/image361.png"/><Relationship Id="rId1" Type="http://schemas.openxmlformats.org/officeDocument/2006/relationships/slideLayout" Target="../slideLayouts/slideLayout2.xml"/><Relationship Id="rId6" Type="http://schemas.openxmlformats.org/officeDocument/2006/relationships/image" Target="../media/image365.png"/><Relationship Id="rId11" Type="http://schemas.openxmlformats.org/officeDocument/2006/relationships/image" Target="../media/image370.emf"/><Relationship Id="rId5" Type="http://schemas.openxmlformats.org/officeDocument/2006/relationships/image" Target="../media/image364.png"/><Relationship Id="rId10" Type="http://schemas.openxmlformats.org/officeDocument/2006/relationships/image" Target="../media/image369.png"/><Relationship Id="rId4" Type="http://schemas.openxmlformats.org/officeDocument/2006/relationships/image" Target="../media/image363.png"/><Relationship Id="rId9" Type="http://schemas.openxmlformats.org/officeDocument/2006/relationships/image" Target="../media/image368.png"/></Relationships>
</file>

<file path=ppt/slides/_rels/slide58.xml.rels><?xml version="1.0" encoding="UTF-8" standalone="yes"?>
<Relationships xmlns="http://schemas.openxmlformats.org/package/2006/relationships"><Relationship Id="rId8" Type="http://schemas.openxmlformats.org/officeDocument/2006/relationships/image" Target="../media/image379.png"/><Relationship Id="rId13" Type="http://schemas.openxmlformats.org/officeDocument/2006/relationships/image" Target="../media/image384.png"/><Relationship Id="rId18" Type="http://schemas.openxmlformats.org/officeDocument/2006/relationships/image" Target="../media/image389.png"/><Relationship Id="rId26" Type="http://schemas.openxmlformats.org/officeDocument/2006/relationships/image" Target="../media/image395.png"/><Relationship Id="rId3" Type="http://schemas.openxmlformats.org/officeDocument/2006/relationships/image" Target="../media/image374.png"/><Relationship Id="rId21" Type="http://schemas.openxmlformats.org/officeDocument/2006/relationships/image" Target="../media/image392.png"/><Relationship Id="rId7" Type="http://schemas.openxmlformats.org/officeDocument/2006/relationships/image" Target="../media/image378.png"/><Relationship Id="rId12" Type="http://schemas.openxmlformats.org/officeDocument/2006/relationships/image" Target="../media/image383.png"/><Relationship Id="rId17" Type="http://schemas.openxmlformats.org/officeDocument/2006/relationships/image" Target="../media/image388.jpeg"/><Relationship Id="rId25" Type="http://schemas.openxmlformats.org/officeDocument/2006/relationships/image" Target="../media/image394.png"/><Relationship Id="rId2" Type="http://schemas.openxmlformats.org/officeDocument/2006/relationships/image" Target="../media/image373.png"/><Relationship Id="rId16" Type="http://schemas.openxmlformats.org/officeDocument/2006/relationships/image" Target="../media/image387.png"/><Relationship Id="rId20"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77.png"/><Relationship Id="rId11" Type="http://schemas.openxmlformats.org/officeDocument/2006/relationships/image" Target="../media/image382.png"/><Relationship Id="rId24" Type="http://schemas.openxmlformats.org/officeDocument/2006/relationships/image" Target="../media/image148.emf"/><Relationship Id="rId5" Type="http://schemas.openxmlformats.org/officeDocument/2006/relationships/image" Target="../media/image376.png"/><Relationship Id="rId15" Type="http://schemas.openxmlformats.org/officeDocument/2006/relationships/image" Target="../media/image386.png"/><Relationship Id="rId23" Type="http://schemas.openxmlformats.org/officeDocument/2006/relationships/image" Target="../media/image393.png"/><Relationship Id="rId10" Type="http://schemas.openxmlformats.org/officeDocument/2006/relationships/image" Target="../media/image381.png"/><Relationship Id="rId19" Type="http://schemas.openxmlformats.org/officeDocument/2006/relationships/image" Target="../media/image390.jpeg"/><Relationship Id="rId4" Type="http://schemas.openxmlformats.org/officeDocument/2006/relationships/image" Target="../media/image375.jpeg"/><Relationship Id="rId9" Type="http://schemas.openxmlformats.org/officeDocument/2006/relationships/image" Target="../media/image380.png"/><Relationship Id="rId14" Type="http://schemas.openxmlformats.org/officeDocument/2006/relationships/image" Target="../media/image385.png"/><Relationship Id="rId22" Type="http://schemas.openxmlformats.org/officeDocument/2006/relationships/image" Target="../media/image267.emf"/></Relationships>
</file>

<file path=ppt/slides/_rels/slide59.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2.xml"/><Relationship Id="rId5" Type="http://schemas.openxmlformats.org/officeDocument/2006/relationships/image" Target="../media/image385.png"/><Relationship Id="rId4" Type="http://schemas.openxmlformats.org/officeDocument/2006/relationships/image" Target="../media/image39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emf"/><Relationship Id="rId15" Type="http://schemas.openxmlformats.org/officeDocument/2006/relationships/image" Target="../media/image21.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image" Target="../media/image404.jpeg"/><Relationship Id="rId13" Type="http://schemas.openxmlformats.org/officeDocument/2006/relationships/image" Target="../media/image408.jpeg"/><Relationship Id="rId3" Type="http://schemas.openxmlformats.org/officeDocument/2006/relationships/image" Target="../media/image400.jpeg"/><Relationship Id="rId7" Type="http://schemas.openxmlformats.org/officeDocument/2006/relationships/image" Target="../media/image403.png"/><Relationship Id="rId12" Type="http://schemas.openxmlformats.org/officeDocument/2006/relationships/image" Target="../media/image407.jpeg"/><Relationship Id="rId2" Type="http://schemas.openxmlformats.org/officeDocument/2006/relationships/image" Target="../media/image399.png"/><Relationship Id="rId1" Type="http://schemas.openxmlformats.org/officeDocument/2006/relationships/slideLayout" Target="../slideLayouts/slideLayout2.xml"/><Relationship Id="rId6" Type="http://schemas.openxmlformats.org/officeDocument/2006/relationships/image" Target="../media/image402.png"/><Relationship Id="rId11" Type="http://schemas.openxmlformats.org/officeDocument/2006/relationships/image" Target="../media/image406.jpe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401.png"/><Relationship Id="rId9" Type="http://schemas.openxmlformats.org/officeDocument/2006/relationships/image" Target="../media/image40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2.xml"/><Relationship Id="rId4" Type="http://schemas.openxmlformats.org/officeDocument/2006/relationships/image" Target="../media/image411.jpg"/></Relationships>
</file>

<file path=ppt/slides/_rels/slide63.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413.png"/><Relationship Id="rId7" Type="http://schemas.openxmlformats.org/officeDocument/2006/relationships/image" Target="../media/image417.png"/><Relationship Id="rId2" Type="http://schemas.openxmlformats.org/officeDocument/2006/relationships/image" Target="../media/image412.png"/><Relationship Id="rId1" Type="http://schemas.openxmlformats.org/officeDocument/2006/relationships/slideLayout" Target="../slideLayouts/slideLayout2.xml"/><Relationship Id="rId6" Type="http://schemas.openxmlformats.org/officeDocument/2006/relationships/image" Target="../media/image416.png"/><Relationship Id="rId11" Type="http://schemas.openxmlformats.org/officeDocument/2006/relationships/image" Target="../media/image420.emf"/><Relationship Id="rId5" Type="http://schemas.openxmlformats.org/officeDocument/2006/relationships/image" Target="../media/image415.png"/><Relationship Id="rId10" Type="http://schemas.openxmlformats.org/officeDocument/2006/relationships/image" Target="../media/image419.emf"/><Relationship Id="rId4" Type="http://schemas.openxmlformats.org/officeDocument/2006/relationships/image" Target="../media/image414.png"/><Relationship Id="rId9" Type="http://schemas.openxmlformats.org/officeDocument/2006/relationships/image" Target="../media/image418.png"/></Relationships>
</file>

<file path=ppt/slides/_rels/slide64.xml.rels><?xml version="1.0" encoding="UTF-8" standalone="yes"?>
<Relationships xmlns="http://schemas.openxmlformats.org/package/2006/relationships"><Relationship Id="rId8" Type="http://schemas.openxmlformats.org/officeDocument/2006/relationships/image" Target="../media/image427.png"/><Relationship Id="rId13" Type="http://schemas.openxmlformats.org/officeDocument/2006/relationships/image" Target="../media/image432.svg"/><Relationship Id="rId3" Type="http://schemas.openxmlformats.org/officeDocument/2006/relationships/image" Target="../media/image422.svg"/><Relationship Id="rId7" Type="http://schemas.openxmlformats.org/officeDocument/2006/relationships/image" Target="../media/image426.svg"/><Relationship Id="rId12" Type="http://schemas.openxmlformats.org/officeDocument/2006/relationships/image" Target="../media/image431.png"/><Relationship Id="rId2" Type="http://schemas.openxmlformats.org/officeDocument/2006/relationships/image" Target="../media/image421.png"/><Relationship Id="rId1" Type="http://schemas.openxmlformats.org/officeDocument/2006/relationships/slideLayout" Target="../slideLayouts/slideLayout2.xml"/><Relationship Id="rId6" Type="http://schemas.openxmlformats.org/officeDocument/2006/relationships/image" Target="../media/image425.png"/><Relationship Id="rId11" Type="http://schemas.openxmlformats.org/officeDocument/2006/relationships/image" Target="../media/image430.svg"/><Relationship Id="rId5" Type="http://schemas.openxmlformats.org/officeDocument/2006/relationships/image" Target="../media/image424.emf"/><Relationship Id="rId10" Type="http://schemas.openxmlformats.org/officeDocument/2006/relationships/image" Target="../media/image429.png"/><Relationship Id="rId4" Type="http://schemas.openxmlformats.org/officeDocument/2006/relationships/image" Target="../media/image423.emf"/><Relationship Id="rId9" Type="http://schemas.openxmlformats.org/officeDocument/2006/relationships/image" Target="../media/image428.svg"/></Relationships>
</file>

<file path=ppt/slides/_rels/slide65.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image" Target="../media/image15.png"/><Relationship Id="rId18" Type="http://schemas.openxmlformats.org/officeDocument/2006/relationships/image" Target="../media/image446.png"/><Relationship Id="rId3" Type="http://schemas.openxmlformats.org/officeDocument/2006/relationships/image" Target="../media/image434.png"/><Relationship Id="rId7" Type="http://schemas.openxmlformats.org/officeDocument/2006/relationships/image" Target="../media/image244.png"/><Relationship Id="rId12" Type="http://schemas.openxmlformats.org/officeDocument/2006/relationships/image" Target="../media/image441.png"/><Relationship Id="rId17" Type="http://schemas.openxmlformats.org/officeDocument/2006/relationships/image" Target="../media/image445.png"/><Relationship Id="rId2" Type="http://schemas.openxmlformats.org/officeDocument/2006/relationships/image" Target="../media/image433.png"/><Relationship Id="rId16" Type="http://schemas.openxmlformats.org/officeDocument/2006/relationships/image" Target="../media/image444.png"/><Relationship Id="rId1" Type="http://schemas.openxmlformats.org/officeDocument/2006/relationships/slideLayout" Target="../slideLayouts/slideLayout2.xml"/><Relationship Id="rId6" Type="http://schemas.openxmlformats.org/officeDocument/2006/relationships/image" Target="../media/image436.png"/><Relationship Id="rId11" Type="http://schemas.openxmlformats.org/officeDocument/2006/relationships/image" Target="../media/image440.png"/><Relationship Id="rId5" Type="http://schemas.openxmlformats.org/officeDocument/2006/relationships/image" Target="../media/image235.png"/><Relationship Id="rId15" Type="http://schemas.openxmlformats.org/officeDocument/2006/relationships/image" Target="../media/image443.png"/><Relationship Id="rId10" Type="http://schemas.openxmlformats.org/officeDocument/2006/relationships/image" Target="../media/image439.png"/><Relationship Id="rId19" Type="http://schemas.microsoft.com/office/2007/relationships/hdphoto" Target="../media/hdphoto5.wdp"/><Relationship Id="rId4" Type="http://schemas.openxmlformats.org/officeDocument/2006/relationships/image" Target="../media/image435.png"/><Relationship Id="rId9" Type="http://schemas.openxmlformats.org/officeDocument/2006/relationships/image" Target="../media/image438.png"/><Relationship Id="rId14" Type="http://schemas.openxmlformats.org/officeDocument/2006/relationships/image" Target="../media/image442.png"/></Relationships>
</file>

<file path=ppt/slides/_rels/slide66.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41.png"/><Relationship Id="rId18" Type="http://schemas.openxmlformats.org/officeDocument/2006/relationships/image" Target="../media/image436.png"/><Relationship Id="rId3" Type="http://schemas.openxmlformats.org/officeDocument/2006/relationships/image" Target="../media/image448.png"/><Relationship Id="rId21" Type="http://schemas.openxmlformats.org/officeDocument/2006/relationships/image" Target="../media/image438.png"/><Relationship Id="rId7" Type="http://schemas.openxmlformats.org/officeDocument/2006/relationships/image" Target="../media/image451.png"/><Relationship Id="rId12" Type="http://schemas.openxmlformats.org/officeDocument/2006/relationships/image" Target="../media/image440.png"/><Relationship Id="rId17" Type="http://schemas.openxmlformats.org/officeDocument/2006/relationships/image" Target="../media/image235.png"/><Relationship Id="rId2" Type="http://schemas.openxmlformats.org/officeDocument/2006/relationships/image" Target="../media/image447.png"/><Relationship Id="rId16" Type="http://schemas.openxmlformats.org/officeDocument/2006/relationships/image" Target="../media/image443.png"/><Relationship Id="rId20" Type="http://schemas.openxmlformats.org/officeDocument/2006/relationships/image" Target="../media/image437.png"/><Relationship Id="rId1" Type="http://schemas.openxmlformats.org/officeDocument/2006/relationships/slideLayout" Target="../slideLayouts/slideLayout2.xml"/><Relationship Id="rId6" Type="http://schemas.openxmlformats.org/officeDocument/2006/relationships/image" Target="../media/image445.png"/><Relationship Id="rId11" Type="http://schemas.openxmlformats.org/officeDocument/2006/relationships/image" Target="../media/image15.png"/><Relationship Id="rId5" Type="http://schemas.openxmlformats.org/officeDocument/2006/relationships/image" Target="../media/image450.png"/><Relationship Id="rId15" Type="http://schemas.openxmlformats.org/officeDocument/2006/relationships/image" Target="../media/image435.png"/><Relationship Id="rId23" Type="http://schemas.openxmlformats.org/officeDocument/2006/relationships/image" Target="../media/image439.png"/><Relationship Id="rId10" Type="http://schemas.openxmlformats.org/officeDocument/2006/relationships/image" Target="../media/image433.png"/><Relationship Id="rId19" Type="http://schemas.openxmlformats.org/officeDocument/2006/relationships/image" Target="../media/image244.png"/><Relationship Id="rId4" Type="http://schemas.openxmlformats.org/officeDocument/2006/relationships/image" Target="../media/image449.png"/><Relationship Id="rId9" Type="http://schemas.openxmlformats.org/officeDocument/2006/relationships/image" Target="../media/image453.png"/><Relationship Id="rId14" Type="http://schemas.openxmlformats.org/officeDocument/2006/relationships/image" Target="../media/image434.png"/><Relationship Id="rId22" Type="http://schemas.openxmlformats.org/officeDocument/2006/relationships/image" Target="../media/image4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4.png"/><Relationship Id="rId7" Type="http://schemas.openxmlformats.org/officeDocument/2006/relationships/image" Target="../media/image45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57.png"/><Relationship Id="rId5" Type="http://schemas.openxmlformats.org/officeDocument/2006/relationships/image" Target="../media/image456.png"/><Relationship Id="rId4" Type="http://schemas.openxmlformats.org/officeDocument/2006/relationships/image" Target="../media/image455.png"/></Relationships>
</file>

<file path=ppt/slides/_rels/slide68.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0.png"/><Relationship Id="rId18" Type="http://schemas.openxmlformats.org/officeDocument/2006/relationships/image" Target="../media/image475.png"/><Relationship Id="rId3" Type="http://schemas.openxmlformats.org/officeDocument/2006/relationships/image" Target="../media/image460.png"/><Relationship Id="rId21" Type="http://schemas.openxmlformats.org/officeDocument/2006/relationships/image" Target="../media/image478.png"/><Relationship Id="rId7" Type="http://schemas.openxmlformats.org/officeDocument/2006/relationships/image" Target="../media/image464.png"/><Relationship Id="rId12" Type="http://schemas.openxmlformats.org/officeDocument/2006/relationships/image" Target="../media/image469.png"/><Relationship Id="rId17" Type="http://schemas.openxmlformats.org/officeDocument/2006/relationships/image" Target="../media/image474.png"/><Relationship Id="rId2" Type="http://schemas.openxmlformats.org/officeDocument/2006/relationships/image" Target="../media/image459.png"/><Relationship Id="rId16" Type="http://schemas.openxmlformats.org/officeDocument/2006/relationships/image" Target="../media/image473.png"/><Relationship Id="rId20" Type="http://schemas.openxmlformats.org/officeDocument/2006/relationships/image" Target="../media/image477.png"/><Relationship Id="rId1" Type="http://schemas.openxmlformats.org/officeDocument/2006/relationships/slideLayout" Target="../slideLayouts/slideLayout2.xml"/><Relationship Id="rId6" Type="http://schemas.openxmlformats.org/officeDocument/2006/relationships/image" Target="../media/image463.png"/><Relationship Id="rId11" Type="http://schemas.openxmlformats.org/officeDocument/2006/relationships/image" Target="../media/image468.png"/><Relationship Id="rId5" Type="http://schemas.openxmlformats.org/officeDocument/2006/relationships/image" Target="../media/image462.png"/><Relationship Id="rId15" Type="http://schemas.openxmlformats.org/officeDocument/2006/relationships/image" Target="../media/image472.png"/><Relationship Id="rId10" Type="http://schemas.openxmlformats.org/officeDocument/2006/relationships/image" Target="../media/image467.png"/><Relationship Id="rId19" Type="http://schemas.openxmlformats.org/officeDocument/2006/relationships/image" Target="../media/image476.png"/><Relationship Id="rId4" Type="http://schemas.openxmlformats.org/officeDocument/2006/relationships/image" Target="../media/image461.png"/><Relationship Id="rId9" Type="http://schemas.openxmlformats.org/officeDocument/2006/relationships/image" Target="../media/image466.png"/><Relationship Id="rId14" Type="http://schemas.openxmlformats.org/officeDocument/2006/relationships/image" Target="../media/image471.png"/></Relationships>
</file>

<file path=ppt/slides/_rels/slide69.xml.rels><?xml version="1.0" encoding="UTF-8" standalone="yes"?>
<Relationships xmlns="http://schemas.openxmlformats.org/package/2006/relationships"><Relationship Id="rId8" Type="http://schemas.openxmlformats.org/officeDocument/2006/relationships/image" Target="../media/image484.png"/><Relationship Id="rId13" Type="http://schemas.openxmlformats.org/officeDocument/2006/relationships/image" Target="../media/image489.png"/><Relationship Id="rId18" Type="http://schemas.openxmlformats.org/officeDocument/2006/relationships/image" Target="../media/image494.png"/><Relationship Id="rId3" Type="http://schemas.openxmlformats.org/officeDocument/2006/relationships/image" Target="../media/image480.png"/><Relationship Id="rId21" Type="http://schemas.openxmlformats.org/officeDocument/2006/relationships/image" Target="../media/image497.emf"/><Relationship Id="rId7" Type="http://schemas.openxmlformats.org/officeDocument/2006/relationships/image" Target="../media/image483.png"/><Relationship Id="rId12" Type="http://schemas.openxmlformats.org/officeDocument/2006/relationships/image" Target="../media/image488.png"/><Relationship Id="rId17" Type="http://schemas.openxmlformats.org/officeDocument/2006/relationships/image" Target="../media/image493.png"/><Relationship Id="rId2" Type="http://schemas.openxmlformats.org/officeDocument/2006/relationships/image" Target="../media/image479.png"/><Relationship Id="rId16" Type="http://schemas.openxmlformats.org/officeDocument/2006/relationships/image" Target="../media/image492.png"/><Relationship Id="rId20" Type="http://schemas.openxmlformats.org/officeDocument/2006/relationships/image" Target="../media/image496.png"/><Relationship Id="rId1" Type="http://schemas.openxmlformats.org/officeDocument/2006/relationships/slideLayout" Target="../slideLayouts/slideLayout2.xml"/><Relationship Id="rId6" Type="http://schemas.openxmlformats.org/officeDocument/2006/relationships/image" Target="../media/image441.png"/><Relationship Id="rId11" Type="http://schemas.openxmlformats.org/officeDocument/2006/relationships/image" Target="../media/image487.png"/><Relationship Id="rId5" Type="http://schemas.openxmlformats.org/officeDocument/2006/relationships/image" Target="../media/image482.png"/><Relationship Id="rId15" Type="http://schemas.openxmlformats.org/officeDocument/2006/relationships/image" Target="../media/image491.png"/><Relationship Id="rId23" Type="http://schemas.openxmlformats.org/officeDocument/2006/relationships/image" Target="../media/image499.png"/><Relationship Id="rId10" Type="http://schemas.openxmlformats.org/officeDocument/2006/relationships/image" Target="../media/image486.png"/><Relationship Id="rId19" Type="http://schemas.openxmlformats.org/officeDocument/2006/relationships/image" Target="../media/image495.png"/><Relationship Id="rId4" Type="http://schemas.openxmlformats.org/officeDocument/2006/relationships/image" Target="../media/image481.png"/><Relationship Id="rId9" Type="http://schemas.openxmlformats.org/officeDocument/2006/relationships/image" Target="../media/image485.png"/><Relationship Id="rId14" Type="http://schemas.openxmlformats.org/officeDocument/2006/relationships/image" Target="../media/image490.png"/><Relationship Id="rId22" Type="http://schemas.openxmlformats.org/officeDocument/2006/relationships/image" Target="../media/image498.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03.png"/><Relationship Id="rId13" Type="http://schemas.openxmlformats.org/officeDocument/2006/relationships/image" Target="../media/image508.emf"/><Relationship Id="rId18" Type="http://schemas.openxmlformats.org/officeDocument/2006/relationships/image" Target="../media/image418.png"/><Relationship Id="rId3" Type="http://schemas.openxmlformats.org/officeDocument/2006/relationships/image" Target="../media/image501.png"/><Relationship Id="rId7" Type="http://schemas.openxmlformats.org/officeDocument/2006/relationships/image" Target="../media/image502.png"/><Relationship Id="rId12" Type="http://schemas.openxmlformats.org/officeDocument/2006/relationships/image" Target="../media/image507.png"/><Relationship Id="rId17" Type="http://schemas.openxmlformats.org/officeDocument/2006/relationships/image" Target="../media/image512.png"/><Relationship Id="rId2" Type="http://schemas.openxmlformats.org/officeDocument/2006/relationships/image" Target="../media/image500.png"/><Relationship Id="rId16" Type="http://schemas.openxmlformats.org/officeDocument/2006/relationships/image" Target="../media/image511.png"/><Relationship Id="rId20" Type="http://schemas.openxmlformats.org/officeDocument/2006/relationships/image" Target="../media/image514.emf"/><Relationship Id="rId1" Type="http://schemas.openxmlformats.org/officeDocument/2006/relationships/slideLayout" Target="../slideLayouts/slideLayout2.xml"/><Relationship Id="rId6" Type="http://schemas.openxmlformats.org/officeDocument/2006/relationships/image" Target="../media/image448.png"/><Relationship Id="rId11" Type="http://schemas.openxmlformats.org/officeDocument/2006/relationships/image" Target="../media/image506.png"/><Relationship Id="rId5" Type="http://schemas.openxmlformats.org/officeDocument/2006/relationships/image" Target="../media/image449.png"/><Relationship Id="rId15" Type="http://schemas.openxmlformats.org/officeDocument/2006/relationships/image" Target="../media/image510.emf"/><Relationship Id="rId10" Type="http://schemas.openxmlformats.org/officeDocument/2006/relationships/image" Target="../media/image505.png"/><Relationship Id="rId19" Type="http://schemas.openxmlformats.org/officeDocument/2006/relationships/image" Target="../media/image513.png"/><Relationship Id="rId4" Type="http://schemas.openxmlformats.org/officeDocument/2006/relationships/image" Target="../media/image447.png"/><Relationship Id="rId9" Type="http://schemas.openxmlformats.org/officeDocument/2006/relationships/image" Target="../media/image504.png"/><Relationship Id="rId14" Type="http://schemas.openxmlformats.org/officeDocument/2006/relationships/image" Target="../media/image509.emf"/></Relationships>
</file>

<file path=ppt/slides/_rels/slide71.xml.rels><?xml version="1.0" encoding="UTF-8" standalone="yes"?>
<Relationships xmlns="http://schemas.openxmlformats.org/package/2006/relationships"><Relationship Id="rId3" Type="http://schemas.openxmlformats.org/officeDocument/2006/relationships/image" Target="../media/image516.png"/><Relationship Id="rId2" Type="http://schemas.openxmlformats.org/officeDocument/2006/relationships/image" Target="../media/image515.png"/><Relationship Id="rId1" Type="http://schemas.openxmlformats.org/officeDocument/2006/relationships/slideLayout" Target="../slideLayouts/slideLayout2.xml"/><Relationship Id="rId5" Type="http://schemas.openxmlformats.org/officeDocument/2006/relationships/image" Target="../media/image518.emf"/><Relationship Id="rId4" Type="http://schemas.openxmlformats.org/officeDocument/2006/relationships/image" Target="../media/image517.png"/></Relationships>
</file>

<file path=ppt/slides/_rels/slide72.xml.rels><?xml version="1.0" encoding="UTF-8" standalone="yes"?>
<Relationships xmlns="http://schemas.openxmlformats.org/package/2006/relationships"><Relationship Id="rId2" Type="http://schemas.openxmlformats.org/officeDocument/2006/relationships/image" Target="../media/image5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46.emf"/><Relationship Id="rId3" Type="http://schemas.openxmlformats.org/officeDocument/2006/relationships/image" Target="../media/image520.png"/><Relationship Id="rId7" Type="http://schemas.openxmlformats.org/officeDocument/2006/relationships/image" Target="../media/image88.emf"/><Relationship Id="rId12" Type="http://schemas.openxmlformats.org/officeDocument/2006/relationships/image" Target="../media/image45.emf"/><Relationship Id="rId17" Type="http://schemas.openxmlformats.org/officeDocument/2006/relationships/image" Target="../media/image524.emf"/><Relationship Id="rId2" Type="http://schemas.openxmlformats.org/officeDocument/2006/relationships/image" Target="../media/image9.png"/><Relationship Id="rId16" Type="http://schemas.openxmlformats.org/officeDocument/2006/relationships/image" Target="../media/image523.png"/><Relationship Id="rId1" Type="http://schemas.openxmlformats.org/officeDocument/2006/relationships/slideLayout" Target="../slideLayouts/slideLayout2.xml"/><Relationship Id="rId6" Type="http://schemas.openxmlformats.org/officeDocument/2006/relationships/image" Target="../media/image87.emf"/><Relationship Id="rId11" Type="http://schemas.microsoft.com/office/2007/relationships/hdphoto" Target="../media/hdphoto1.wdp"/><Relationship Id="rId5" Type="http://schemas.openxmlformats.org/officeDocument/2006/relationships/image" Target="../media/image522.png"/><Relationship Id="rId15" Type="http://schemas.openxmlformats.org/officeDocument/2006/relationships/image" Target="../media/image435.png"/><Relationship Id="rId10" Type="http://schemas.openxmlformats.org/officeDocument/2006/relationships/image" Target="../media/image20.png"/><Relationship Id="rId4" Type="http://schemas.openxmlformats.org/officeDocument/2006/relationships/image" Target="../media/image521.gif"/><Relationship Id="rId9" Type="http://schemas.openxmlformats.org/officeDocument/2006/relationships/image" Target="../media/image19.png"/><Relationship Id="rId14" Type="http://schemas.openxmlformats.org/officeDocument/2006/relationships/image" Target="../media/image13.png"/></Relationships>
</file>

<file path=ppt/slides/_rels/slide74.xml.rels><?xml version="1.0" encoding="UTF-8" standalone="yes"?>
<Relationships xmlns="http://schemas.openxmlformats.org/package/2006/relationships"><Relationship Id="rId2" Type="http://schemas.openxmlformats.org/officeDocument/2006/relationships/image" Target="../media/image5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6.gi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4.png"/><Relationship Id="rId3" Type="http://schemas.openxmlformats.org/officeDocument/2006/relationships/image" Target="../media/image9.png"/><Relationship Id="rId7" Type="http://schemas.openxmlformats.org/officeDocument/2006/relationships/image" Target="../media/image30.jpe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11" Type="http://schemas.openxmlformats.org/officeDocument/2006/relationships/image" Target="../media/image25.png"/><Relationship Id="rId5" Type="http://schemas.openxmlformats.org/officeDocument/2006/relationships/image" Target="../media/image28.jpe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26.gif"/><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1">
            <a:extLst>
              <a:ext uri="{FF2B5EF4-FFF2-40B4-BE49-F238E27FC236}">
                <a16:creationId xmlns:a16="http://schemas.microsoft.com/office/drawing/2014/main" id="{86D1F302-3DBE-42BE-B952-3C7F8D35EA15}"/>
              </a:ext>
            </a:extLst>
          </p:cNvPr>
          <p:cNvSpPr txBox="1">
            <a:spLocks/>
          </p:cNvSpPr>
          <p:nvPr/>
        </p:nvSpPr>
        <p:spPr bwMode="auto">
          <a:xfrm>
            <a:off x="454421" y="1033848"/>
            <a:ext cx="7029342" cy="423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606" tIns="42304" rIns="84606" bIns="42304" numCol="1" anchor="ctr" anchorCtr="0" compatLnSpc="1">
            <a:prstTxWarp prst="textNoShape">
              <a:avLst/>
            </a:prstTxWarp>
            <a:spAutoFit/>
          </a:bodyPr>
          <a:lstStyle>
            <a:lvl1pPr algn="l" defTabSz="1028700" rtl="0" eaLnBrk="0" fontAlgn="base" hangingPunct="0">
              <a:spcBef>
                <a:spcPct val="0"/>
              </a:spcBef>
              <a:spcAft>
                <a:spcPct val="0"/>
              </a:spcAft>
              <a:defRPr kumimoji="1" sz="3200" b="1">
                <a:solidFill>
                  <a:schemeClr val="tx1">
                    <a:lumMod val="75000"/>
                    <a:lumOff val="25000"/>
                  </a:schemeClr>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2pPr>
            <a:lvl3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3pPr>
            <a:lvl4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4pPr>
            <a:lvl5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5pPr>
            <a:lvl6pPr marL="4572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6pPr>
            <a:lvl7pPr marL="9144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7pPr>
            <a:lvl8pPr marL="13716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8pPr>
            <a:lvl9pPr marL="18288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9pPr>
          </a:lstStyle>
          <a:p>
            <a:pPr defTabSz="829361" eaLnBrk="1" hangingPunct="1">
              <a:defRPr/>
            </a:pPr>
            <a:r>
              <a:rPr lang="ja-JP" altLang="en-US" sz="2200" b="0" dirty="0">
                <a:solidFill>
                  <a:srgbClr val="000000">
                    <a:lumMod val="75000"/>
                    <a:lumOff val="25000"/>
                  </a:srgbClr>
                </a:solidFill>
                <a:latin typeface="Meiryo UI" panose="020B0604030504040204" pitchFamily="50" charset="-128"/>
                <a:ea typeface="Meiryo UI" panose="020B0604030504040204" pitchFamily="50" charset="-128"/>
                <a:cs typeface="+mn-cs"/>
              </a:rPr>
              <a:t>相手先企業名　御中</a:t>
            </a:r>
          </a:p>
        </p:txBody>
      </p:sp>
      <p:sp>
        <p:nvSpPr>
          <p:cNvPr id="10" name="テキスト ボックス 9">
            <a:extLst>
              <a:ext uri="{FF2B5EF4-FFF2-40B4-BE49-F238E27FC236}">
                <a16:creationId xmlns:a16="http://schemas.microsoft.com/office/drawing/2014/main" id="{772FF2C4-4865-45D8-8B24-B2E6C8B937BF}"/>
              </a:ext>
            </a:extLst>
          </p:cNvPr>
          <p:cNvSpPr txBox="1"/>
          <p:nvPr/>
        </p:nvSpPr>
        <p:spPr>
          <a:xfrm>
            <a:off x="454420" y="3439400"/>
            <a:ext cx="1364476" cy="738664"/>
          </a:xfrm>
          <a:prstGeom prst="rect">
            <a:avLst/>
          </a:prstGeom>
          <a:noFill/>
        </p:spPr>
        <p:txBody>
          <a:bodyPr wrap="none" rtlCol="0">
            <a:spAutoFit/>
          </a:bodyPr>
          <a:lstStyle/>
          <a:p>
            <a:r>
              <a:rPr lang="ja-JP" altLang="en-US" sz="1400" dirty="0">
                <a:solidFill>
                  <a:schemeClr val="tx1">
                    <a:lumMod val="75000"/>
                    <a:lumOff val="25000"/>
                  </a:schemeClr>
                </a:solidFill>
                <a:latin typeface="Meiryo UI" panose="020B0604030504040204" pitchFamily="50" charset="-128"/>
                <a:ea typeface="Meiryo UI" panose="020B0604030504040204" pitchFamily="50" charset="-128"/>
              </a:rPr>
              <a:t>作成者部署名</a:t>
            </a:r>
            <a:endParaRPr lang="en-US" altLang="ja-JP" sz="1400" dirty="0">
              <a:solidFill>
                <a:schemeClr val="tx1">
                  <a:lumMod val="75000"/>
                  <a:lumOff val="25000"/>
                </a:schemeClr>
              </a:solidFill>
              <a:latin typeface="Meiryo UI" panose="020B0604030504040204" pitchFamily="50" charset="-128"/>
              <a:ea typeface="Meiryo UI" panose="020B0604030504040204" pitchFamily="50" charset="-128"/>
            </a:endParaRPr>
          </a:p>
          <a:p>
            <a:r>
              <a:rPr lang="ja-JP" altLang="en-US" sz="1400" dirty="0">
                <a:solidFill>
                  <a:schemeClr val="tx1">
                    <a:lumMod val="75000"/>
                    <a:lumOff val="25000"/>
                  </a:schemeClr>
                </a:solidFill>
                <a:latin typeface="Meiryo UI" panose="020B0604030504040204" pitchFamily="50" charset="-128"/>
                <a:ea typeface="Meiryo UI" panose="020B0604030504040204" pitchFamily="50" charset="-128"/>
              </a:rPr>
              <a:t>作成者名</a:t>
            </a:r>
            <a:endParaRPr lang="en-US" altLang="ja-JP" sz="1400" dirty="0">
              <a:solidFill>
                <a:schemeClr val="tx1">
                  <a:lumMod val="75000"/>
                  <a:lumOff val="25000"/>
                </a:schemeClr>
              </a:solidFill>
              <a:latin typeface="Meiryo UI" panose="020B0604030504040204" pitchFamily="50" charset="-128"/>
              <a:ea typeface="Meiryo UI" panose="020B0604030504040204" pitchFamily="50" charset="-128"/>
            </a:endParaRPr>
          </a:p>
          <a:p>
            <a:r>
              <a:rPr lang="en-US" altLang="ja-JP" sz="1400" dirty="0">
                <a:solidFill>
                  <a:schemeClr val="tx1">
                    <a:lumMod val="75000"/>
                    <a:lumOff val="25000"/>
                  </a:schemeClr>
                </a:solidFill>
                <a:latin typeface="Segoe UI" panose="020B0502040204020203" pitchFamily="34" charset="0"/>
                <a:ea typeface="Meiryo UI" panose="020B0604030504040204" pitchFamily="50" charset="-128"/>
                <a:cs typeface="Segoe UI" panose="020B0502040204020203" pitchFamily="34" charset="0"/>
              </a:rPr>
              <a:t>2025.</a:t>
            </a:r>
            <a:r>
              <a:rPr lang="ja-JP" altLang="en-US" sz="1400" dirty="0">
                <a:solidFill>
                  <a:schemeClr val="tx1">
                    <a:lumMod val="75000"/>
                    <a:lumOff val="25000"/>
                  </a:schemeClr>
                </a:solidFill>
                <a:latin typeface="Segoe UI" panose="020B0502040204020203" pitchFamily="34" charset="0"/>
                <a:ea typeface="Meiryo UI" panose="020B0604030504040204" pitchFamily="50" charset="-128"/>
                <a:cs typeface="Segoe UI" panose="020B0502040204020203" pitchFamily="34" charset="0"/>
              </a:rPr>
              <a:t>○○</a:t>
            </a:r>
            <a:r>
              <a:rPr lang="en-US" altLang="ja-JP" sz="1400" dirty="0">
                <a:solidFill>
                  <a:schemeClr val="tx1">
                    <a:lumMod val="75000"/>
                    <a:lumOff val="25000"/>
                  </a:schemeClr>
                </a:solidFill>
                <a:latin typeface="Segoe UI" panose="020B0502040204020203" pitchFamily="34" charset="0"/>
                <a:ea typeface="Meiryo UI" panose="020B0604030504040204" pitchFamily="50" charset="-128"/>
                <a:cs typeface="Segoe UI" panose="020B0502040204020203" pitchFamily="34" charset="0"/>
              </a:rPr>
              <a:t>.</a:t>
            </a:r>
            <a:r>
              <a:rPr lang="ja-JP" altLang="en-US" sz="1400" dirty="0">
                <a:solidFill>
                  <a:schemeClr val="tx1">
                    <a:lumMod val="75000"/>
                    <a:lumOff val="25000"/>
                  </a:schemeClr>
                </a:solidFill>
                <a:latin typeface="Segoe UI" panose="020B0502040204020203" pitchFamily="34" charset="0"/>
                <a:ea typeface="Meiryo UI" panose="020B0604030504040204" pitchFamily="50" charset="-128"/>
                <a:cs typeface="Segoe UI" panose="020B0502040204020203" pitchFamily="34" charset="0"/>
              </a:rPr>
              <a:t>○○</a:t>
            </a:r>
            <a:endParaRPr lang="en-US" altLang="ja-JP" sz="1400" dirty="0">
              <a:solidFill>
                <a:schemeClr val="tx1">
                  <a:lumMod val="75000"/>
                  <a:lumOff val="25000"/>
                </a:schemeClr>
              </a:solidFill>
              <a:latin typeface="Segoe UI" panose="020B0502040204020203" pitchFamily="34" charset="0"/>
              <a:ea typeface="Meiryo UI" panose="020B0604030504040204" pitchFamily="50" charset="-128"/>
              <a:cs typeface="Segoe UI" panose="020B0502040204020203" pitchFamily="34" charset="0"/>
            </a:endParaRPr>
          </a:p>
        </p:txBody>
      </p:sp>
      <p:sp>
        <p:nvSpPr>
          <p:cNvPr id="3" name="タイトル 2">
            <a:extLst>
              <a:ext uri="{FF2B5EF4-FFF2-40B4-BE49-F238E27FC236}">
                <a16:creationId xmlns:a16="http://schemas.microsoft.com/office/drawing/2014/main" id="{71002ACE-024C-4304-95F9-1453B76BE5E6}"/>
              </a:ext>
            </a:extLst>
          </p:cNvPr>
          <p:cNvSpPr>
            <a:spLocks noGrp="1"/>
          </p:cNvSpPr>
          <p:nvPr>
            <p:ph type="ctrTitle"/>
          </p:nvPr>
        </p:nvSpPr>
        <p:spPr>
          <a:xfrm>
            <a:off x="454420" y="2329469"/>
            <a:ext cx="6251101" cy="986747"/>
          </a:xfrm>
        </p:spPr>
        <p:txBody>
          <a:bodyPr/>
          <a:lstStyle/>
          <a:p>
            <a:r>
              <a:rPr lang="ja-JP" altLang="en-US" dirty="0">
                <a:latin typeface="Meiryo UI" panose="020B0604030504040204" pitchFamily="50" charset="-128"/>
                <a:ea typeface="Meiryo UI" panose="020B0604030504040204" pitchFamily="50" charset="-128"/>
              </a:rPr>
              <a:t>ＴＣＯ削減と複合機入替</a:t>
            </a:r>
            <a:br>
              <a:rPr lang="ja-JP" altLang="en-US" dirty="0">
                <a:latin typeface="Meiryo UI" panose="020B0604030504040204" pitchFamily="50" charset="-128"/>
                <a:ea typeface="Meiryo UI" panose="020B0604030504040204" pitchFamily="50" charset="-128"/>
              </a:rPr>
            </a:br>
            <a:r>
              <a:rPr lang="ja-JP" altLang="en-US" dirty="0">
                <a:latin typeface="Meiryo UI" panose="020B0604030504040204" pitchFamily="50" charset="-128"/>
                <a:ea typeface="Meiryo UI" panose="020B0604030504040204" pitchFamily="50" charset="-128"/>
              </a:rPr>
              <a:t>に伴う業務改善のご提案書</a:t>
            </a:r>
          </a:p>
        </p:txBody>
      </p:sp>
    </p:spTree>
    <p:extLst>
      <p:ext uri="{BB962C8B-B14F-4D97-AF65-F5344CB8AC3E}">
        <p14:creationId xmlns:p14="http://schemas.microsoft.com/office/powerpoint/2010/main" val="343764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descr="建物の外観&#10;&#10;中程度の精度で自動的に生成された説明">
            <a:extLst>
              <a:ext uri="{FF2B5EF4-FFF2-40B4-BE49-F238E27FC236}">
                <a16:creationId xmlns:a16="http://schemas.microsoft.com/office/drawing/2014/main" id="{FA7417F9-B5E0-8E3C-442B-ADD949CD1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081" y="3209191"/>
            <a:ext cx="2663413" cy="3055489"/>
          </a:xfrm>
          <a:prstGeom prst="rect">
            <a:avLst/>
          </a:prstGeom>
        </p:spPr>
      </p:pic>
      <p:pic>
        <p:nvPicPr>
          <p:cNvPr id="2396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3207" y="5153764"/>
            <a:ext cx="1200554" cy="1066330"/>
          </a:xfrm>
          <a:prstGeom prst="rect">
            <a:avLst/>
          </a:prstGeom>
          <a:noFill/>
          <a:ln w="6350">
            <a:solidFill>
              <a:schemeClr val="tx1"/>
            </a:solidFill>
            <a:miter lim="800000"/>
            <a:headEnd/>
            <a:tailEnd/>
          </a:ln>
          <a:effectLst>
            <a:outerShdw blurRad="50800" dist="50800" dir="5400000" algn="ctr" rotWithShape="0">
              <a:schemeClr val="bg2"/>
            </a:outerShdw>
          </a:effectLst>
          <a:extLst>
            <a:ext uri="{909E8E84-426E-40DD-AFC4-6F175D3DCCD1}">
              <a14:hiddenFill xmlns:a14="http://schemas.microsoft.com/office/drawing/2010/main">
                <a:solidFill>
                  <a:schemeClr val="accent1"/>
                </a:solidFill>
              </a14:hiddenFill>
            </a:ext>
          </a:extLst>
        </p:spPr>
      </p:pic>
      <p:sp>
        <p:nvSpPr>
          <p:cNvPr id="18439" name="Rectangle 2"/>
          <p:cNvSpPr>
            <a:spLocks noGrp="1" noChangeArrowheads="1"/>
          </p:cNvSpPr>
          <p:nvPr>
            <p:ph type="title"/>
          </p:nvPr>
        </p:nvSpPr>
        <p:spPr/>
        <p:txBody>
          <a:bodyPr/>
          <a:lstStyle/>
          <a:p>
            <a:r>
              <a:rPr lang="ja-JP" altLang="en-US" b="1" dirty="0">
                <a:latin typeface="Meiryo UI" panose="020B0604030504040204" pitchFamily="50" charset="-128"/>
                <a:ea typeface="Meiryo UI" panose="020B0604030504040204" pitchFamily="50" charset="-128"/>
                <a:cs typeface="Meiryo UI" panose="020B0604030504040204" pitchFamily="50" charset="-128"/>
              </a:rPr>
              <a:t>サポート体制　たよれーるコンタクトセンター</a:t>
            </a:r>
          </a:p>
        </p:txBody>
      </p:sp>
      <p:sp>
        <p:nvSpPr>
          <p:cNvPr id="84" name="テキスト ボックス 83"/>
          <p:cNvSpPr txBox="1"/>
          <p:nvPr/>
        </p:nvSpPr>
        <p:spPr bwMode="auto">
          <a:xfrm>
            <a:off x="703326" y="913311"/>
            <a:ext cx="8499349" cy="97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導入後の運用支援、保守、情報提供の </a:t>
            </a:r>
            <a:endParaRPr lang="en-US" altLang="ja-JP" sz="2902" dirty="0">
              <a:solidFill>
                <a:srgbClr val="5A5A5A"/>
              </a:solidFill>
              <a:latin typeface="Meiryo UI" pitchFamily="50" charset="-128"/>
              <a:ea typeface="Meiryo UI" pitchFamily="50" charset="-128"/>
              <a:cs typeface="Meiryo UI" pitchFamily="50" charset="-128"/>
            </a:endParaRPr>
          </a:p>
          <a:p>
            <a:pPr algn="ctr" eaLnBrk="1" hangingPunct="1"/>
            <a:r>
              <a:rPr lang="ja-JP" altLang="en-US" sz="2902" dirty="0">
                <a:solidFill>
                  <a:srgbClr val="5A5A5A"/>
                </a:solidFill>
                <a:latin typeface="Meiryo UI" pitchFamily="50" charset="-128"/>
                <a:ea typeface="Meiryo UI" pitchFamily="50" charset="-128"/>
                <a:cs typeface="Meiryo UI" pitchFamily="50" charset="-128"/>
              </a:rPr>
              <a:t>「お客様総合窓口」 </a:t>
            </a:r>
            <a:endParaRPr lang="en-US" altLang="ja-JP" sz="2902" dirty="0">
              <a:solidFill>
                <a:srgbClr val="5A5A5A"/>
              </a:solidFill>
              <a:latin typeface="Meiryo UI" pitchFamily="50" charset="-128"/>
              <a:ea typeface="Meiryo UI" pitchFamily="50" charset="-128"/>
              <a:cs typeface="Meiryo UI" pitchFamily="50" charset="-128"/>
            </a:endParaRPr>
          </a:p>
        </p:txBody>
      </p:sp>
      <p:sp>
        <p:nvSpPr>
          <p:cNvPr id="85" name="Rectangle 7"/>
          <p:cNvSpPr>
            <a:spLocks noChangeArrowheads="1"/>
          </p:cNvSpPr>
          <p:nvPr/>
        </p:nvSpPr>
        <p:spPr bwMode="auto">
          <a:xfrm>
            <a:off x="534853" y="2000691"/>
            <a:ext cx="1713027" cy="555199"/>
          </a:xfrm>
          <a:prstGeom prst="rect">
            <a:avLst/>
          </a:prstGeom>
          <a:solidFill>
            <a:srgbClr val="BEE1FF"/>
          </a:solidFill>
          <a:ln w="9525">
            <a:noFill/>
            <a:miter lim="800000"/>
            <a:headEnd/>
            <a:tailEnd/>
          </a:ln>
        </p:spPr>
        <p:txBody>
          <a:bodyPr rIns="32652"/>
          <a:lstStyle/>
          <a:p>
            <a:pPr defTabSz="922952">
              <a:spcBef>
                <a:spcPct val="20000"/>
              </a:spcBef>
              <a:defRPr/>
            </a:pPr>
            <a:endParaRPr lang="ja-JP" altLang="en-US" sz="1706" dirty="0">
              <a:solidFill>
                <a:srgbClr val="333333"/>
              </a:solidFill>
              <a:latin typeface="Meiryo UI" pitchFamily="50" charset="-128"/>
              <a:ea typeface="Meiryo UI" pitchFamily="50" charset="-128"/>
              <a:cs typeface="Meiryo UI" pitchFamily="50" charset="-128"/>
            </a:endParaRPr>
          </a:p>
        </p:txBody>
      </p:sp>
      <p:sp>
        <p:nvSpPr>
          <p:cNvPr id="89" name="Rectangle 7"/>
          <p:cNvSpPr>
            <a:spLocks noChangeArrowheads="1"/>
          </p:cNvSpPr>
          <p:nvPr/>
        </p:nvSpPr>
        <p:spPr bwMode="auto">
          <a:xfrm>
            <a:off x="2305605" y="2000691"/>
            <a:ext cx="1713027" cy="555199"/>
          </a:xfrm>
          <a:prstGeom prst="rect">
            <a:avLst/>
          </a:prstGeom>
          <a:solidFill>
            <a:srgbClr val="BEE1FF"/>
          </a:solidFill>
          <a:ln w="9525">
            <a:noFill/>
            <a:miter lim="800000"/>
            <a:headEnd/>
            <a:tailEnd/>
          </a:ln>
        </p:spPr>
        <p:txBody>
          <a:bodyPr rIns="32652"/>
          <a:lstStyle/>
          <a:p>
            <a:pPr defTabSz="922952">
              <a:spcBef>
                <a:spcPct val="20000"/>
              </a:spcBef>
              <a:defRPr/>
            </a:pPr>
            <a:endParaRPr lang="ja-JP" altLang="en-US" sz="1706" dirty="0">
              <a:solidFill>
                <a:srgbClr val="333333"/>
              </a:solidFill>
              <a:latin typeface="Meiryo UI" pitchFamily="50" charset="-128"/>
              <a:ea typeface="Meiryo UI" pitchFamily="50" charset="-128"/>
              <a:cs typeface="Meiryo UI" pitchFamily="50" charset="-128"/>
            </a:endParaRPr>
          </a:p>
        </p:txBody>
      </p:sp>
      <p:sp>
        <p:nvSpPr>
          <p:cNvPr id="90" name="Rectangle 7"/>
          <p:cNvSpPr>
            <a:spLocks noChangeArrowheads="1"/>
          </p:cNvSpPr>
          <p:nvPr/>
        </p:nvSpPr>
        <p:spPr bwMode="auto">
          <a:xfrm>
            <a:off x="4076357" y="2000691"/>
            <a:ext cx="1713027" cy="555199"/>
          </a:xfrm>
          <a:prstGeom prst="rect">
            <a:avLst/>
          </a:prstGeom>
          <a:solidFill>
            <a:srgbClr val="BEE1FF"/>
          </a:solidFill>
          <a:ln w="9525">
            <a:noFill/>
            <a:miter lim="800000"/>
            <a:headEnd/>
            <a:tailEnd/>
          </a:ln>
        </p:spPr>
        <p:txBody>
          <a:bodyPr rIns="32652"/>
          <a:lstStyle/>
          <a:p>
            <a:pPr defTabSz="922952">
              <a:spcBef>
                <a:spcPct val="20000"/>
              </a:spcBef>
              <a:defRPr/>
            </a:pPr>
            <a:endParaRPr lang="ja-JP" altLang="en-US" sz="1706" dirty="0">
              <a:solidFill>
                <a:srgbClr val="333333"/>
              </a:solidFill>
              <a:latin typeface="Meiryo UI" pitchFamily="50" charset="-128"/>
              <a:ea typeface="Meiryo UI" pitchFamily="50" charset="-128"/>
              <a:cs typeface="Meiryo UI" pitchFamily="50" charset="-128"/>
            </a:endParaRPr>
          </a:p>
        </p:txBody>
      </p:sp>
      <p:sp>
        <p:nvSpPr>
          <p:cNvPr id="92" name="Rectangle 7"/>
          <p:cNvSpPr>
            <a:spLocks noChangeArrowheads="1"/>
          </p:cNvSpPr>
          <p:nvPr/>
        </p:nvSpPr>
        <p:spPr bwMode="auto">
          <a:xfrm>
            <a:off x="5847109" y="2000691"/>
            <a:ext cx="1713027" cy="555199"/>
          </a:xfrm>
          <a:prstGeom prst="rect">
            <a:avLst/>
          </a:prstGeom>
          <a:solidFill>
            <a:srgbClr val="BEE1FF"/>
          </a:solidFill>
          <a:ln w="9525">
            <a:noFill/>
            <a:miter lim="800000"/>
            <a:headEnd/>
            <a:tailEnd/>
          </a:ln>
        </p:spPr>
        <p:txBody>
          <a:bodyPr rIns="32652"/>
          <a:lstStyle/>
          <a:p>
            <a:pPr defTabSz="922952">
              <a:spcBef>
                <a:spcPct val="20000"/>
              </a:spcBef>
              <a:defRPr/>
            </a:pPr>
            <a:endParaRPr lang="ja-JP" altLang="en-US" sz="1706" dirty="0">
              <a:solidFill>
                <a:srgbClr val="333333"/>
              </a:solidFill>
              <a:latin typeface="Meiryo UI" pitchFamily="50" charset="-128"/>
              <a:ea typeface="Meiryo UI" pitchFamily="50" charset="-128"/>
              <a:cs typeface="Meiryo UI" pitchFamily="50" charset="-128"/>
            </a:endParaRPr>
          </a:p>
        </p:txBody>
      </p:sp>
      <p:sp>
        <p:nvSpPr>
          <p:cNvPr id="94" name="Rectangle 7"/>
          <p:cNvSpPr>
            <a:spLocks noChangeArrowheads="1"/>
          </p:cNvSpPr>
          <p:nvPr/>
        </p:nvSpPr>
        <p:spPr bwMode="auto">
          <a:xfrm>
            <a:off x="7617862" y="2000691"/>
            <a:ext cx="1713027" cy="555199"/>
          </a:xfrm>
          <a:prstGeom prst="rect">
            <a:avLst/>
          </a:prstGeom>
          <a:solidFill>
            <a:srgbClr val="BEE1FF"/>
          </a:solidFill>
          <a:ln w="9525">
            <a:noFill/>
            <a:miter lim="800000"/>
            <a:headEnd/>
            <a:tailEnd/>
          </a:ln>
        </p:spPr>
        <p:txBody>
          <a:bodyPr rIns="32652"/>
          <a:lstStyle/>
          <a:p>
            <a:pPr defTabSz="922952">
              <a:spcBef>
                <a:spcPct val="20000"/>
              </a:spcBef>
              <a:defRPr/>
            </a:pPr>
            <a:endParaRPr lang="ja-JP" altLang="en-US" sz="1706" dirty="0">
              <a:solidFill>
                <a:srgbClr val="333333"/>
              </a:solidFill>
              <a:latin typeface="Meiryo UI" pitchFamily="50" charset="-128"/>
              <a:ea typeface="Meiryo UI" pitchFamily="50" charset="-128"/>
              <a:cs typeface="Meiryo UI" pitchFamily="50" charset="-128"/>
            </a:endParaRPr>
          </a:p>
        </p:txBody>
      </p:sp>
      <p:sp>
        <p:nvSpPr>
          <p:cNvPr id="97" name="テキスト ボックス 96"/>
          <p:cNvSpPr txBox="1"/>
          <p:nvPr/>
        </p:nvSpPr>
        <p:spPr bwMode="auto">
          <a:xfrm>
            <a:off x="679736" y="2013751"/>
            <a:ext cx="1423261"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chemeClr val="tx1">
                    <a:lumMod val="75000"/>
                    <a:lumOff val="25000"/>
                  </a:schemeClr>
                </a:solidFill>
                <a:latin typeface="Meiryo UI" pitchFamily="50" charset="-128"/>
                <a:ea typeface="Meiryo UI" pitchFamily="50" charset="-128"/>
                <a:cs typeface="Meiryo UI" pitchFamily="50" charset="-128"/>
              </a:rPr>
              <a:t>親切</a:t>
            </a:r>
          </a:p>
        </p:txBody>
      </p:sp>
      <p:sp>
        <p:nvSpPr>
          <p:cNvPr id="105" name="テキスト ボックス 104"/>
          <p:cNvSpPr txBox="1"/>
          <p:nvPr/>
        </p:nvSpPr>
        <p:spPr bwMode="auto">
          <a:xfrm>
            <a:off x="2450489" y="2013751"/>
            <a:ext cx="1423261"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chemeClr val="tx1">
                    <a:lumMod val="75000"/>
                    <a:lumOff val="25000"/>
                  </a:schemeClr>
                </a:solidFill>
                <a:latin typeface="Meiryo UI" pitchFamily="50" charset="-128"/>
                <a:ea typeface="Meiryo UI" pitchFamily="50" charset="-128"/>
                <a:cs typeface="Meiryo UI" pitchFamily="50" charset="-128"/>
              </a:rPr>
              <a:t>丁寧</a:t>
            </a:r>
          </a:p>
        </p:txBody>
      </p:sp>
      <p:sp>
        <p:nvSpPr>
          <p:cNvPr id="107" name="テキスト ボックス 106"/>
          <p:cNvSpPr txBox="1"/>
          <p:nvPr/>
        </p:nvSpPr>
        <p:spPr bwMode="auto">
          <a:xfrm>
            <a:off x="4221241" y="2013751"/>
            <a:ext cx="1423261"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chemeClr val="tx1">
                    <a:lumMod val="75000"/>
                    <a:lumOff val="25000"/>
                  </a:schemeClr>
                </a:solidFill>
                <a:latin typeface="Meiryo UI" pitchFamily="50" charset="-128"/>
                <a:ea typeface="Meiryo UI" pitchFamily="50" charset="-128"/>
                <a:cs typeface="Meiryo UI" pitchFamily="50" charset="-128"/>
              </a:rPr>
              <a:t>正確</a:t>
            </a:r>
          </a:p>
        </p:txBody>
      </p:sp>
      <p:sp>
        <p:nvSpPr>
          <p:cNvPr id="108" name="テキスト ボックス 107"/>
          <p:cNvSpPr txBox="1"/>
          <p:nvPr/>
        </p:nvSpPr>
        <p:spPr bwMode="auto">
          <a:xfrm>
            <a:off x="5991993" y="2013751"/>
            <a:ext cx="1423261"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chemeClr val="tx1">
                    <a:lumMod val="75000"/>
                    <a:lumOff val="25000"/>
                  </a:schemeClr>
                </a:solidFill>
                <a:latin typeface="Meiryo UI" pitchFamily="50" charset="-128"/>
                <a:ea typeface="Meiryo UI" pitchFamily="50" charset="-128"/>
                <a:cs typeface="Meiryo UI" pitchFamily="50" charset="-128"/>
              </a:rPr>
              <a:t>迅速</a:t>
            </a:r>
          </a:p>
        </p:txBody>
      </p:sp>
      <p:sp>
        <p:nvSpPr>
          <p:cNvPr id="109" name="テキスト ボックス 108"/>
          <p:cNvSpPr txBox="1"/>
          <p:nvPr/>
        </p:nvSpPr>
        <p:spPr bwMode="auto">
          <a:xfrm>
            <a:off x="7691582" y="2013751"/>
            <a:ext cx="15655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chemeClr val="tx1">
                    <a:lumMod val="75000"/>
                    <a:lumOff val="25000"/>
                  </a:schemeClr>
                </a:solidFill>
                <a:latin typeface="Meiryo UI" pitchFamily="50" charset="-128"/>
                <a:ea typeface="Meiryo UI" pitchFamily="50" charset="-128"/>
                <a:cs typeface="Meiryo UI" pitchFamily="50" charset="-128"/>
              </a:rPr>
              <a:t>最後まで</a:t>
            </a:r>
            <a:endParaRPr lang="en-US" altLang="ja-JP" sz="2902"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21" name="テキスト ボックス 120"/>
          <p:cNvSpPr txBox="1"/>
          <p:nvPr/>
        </p:nvSpPr>
        <p:spPr bwMode="auto">
          <a:xfrm>
            <a:off x="4277926" y="5059959"/>
            <a:ext cx="2134892" cy="125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ハード出張修理サービス</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ネットワークメンテナンス</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アプリケーションソフト保守</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CAD</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運用支援サービス</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ヘルプデスクサービス</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ネットワーク監視サービス</a:t>
            </a:r>
          </a:p>
        </p:txBody>
      </p:sp>
      <p:sp>
        <p:nvSpPr>
          <p:cNvPr id="124" name="テキスト ボックス 123"/>
          <p:cNvSpPr txBox="1"/>
          <p:nvPr/>
        </p:nvSpPr>
        <p:spPr bwMode="auto">
          <a:xfrm>
            <a:off x="7443979" y="5059959"/>
            <a:ext cx="2134892" cy="12550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修理のご依頼</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よくあるご質問（</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FAQ</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導入検討のご相談</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ダウンロード</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動画でサポート</a:t>
            </a:r>
          </a:p>
          <a:p>
            <a:pPr eaLnBrk="1" hangingPunct="1"/>
            <a:r>
              <a:rPr lang="ja-JP" altLang="en-US" sz="1270" dirty="0">
                <a:solidFill>
                  <a:srgbClr val="0064B4"/>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フェア・セミナーの申込履歴</a:t>
            </a:r>
          </a:p>
        </p:txBody>
      </p:sp>
      <p:sp>
        <p:nvSpPr>
          <p:cNvPr id="131" name="テキスト ボックス 130"/>
          <p:cNvSpPr txBox="1"/>
          <p:nvPr/>
        </p:nvSpPr>
        <p:spPr bwMode="auto">
          <a:xfrm>
            <a:off x="3786818" y="4758431"/>
            <a:ext cx="1779866"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b="1" dirty="0">
                <a:solidFill>
                  <a:srgbClr val="5A5A5A"/>
                </a:solidFill>
                <a:latin typeface="Meiryo UI" pitchFamily="50" charset="-128"/>
                <a:ea typeface="Meiryo UI" pitchFamily="50" charset="-128"/>
                <a:cs typeface="Meiryo UI" pitchFamily="50" charset="-128"/>
              </a:rPr>
              <a:t>サポート支援</a:t>
            </a:r>
            <a:endParaRPr lang="en-US" altLang="ja-JP" sz="1814" b="1" dirty="0">
              <a:solidFill>
                <a:srgbClr val="5A5A5A"/>
              </a:solidFill>
              <a:latin typeface="Meiryo UI" pitchFamily="50" charset="-128"/>
              <a:ea typeface="Meiryo UI" pitchFamily="50" charset="-128"/>
              <a:cs typeface="Meiryo UI" pitchFamily="50" charset="-128"/>
            </a:endParaRPr>
          </a:p>
        </p:txBody>
      </p:sp>
      <p:sp>
        <p:nvSpPr>
          <p:cNvPr id="134" name="テキスト ボックス 133"/>
          <p:cNvSpPr txBox="1"/>
          <p:nvPr/>
        </p:nvSpPr>
        <p:spPr bwMode="auto">
          <a:xfrm>
            <a:off x="6712473" y="4758431"/>
            <a:ext cx="1779866"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b="1" dirty="0">
                <a:solidFill>
                  <a:srgbClr val="5A5A5A"/>
                </a:solidFill>
                <a:latin typeface="Meiryo UI" pitchFamily="50" charset="-128"/>
                <a:ea typeface="Meiryo UI" pitchFamily="50" charset="-128"/>
                <a:cs typeface="Meiryo UI" pitchFamily="50" charset="-128"/>
              </a:rPr>
              <a:t>情報提供</a:t>
            </a:r>
            <a:endParaRPr lang="en-US" altLang="ja-JP" sz="1814" b="1" dirty="0">
              <a:solidFill>
                <a:srgbClr val="5A5A5A"/>
              </a:solidFill>
              <a:latin typeface="Meiryo UI" pitchFamily="50" charset="-128"/>
              <a:ea typeface="Meiryo UI" pitchFamily="50" charset="-128"/>
              <a:cs typeface="Meiryo UI" pitchFamily="50" charset="-128"/>
            </a:endParaRPr>
          </a:p>
        </p:txBody>
      </p:sp>
      <p:sp>
        <p:nvSpPr>
          <p:cNvPr id="47" name="テキスト ボックス 46"/>
          <p:cNvSpPr txBox="1"/>
          <p:nvPr/>
        </p:nvSpPr>
        <p:spPr bwMode="auto">
          <a:xfrm>
            <a:off x="2101892" y="5973526"/>
            <a:ext cx="1060226"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38100">
              <a:bevelT w="6350"/>
              <a:contourClr>
                <a:schemeClr val="bg1"/>
              </a:contourClr>
            </a:sp3d>
          </a:bodyPr>
          <a:lstStyle/>
          <a:p>
            <a:pPr algn="ctr" eaLnBrk="1" hangingPunct="1"/>
            <a:r>
              <a:rPr lang="ja-JP" altLang="en-US" sz="1088" b="1" dirty="0">
                <a:solidFill>
                  <a:schemeClr val="tx1">
                    <a:lumMod val="75000"/>
                    <a:lumOff val="25000"/>
                  </a:schemeClr>
                </a:solidFill>
                <a:latin typeface="Meiryo UI" pitchFamily="50" charset="-128"/>
                <a:ea typeface="Meiryo UI" pitchFamily="50" charset="-128"/>
                <a:cs typeface="Meiryo UI" pitchFamily="50" charset="-128"/>
              </a:rPr>
              <a:t>センター 外観</a:t>
            </a:r>
          </a:p>
        </p:txBody>
      </p:sp>
      <p:grpSp>
        <p:nvGrpSpPr>
          <p:cNvPr id="3" name="グループ化 2"/>
          <p:cNvGrpSpPr/>
          <p:nvPr/>
        </p:nvGrpSpPr>
        <p:grpSpPr>
          <a:xfrm>
            <a:off x="3332462" y="2568627"/>
            <a:ext cx="3417517" cy="2305307"/>
            <a:chOff x="3575131" y="3045123"/>
            <a:chExt cx="3018904" cy="2036422"/>
          </a:xfrm>
        </p:grpSpPr>
        <p:grpSp>
          <p:nvGrpSpPr>
            <p:cNvPr id="2" name="グループ化 1"/>
            <p:cNvGrpSpPr/>
            <p:nvPr/>
          </p:nvGrpSpPr>
          <p:grpSpPr>
            <a:xfrm>
              <a:off x="3575131" y="3045123"/>
              <a:ext cx="3018904" cy="2036422"/>
              <a:chOff x="3618989" y="2874767"/>
              <a:chExt cx="3867099" cy="2194320"/>
            </a:xfrm>
          </p:grpSpPr>
          <p:pic>
            <p:nvPicPr>
              <p:cNvPr id="219138" name="Picture 2"/>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424" r="8138"/>
              <a:stretch/>
            </p:blipFill>
            <p:spPr bwMode="auto">
              <a:xfrm>
                <a:off x="3654121" y="2874767"/>
                <a:ext cx="3787902" cy="2194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 name="グループ化 47"/>
              <p:cNvGrpSpPr/>
              <p:nvPr/>
            </p:nvGrpSpPr>
            <p:grpSpPr>
              <a:xfrm>
                <a:off x="3618989" y="3043717"/>
                <a:ext cx="3867099" cy="1700463"/>
                <a:chOff x="5997836" y="3206121"/>
                <a:chExt cx="3867099" cy="1700463"/>
              </a:xfrm>
            </p:grpSpPr>
            <p:sp>
              <p:nvSpPr>
                <p:cNvPr id="54" name="テキスト ボックス 53"/>
                <p:cNvSpPr txBox="1"/>
                <p:nvPr/>
              </p:nvSpPr>
              <p:spPr>
                <a:xfrm>
                  <a:off x="5997836" y="3206121"/>
                  <a:ext cx="992557" cy="619364"/>
                </a:xfrm>
                <a:prstGeom prst="rect">
                  <a:avLst/>
                </a:prstGeom>
                <a:noFill/>
              </p:spPr>
              <p:txBody>
                <a:bodyPr wrap="none" rtlCol="0">
                  <a:spAutoFit/>
                </a:bodyPr>
                <a:lstStyle/>
                <a:p>
                  <a:pPr algn="r"/>
                  <a:r>
                    <a:rPr lang="ja-JP" altLang="en-US" sz="1814" b="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受付</a:t>
                  </a:r>
                  <a:endParaRPr lang="en-US" altLang="ja-JP" sz="1814" b="1" dirty="0">
                    <a:solidFill>
                      <a:srgbClr val="92D050"/>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1814" b="1" dirty="0">
                      <a:solidFill>
                        <a:srgbClr val="92D050"/>
                      </a:solidFill>
                      <a:latin typeface="Meiryo UI" panose="020B0604030504040204" pitchFamily="50" charset="-128"/>
                      <a:ea typeface="Meiryo UI" panose="020B0604030504040204" pitchFamily="50" charset="-128"/>
                      <a:cs typeface="Meiryo UI" panose="020B0604030504040204" pitchFamily="50" charset="-128"/>
                    </a:rPr>
                    <a:t>スタッフ</a:t>
                  </a:r>
                </a:p>
              </p:txBody>
            </p:sp>
            <p:sp>
              <p:nvSpPr>
                <p:cNvPr id="55" name="テキスト ボックス 54"/>
                <p:cNvSpPr txBox="1"/>
                <p:nvPr/>
              </p:nvSpPr>
              <p:spPr>
                <a:xfrm>
                  <a:off x="6191699" y="4287220"/>
                  <a:ext cx="734986" cy="619364"/>
                </a:xfrm>
                <a:prstGeom prst="rect">
                  <a:avLst/>
                </a:prstGeom>
                <a:noFill/>
              </p:spPr>
              <p:txBody>
                <a:bodyPr wrap="none" rtlCol="0">
                  <a:spAutoFit/>
                </a:bodyPr>
                <a:lstStyle/>
                <a:p>
                  <a:pPr algn="r"/>
                  <a:r>
                    <a:rPr lang="ja-JP" altLang="en-US" sz="1814" b="1" dirty="0">
                      <a:solidFill>
                        <a:srgbClr val="FF6699"/>
                      </a:solidFill>
                      <a:latin typeface="Meiryo UI" panose="020B0604030504040204" pitchFamily="50" charset="-128"/>
                      <a:ea typeface="Meiryo UI" panose="020B0604030504040204" pitchFamily="50" charset="-128"/>
                      <a:cs typeface="Meiryo UI" panose="020B0604030504040204" pitchFamily="50" charset="-128"/>
                    </a:rPr>
                    <a:t>訪問</a:t>
                  </a:r>
                  <a:endParaRPr lang="en-US" altLang="ja-JP" sz="1814" b="1" dirty="0">
                    <a:solidFill>
                      <a:srgbClr val="FF6699"/>
                    </a:solidFill>
                    <a:latin typeface="Meiryo UI" panose="020B0604030504040204" pitchFamily="50" charset="-128"/>
                    <a:ea typeface="Meiryo UI" panose="020B0604030504040204" pitchFamily="50" charset="-128"/>
                    <a:cs typeface="Meiryo UI" panose="020B0604030504040204" pitchFamily="50" charset="-128"/>
                  </a:endParaRPr>
                </a:p>
                <a:p>
                  <a:pPr algn="r"/>
                  <a:r>
                    <a:rPr lang="ja-JP" altLang="en-US" sz="1814" b="1" dirty="0">
                      <a:solidFill>
                        <a:srgbClr val="FF6699"/>
                      </a:solidFill>
                      <a:latin typeface="Meiryo UI" panose="020B0604030504040204" pitchFamily="50" charset="-128"/>
                      <a:ea typeface="Meiryo UI" panose="020B0604030504040204" pitchFamily="50" charset="-128"/>
                      <a:cs typeface="Meiryo UI" panose="020B0604030504040204" pitchFamily="50" charset="-128"/>
                    </a:rPr>
                    <a:t>対応</a:t>
                  </a:r>
                </a:p>
              </p:txBody>
            </p:sp>
            <p:sp>
              <p:nvSpPr>
                <p:cNvPr id="56" name="テキスト ボックス 55"/>
                <p:cNvSpPr txBox="1"/>
                <p:nvPr/>
              </p:nvSpPr>
              <p:spPr>
                <a:xfrm>
                  <a:off x="8591227" y="3736587"/>
                  <a:ext cx="1273708" cy="619364"/>
                </a:xfrm>
                <a:prstGeom prst="rect">
                  <a:avLst/>
                </a:prstGeom>
                <a:noFill/>
              </p:spPr>
              <p:txBody>
                <a:bodyPr wrap="none" rtlCol="0">
                  <a:spAutoFit/>
                </a:bodyPr>
                <a:lstStyle/>
                <a:p>
                  <a:r>
                    <a:rPr lang="ja-JP" altLang="en-US" sz="1814" b="1" dirty="0">
                      <a:solidFill>
                        <a:srgbClr val="FFC000"/>
                      </a:solidFill>
                      <a:latin typeface="Meiryo UI" panose="020B0604030504040204" pitchFamily="50" charset="-128"/>
                      <a:ea typeface="Meiryo UI" panose="020B0604030504040204" pitchFamily="50" charset="-128"/>
                      <a:cs typeface="Meiryo UI" panose="020B0604030504040204" pitchFamily="50" charset="-128"/>
                    </a:rPr>
                    <a:t>専門</a:t>
                  </a:r>
                  <a:endParaRPr lang="en-US" altLang="ja-JP" sz="1814" b="1" dirty="0">
                    <a:solidFill>
                      <a:srgbClr val="FFC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FFC000"/>
                      </a:solidFill>
                      <a:latin typeface="Meiryo UI" panose="020B0604030504040204" pitchFamily="50" charset="-128"/>
                      <a:ea typeface="Meiryo UI" panose="020B0604030504040204" pitchFamily="50" charset="-128"/>
                      <a:cs typeface="Meiryo UI" panose="020B0604030504040204" pitchFamily="50" charset="-128"/>
                    </a:rPr>
                    <a:t>エンジニア</a:t>
                  </a:r>
                </a:p>
              </p:txBody>
            </p:sp>
          </p:grpSp>
        </p:grpSp>
        <p:pic>
          <p:nvPicPr>
            <p:cNvPr id="66" name="Picture 3" descr="C:\Users\820272\Desktop\エンジニア.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55239" y="3672135"/>
              <a:ext cx="639295" cy="618837"/>
            </a:xfrm>
            <a:prstGeom prst="rect">
              <a:avLst/>
            </a:prstGeom>
            <a:noFill/>
            <a:ln>
              <a:noFill/>
            </a:ln>
            <a:effectLst>
              <a:outerShdw blurRad="508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テキスト ボックス 34"/>
          <p:cNvSpPr txBox="1"/>
          <p:nvPr/>
        </p:nvSpPr>
        <p:spPr bwMode="auto">
          <a:xfrm>
            <a:off x="7048059" y="2696665"/>
            <a:ext cx="2090529"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b="1" dirty="0">
                <a:solidFill>
                  <a:srgbClr val="5A5A5A"/>
                </a:solidFill>
                <a:latin typeface="Meiryo UI" pitchFamily="50" charset="-128"/>
                <a:ea typeface="Meiryo UI" pitchFamily="50" charset="-128"/>
                <a:cs typeface="Meiryo UI" pitchFamily="50" charset="-128"/>
              </a:rPr>
              <a:t>強力なサポート体制</a:t>
            </a:r>
          </a:p>
        </p:txBody>
      </p:sp>
      <p:sp>
        <p:nvSpPr>
          <p:cNvPr id="36" name="テキスト ボックス 35"/>
          <p:cNvSpPr txBox="1"/>
          <p:nvPr/>
        </p:nvSpPr>
        <p:spPr>
          <a:xfrm>
            <a:off x="5648287" y="3883237"/>
            <a:ext cx="1071127" cy="259751"/>
          </a:xfrm>
          <a:prstGeom prst="rect">
            <a:avLst/>
          </a:prstGeom>
          <a:noFill/>
        </p:spPr>
        <p:txBody>
          <a:bodyPr wrap="none" rtlCol="0">
            <a:sp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ご質問のご回答</a:t>
            </a:r>
          </a:p>
        </p:txBody>
      </p:sp>
      <p:sp>
        <p:nvSpPr>
          <p:cNvPr id="37" name="テキスト ボックス 36"/>
          <p:cNvSpPr txBox="1"/>
          <p:nvPr/>
        </p:nvSpPr>
        <p:spPr>
          <a:xfrm>
            <a:off x="3342426" y="3314190"/>
            <a:ext cx="970138" cy="259751"/>
          </a:xfrm>
          <a:prstGeom prst="rect">
            <a:avLst/>
          </a:prstGeom>
          <a:noFill/>
        </p:spPr>
        <p:txBody>
          <a:bodyPr wrap="none" rtlCol="0">
            <a:sp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お電話の窓口</a:t>
            </a:r>
          </a:p>
        </p:txBody>
      </p:sp>
      <p:sp>
        <p:nvSpPr>
          <p:cNvPr id="38" name="テキスト ボックス 37"/>
          <p:cNvSpPr txBox="1"/>
          <p:nvPr/>
        </p:nvSpPr>
        <p:spPr>
          <a:xfrm>
            <a:off x="3234735" y="4443074"/>
            <a:ext cx="1200970" cy="259751"/>
          </a:xfrm>
          <a:prstGeom prst="rect">
            <a:avLst/>
          </a:prstGeom>
          <a:noFill/>
        </p:spPr>
        <p:txBody>
          <a:bodyPr wrap="none" rtlCol="0">
            <a:sp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状況に応じて派遣</a:t>
            </a:r>
          </a:p>
        </p:txBody>
      </p:sp>
      <p:pic>
        <p:nvPicPr>
          <p:cNvPr id="4" name="図 3"/>
          <p:cNvPicPr>
            <a:picLocks noChangeAspect="1"/>
          </p:cNvPicPr>
          <p:nvPr/>
        </p:nvPicPr>
        <p:blipFill>
          <a:blip r:embed="rId6"/>
          <a:stretch>
            <a:fillRect/>
          </a:stretch>
        </p:blipFill>
        <p:spPr>
          <a:xfrm>
            <a:off x="4380314" y="3824464"/>
            <a:ext cx="727130" cy="763038"/>
          </a:xfrm>
          <a:prstGeom prst="rect">
            <a:avLst/>
          </a:prstGeom>
        </p:spPr>
      </p:pic>
      <p:pic>
        <p:nvPicPr>
          <p:cNvPr id="8" name="図 7"/>
          <p:cNvPicPr>
            <a:picLocks noChangeAspect="1"/>
          </p:cNvPicPr>
          <p:nvPr/>
        </p:nvPicPr>
        <p:blipFill>
          <a:blip r:embed="rId7"/>
          <a:stretch>
            <a:fillRect/>
          </a:stretch>
        </p:blipFill>
        <p:spPr>
          <a:xfrm>
            <a:off x="4395132" y="2733187"/>
            <a:ext cx="721523" cy="708990"/>
          </a:xfrm>
          <a:prstGeom prst="rect">
            <a:avLst/>
          </a:prstGeom>
        </p:spPr>
      </p:pic>
      <p:pic>
        <p:nvPicPr>
          <p:cNvPr id="44" name="図 43"/>
          <p:cNvPicPr>
            <a:picLocks noChangeAspect="1"/>
          </p:cNvPicPr>
          <p:nvPr/>
        </p:nvPicPr>
        <p:blipFill>
          <a:blip r:embed="rId7"/>
          <a:stretch>
            <a:fillRect/>
          </a:stretch>
        </p:blipFill>
        <p:spPr>
          <a:xfrm flipH="1">
            <a:off x="3246763" y="5189758"/>
            <a:ext cx="1093719" cy="1074721"/>
          </a:xfrm>
          <a:prstGeom prst="rect">
            <a:avLst/>
          </a:prstGeom>
        </p:spPr>
      </p:pic>
      <p:sp>
        <p:nvSpPr>
          <p:cNvPr id="45" name="テキスト ボックス 2"/>
          <p:cNvSpPr txBox="1">
            <a:spLocks noChangeArrowheads="1"/>
          </p:cNvSpPr>
          <p:nvPr/>
        </p:nvSpPr>
        <p:spPr bwMode="auto">
          <a:xfrm>
            <a:off x="516020" y="6553229"/>
            <a:ext cx="1897722" cy="20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726" dirty="0">
                <a:latin typeface="Meiryo UI" pitchFamily="50" charset="-128"/>
                <a:ea typeface="Meiryo UI" pitchFamily="50" charset="-128"/>
                <a:cs typeface="Meiryo UI" pitchFamily="50" charset="-128"/>
              </a:rPr>
              <a:t>※</a:t>
            </a:r>
            <a:r>
              <a:rPr lang="ja-JP" altLang="en-US" sz="726" dirty="0">
                <a:latin typeface="Meiryo UI" pitchFamily="50" charset="-128"/>
                <a:ea typeface="Meiryo UI" pitchFamily="50" charset="-128"/>
                <a:cs typeface="Meiryo UI" pitchFamily="50" charset="-128"/>
              </a:rPr>
              <a:t>画像はイメージです。</a:t>
            </a:r>
            <a:endParaRPr lang="en-US" altLang="ja-JP" sz="726" dirty="0">
              <a:latin typeface="Meiryo UI" pitchFamily="50" charset="-128"/>
              <a:ea typeface="Meiryo UI" pitchFamily="50" charset="-128"/>
              <a:cs typeface="Meiryo UI" pitchFamily="50" charset="-128"/>
            </a:endParaRPr>
          </a:p>
        </p:txBody>
      </p:sp>
      <p:sp>
        <p:nvSpPr>
          <p:cNvPr id="5" name="スライド番号プレースホルダー 4">
            <a:extLst>
              <a:ext uri="{FF2B5EF4-FFF2-40B4-BE49-F238E27FC236}">
                <a16:creationId xmlns:a16="http://schemas.microsoft.com/office/drawing/2014/main" id="{406C3C2F-B854-4F28-809F-1997EEA36A06}"/>
              </a:ext>
            </a:extLst>
          </p:cNvPr>
          <p:cNvSpPr>
            <a:spLocks noGrp="1"/>
          </p:cNvSpPr>
          <p:nvPr>
            <p:ph type="sldNum" sz="quarter" idx="4"/>
          </p:nvPr>
        </p:nvSpPr>
        <p:spPr/>
        <p:txBody>
          <a:bodyPr/>
          <a:lstStyle/>
          <a:p>
            <a:pPr>
              <a:defRPr/>
            </a:pPr>
            <a:fld id="{FB3629B8-3F17-4C5D-9EA5-923845F78C95}" type="slidenum">
              <a:rPr lang="en-US" altLang="ja-JP" smtClean="0"/>
              <a:pPr>
                <a:defRPr/>
              </a:pPr>
              <a:t>9</a:t>
            </a:fld>
            <a:endParaRPr lang="en-US" altLang="ja-JP" dirty="0"/>
          </a:p>
        </p:txBody>
      </p:sp>
      <p:graphicFrame>
        <p:nvGraphicFramePr>
          <p:cNvPr id="40" name="表 39">
            <a:extLst>
              <a:ext uri="{FF2B5EF4-FFF2-40B4-BE49-F238E27FC236}">
                <a16:creationId xmlns:a16="http://schemas.microsoft.com/office/drawing/2014/main" id="{56F30043-ED07-46BA-A3B5-549941F5858E}"/>
              </a:ext>
            </a:extLst>
          </p:cNvPr>
          <p:cNvGraphicFramePr>
            <a:graphicFrameLocks noGrp="1"/>
          </p:cNvGraphicFramePr>
          <p:nvPr/>
        </p:nvGraphicFramePr>
        <p:xfrm>
          <a:off x="6896543" y="3107601"/>
          <a:ext cx="2434437" cy="1496784"/>
        </p:xfrm>
        <a:graphic>
          <a:graphicData uri="http://schemas.openxmlformats.org/drawingml/2006/table">
            <a:tbl>
              <a:tblPr bandRow="1">
                <a:tableStyleId>{D03447BB-5D67-496B-8E87-E561075AD55C}</a:tableStyleId>
              </a:tblPr>
              <a:tblGrid>
                <a:gridCol w="1288562">
                  <a:extLst>
                    <a:ext uri="{9D8B030D-6E8A-4147-A177-3AD203B41FA5}">
                      <a16:colId xmlns:a16="http://schemas.microsoft.com/office/drawing/2014/main" val="20000"/>
                    </a:ext>
                  </a:extLst>
                </a:gridCol>
                <a:gridCol w="1145875">
                  <a:extLst>
                    <a:ext uri="{9D8B030D-6E8A-4147-A177-3AD203B41FA5}">
                      <a16:colId xmlns:a16="http://schemas.microsoft.com/office/drawing/2014/main" val="20001"/>
                    </a:ext>
                  </a:extLst>
                </a:gridCol>
              </a:tblGrid>
              <a:tr h="748392">
                <a:tc>
                  <a:txBody>
                    <a:bodyPr/>
                    <a:lstStyle/>
                    <a:p>
                      <a:r>
                        <a:rPr kumimoji="1" lang="ja-JP" altLang="en-US" sz="1100" dirty="0">
                          <a:solidFill>
                            <a:srgbClr val="0064B4"/>
                          </a:solidFill>
                          <a:latin typeface="Meiryo UI" pitchFamily="50" charset="-128"/>
                          <a:ea typeface="Meiryo UI" pitchFamily="50" charset="-128"/>
                          <a:cs typeface="Meiryo UI" pitchFamily="50" charset="-128"/>
                        </a:rPr>
                        <a:t>■</a:t>
                      </a:r>
                      <a:r>
                        <a:rPr kumimoji="1" lang="ja-JP" altLang="en-US" sz="1100" dirty="0">
                          <a:solidFill>
                            <a:schemeClr val="tx1">
                              <a:lumMod val="85000"/>
                              <a:lumOff val="15000"/>
                            </a:schemeClr>
                          </a:solidFill>
                          <a:latin typeface="Meiryo UI" pitchFamily="50" charset="-128"/>
                          <a:ea typeface="Meiryo UI" pitchFamily="50" charset="-128"/>
                          <a:cs typeface="Meiryo UI" pitchFamily="50" charset="-128"/>
                        </a:rPr>
                        <a:t>サポートスタッフ</a:t>
                      </a:r>
                    </a:p>
                  </a:txBody>
                  <a:tcPr marL="57944" marR="57944" marT="28988" marB="2898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lumMod val="20000"/>
                        <a:lumOff val="80000"/>
                      </a:schemeClr>
                    </a:solidFill>
                  </a:tcPr>
                </a:tc>
                <a:tc>
                  <a:txBody>
                    <a:bodyPr/>
                    <a:lstStyle/>
                    <a:p>
                      <a:pPr algn="r"/>
                      <a:r>
                        <a:rPr kumimoji="1" lang="ja-JP" altLang="en-US" sz="1400" dirty="0">
                          <a:solidFill>
                            <a:schemeClr val="tx1"/>
                          </a:solidFill>
                          <a:latin typeface="Meiryo UI" pitchFamily="50" charset="-128"/>
                          <a:ea typeface="Meiryo UI" pitchFamily="50" charset="-128"/>
                          <a:cs typeface="Meiryo UI" pitchFamily="50" charset="-128"/>
                        </a:rPr>
                        <a:t>約</a:t>
                      </a:r>
                      <a:r>
                        <a:rPr kumimoji="1" lang="en-US" altLang="ja-JP" sz="1800" b="1" dirty="0">
                          <a:solidFill>
                            <a:srgbClr val="0064B4"/>
                          </a:solidFill>
                          <a:latin typeface="Meiryo UI" pitchFamily="50" charset="-128"/>
                          <a:ea typeface="Meiryo UI" pitchFamily="50" charset="-128"/>
                          <a:cs typeface="Meiryo UI" pitchFamily="50" charset="-128"/>
                        </a:rPr>
                        <a:t>600</a:t>
                      </a:r>
                      <a:r>
                        <a:rPr kumimoji="1" lang="ja-JP" altLang="en-US" sz="1400" dirty="0">
                          <a:solidFill>
                            <a:schemeClr val="tx1"/>
                          </a:solidFill>
                          <a:latin typeface="Meiryo UI" pitchFamily="50" charset="-128"/>
                          <a:ea typeface="Meiryo UI" pitchFamily="50" charset="-128"/>
                          <a:cs typeface="Meiryo UI" pitchFamily="50" charset="-128"/>
                        </a:rPr>
                        <a:t>名</a:t>
                      </a:r>
                      <a:endParaRPr kumimoji="1" lang="ja-JP" altLang="en-US" sz="1800" dirty="0">
                        <a:solidFill>
                          <a:schemeClr val="tx1"/>
                        </a:solidFill>
                        <a:latin typeface="Meiryo UI" pitchFamily="50" charset="-128"/>
                        <a:ea typeface="Meiryo UI" pitchFamily="50" charset="-128"/>
                        <a:cs typeface="Meiryo UI" pitchFamily="50" charset="-128"/>
                      </a:endParaRPr>
                    </a:p>
                  </a:txBody>
                  <a:tcPr marL="57944" marR="57944" marT="28988" marB="2898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748392">
                <a:tc>
                  <a:txBody>
                    <a:bodyPr/>
                    <a:lstStyle/>
                    <a:p>
                      <a:r>
                        <a:rPr kumimoji="1" lang="ja-JP" altLang="en-US" sz="1100" dirty="0">
                          <a:solidFill>
                            <a:srgbClr val="0064B4"/>
                          </a:solidFill>
                          <a:latin typeface="Meiryo UI" pitchFamily="50" charset="-128"/>
                          <a:ea typeface="Meiryo UI" pitchFamily="50" charset="-128"/>
                          <a:cs typeface="Meiryo UI" pitchFamily="50" charset="-128"/>
                        </a:rPr>
                        <a:t>■</a:t>
                      </a:r>
                      <a:r>
                        <a:rPr kumimoji="1" lang="ja-JP" altLang="en-US" sz="1100" dirty="0">
                          <a:solidFill>
                            <a:schemeClr val="tx1"/>
                          </a:solidFill>
                          <a:latin typeface="Meiryo UI" pitchFamily="50" charset="-128"/>
                          <a:ea typeface="Meiryo UI" pitchFamily="50" charset="-128"/>
                          <a:cs typeface="Meiryo UI" pitchFamily="50" charset="-128"/>
                        </a:rPr>
                        <a:t>月間サポート件数</a:t>
                      </a:r>
                    </a:p>
                  </a:txBody>
                  <a:tcPr marL="57944" marR="57944" marT="28988" marB="2898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lumMod val="20000"/>
                        <a:lumOff val="80000"/>
                      </a:schemeClr>
                    </a:solidFill>
                  </a:tcPr>
                </a:tc>
                <a:tc>
                  <a:txBody>
                    <a:bodyPr/>
                    <a:lstStyle/>
                    <a:p>
                      <a:pPr algn="r"/>
                      <a:r>
                        <a:rPr kumimoji="1" lang="ja-JP" altLang="en-US" sz="1400" dirty="0">
                          <a:solidFill>
                            <a:schemeClr val="tx1"/>
                          </a:solidFill>
                          <a:latin typeface="Meiryo UI" pitchFamily="50" charset="-128"/>
                          <a:ea typeface="Meiryo UI" pitchFamily="50" charset="-128"/>
                          <a:cs typeface="Meiryo UI" pitchFamily="50" charset="-128"/>
                        </a:rPr>
                        <a:t>約</a:t>
                      </a:r>
                      <a:r>
                        <a:rPr kumimoji="1" lang="en-US" altLang="ja-JP" sz="1800" b="1" dirty="0">
                          <a:solidFill>
                            <a:srgbClr val="0064B4"/>
                          </a:solidFill>
                          <a:latin typeface="Meiryo UI" pitchFamily="50" charset="-128"/>
                          <a:ea typeface="Meiryo UI" pitchFamily="50" charset="-128"/>
                          <a:cs typeface="Meiryo UI" pitchFamily="50" charset="-128"/>
                        </a:rPr>
                        <a:t>15</a:t>
                      </a:r>
                      <a:r>
                        <a:rPr kumimoji="1" lang="ja-JP" altLang="en-US" sz="1800" b="1" dirty="0">
                          <a:solidFill>
                            <a:srgbClr val="0064B4"/>
                          </a:solidFill>
                          <a:latin typeface="Meiryo UI" pitchFamily="50" charset="-128"/>
                          <a:ea typeface="Meiryo UI" pitchFamily="50" charset="-128"/>
                          <a:cs typeface="Meiryo UI" pitchFamily="50" charset="-128"/>
                        </a:rPr>
                        <a:t>万</a:t>
                      </a:r>
                      <a:r>
                        <a:rPr kumimoji="1" lang="ja-JP" altLang="en-US" sz="1400" dirty="0">
                          <a:solidFill>
                            <a:schemeClr val="tx1"/>
                          </a:solidFill>
                          <a:latin typeface="Meiryo UI" pitchFamily="50" charset="-128"/>
                          <a:ea typeface="Meiryo UI" pitchFamily="50" charset="-128"/>
                          <a:cs typeface="Meiryo UI" pitchFamily="50" charset="-128"/>
                        </a:rPr>
                        <a:t>件</a:t>
                      </a:r>
                      <a:endParaRPr kumimoji="1" lang="ja-JP" altLang="en-US" sz="1800" dirty="0">
                        <a:solidFill>
                          <a:schemeClr val="tx1"/>
                        </a:solidFill>
                        <a:latin typeface="Meiryo UI" pitchFamily="50" charset="-128"/>
                        <a:ea typeface="Meiryo UI" pitchFamily="50" charset="-128"/>
                        <a:cs typeface="Meiryo UI" pitchFamily="50" charset="-128"/>
                      </a:endParaRPr>
                    </a:p>
                  </a:txBody>
                  <a:tcPr marL="57944" marR="57944" marT="28988" marB="28988"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735220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円/楕円 36"/>
          <p:cNvSpPr/>
          <p:nvPr/>
        </p:nvSpPr>
        <p:spPr bwMode="auto">
          <a:xfrm>
            <a:off x="6928839" y="1219210"/>
            <a:ext cx="2231533" cy="1373250"/>
          </a:xfrm>
          <a:prstGeom prst="ellipse">
            <a:avLst/>
          </a:prstGeom>
          <a:solidFill>
            <a:srgbClr val="FFFF66"/>
          </a:solidFill>
          <a:ln>
            <a:noFill/>
            <a:headEnd type="none" w="med" len="med"/>
            <a:tailEnd type="none" w="med" len="med"/>
          </a:ln>
          <a:effectLst>
            <a:softEdge rad="3175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8" name="Text Box 31"/>
          <p:cNvSpPr txBox="1">
            <a:spLocks noChangeArrowheads="1"/>
          </p:cNvSpPr>
          <p:nvPr/>
        </p:nvSpPr>
        <p:spPr bwMode="auto">
          <a:xfrm>
            <a:off x="5592880" y="2841514"/>
            <a:ext cx="3526928" cy="53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451" dirty="0">
                <a:solidFill>
                  <a:srgbClr val="5A5A5A"/>
                </a:solidFill>
                <a:latin typeface="Meiryo UI" pitchFamily="50" charset="-128"/>
                <a:ea typeface="Meiryo UI" pitchFamily="50" charset="-128"/>
                <a:cs typeface="Meiryo UI" pitchFamily="50" charset="-128"/>
              </a:rPr>
              <a:t>大塚商会はお客様のサポートを第一と考え、</a:t>
            </a:r>
            <a:endParaRPr lang="en-US" altLang="ja-JP" sz="1451" dirty="0">
              <a:solidFill>
                <a:srgbClr val="5A5A5A"/>
              </a:solidFill>
              <a:latin typeface="Meiryo UI" pitchFamily="50" charset="-128"/>
              <a:ea typeface="Meiryo UI" pitchFamily="50" charset="-128"/>
              <a:cs typeface="Meiryo UI" pitchFamily="50" charset="-128"/>
            </a:endParaRPr>
          </a:p>
          <a:p>
            <a:pPr algn="ctr" eaLnBrk="1" hangingPunct="1"/>
            <a:r>
              <a:rPr lang="ja-JP" altLang="en-US" sz="1451" dirty="0">
                <a:solidFill>
                  <a:srgbClr val="5A5A5A"/>
                </a:solidFill>
                <a:latin typeface="Meiryo UI" pitchFamily="50" charset="-128"/>
                <a:ea typeface="Meiryo UI" pitchFamily="50" charset="-128"/>
                <a:cs typeface="Meiryo UI" pitchFamily="50" charset="-128"/>
              </a:rPr>
              <a:t>営業職より多くの技術職で構成されています。</a:t>
            </a:r>
            <a:endParaRPr lang="en-US" altLang="ja-JP" sz="1451" dirty="0">
              <a:solidFill>
                <a:srgbClr val="5A5A5A"/>
              </a:solidFill>
              <a:latin typeface="Meiryo UI" pitchFamily="50" charset="-128"/>
              <a:ea typeface="Meiryo UI" pitchFamily="50" charset="-128"/>
              <a:cs typeface="Meiryo UI" pitchFamily="50" charset="-128"/>
            </a:endParaRPr>
          </a:p>
        </p:txBody>
      </p:sp>
      <p:sp>
        <p:nvSpPr>
          <p:cNvPr id="26" name="テキスト ボックス 25"/>
          <p:cNvSpPr txBox="1"/>
          <p:nvPr/>
        </p:nvSpPr>
        <p:spPr bwMode="auto">
          <a:xfrm>
            <a:off x="4959479" y="1402910"/>
            <a:ext cx="4143752" cy="1003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algn="ctr"/>
            <a:r>
              <a:rPr lang="ja-JP" altLang="en-US" sz="4898" b="1" dirty="0">
                <a:solidFill>
                  <a:srgbClr val="5A5A5A"/>
                </a:solidFill>
                <a:latin typeface="Meiryo UI" pitchFamily="50" charset="-128"/>
                <a:ea typeface="Meiryo UI" pitchFamily="50" charset="-128"/>
                <a:cs typeface="Meiryo UI" pitchFamily="50" charset="-128"/>
              </a:rPr>
              <a:t>営業</a:t>
            </a:r>
            <a:r>
              <a:rPr lang="ja-JP" altLang="en-US" sz="5986" b="1" dirty="0">
                <a:solidFill>
                  <a:srgbClr val="5A5A5A"/>
                </a:solidFill>
                <a:latin typeface="Meiryo UI" pitchFamily="50" charset="-128"/>
                <a:ea typeface="Meiryo UI" pitchFamily="50" charset="-128"/>
                <a:cs typeface="Meiryo UI" pitchFamily="50" charset="-128"/>
              </a:rPr>
              <a:t>＜技術</a:t>
            </a:r>
          </a:p>
        </p:txBody>
      </p:sp>
      <p:pic>
        <p:nvPicPr>
          <p:cNvPr id="2" name="図 1"/>
          <p:cNvPicPr>
            <a:picLocks noChangeAspect="1"/>
          </p:cNvPicPr>
          <p:nvPr/>
        </p:nvPicPr>
        <p:blipFill>
          <a:blip r:embed="rId3"/>
          <a:stretch>
            <a:fillRect/>
          </a:stretch>
        </p:blipFill>
        <p:spPr>
          <a:xfrm>
            <a:off x="7605150" y="3972402"/>
            <a:ext cx="1668903" cy="2076075"/>
          </a:xfrm>
          <a:prstGeom prst="rect">
            <a:avLst/>
          </a:prstGeom>
        </p:spPr>
      </p:pic>
      <p:pic>
        <p:nvPicPr>
          <p:cNvPr id="4" name="図 3"/>
          <p:cNvPicPr>
            <a:picLocks noChangeAspect="1"/>
          </p:cNvPicPr>
          <p:nvPr/>
        </p:nvPicPr>
        <p:blipFill>
          <a:blip r:embed="rId4"/>
          <a:stretch>
            <a:fillRect/>
          </a:stretch>
        </p:blipFill>
        <p:spPr>
          <a:xfrm>
            <a:off x="5140027" y="3957321"/>
            <a:ext cx="1658849" cy="2106236"/>
          </a:xfrm>
          <a:prstGeom prst="rect">
            <a:avLst/>
          </a:prstGeom>
        </p:spPr>
      </p:pic>
      <p:grpSp>
        <p:nvGrpSpPr>
          <p:cNvPr id="23" name="グループ化 22"/>
          <p:cNvGrpSpPr/>
          <p:nvPr/>
        </p:nvGrpSpPr>
        <p:grpSpPr>
          <a:xfrm>
            <a:off x="7031356" y="3947230"/>
            <a:ext cx="514568" cy="2237956"/>
            <a:chOff x="2996506" y="5701583"/>
            <a:chExt cx="312243" cy="1358006"/>
          </a:xfrm>
        </p:grpSpPr>
        <p:pic>
          <p:nvPicPr>
            <p:cNvPr id="24" name="図 23"/>
            <p:cNvPicPr>
              <a:picLocks noChangeAspect="1"/>
            </p:cNvPicPr>
            <p:nvPr/>
          </p:nvPicPr>
          <p:blipFill>
            <a:blip r:embed="rId5"/>
            <a:stretch>
              <a:fillRect/>
            </a:stretch>
          </p:blipFill>
          <p:spPr>
            <a:xfrm rot="19862382">
              <a:off x="2996506" y="5701583"/>
              <a:ext cx="312243" cy="1300653"/>
            </a:xfrm>
            <a:prstGeom prst="rect">
              <a:avLst/>
            </a:prstGeom>
          </p:spPr>
        </p:pic>
        <p:pic>
          <p:nvPicPr>
            <p:cNvPr id="25" name="図 24"/>
            <p:cNvPicPr>
              <a:picLocks noChangeAspect="1"/>
            </p:cNvPicPr>
            <p:nvPr/>
          </p:nvPicPr>
          <p:blipFill>
            <a:blip r:embed="rId6"/>
            <a:stretch>
              <a:fillRect/>
            </a:stretch>
          </p:blipFill>
          <p:spPr>
            <a:xfrm rot="2160000">
              <a:off x="3018273" y="5778643"/>
              <a:ext cx="201575" cy="1280946"/>
            </a:xfrm>
            <a:prstGeom prst="rect">
              <a:avLst/>
            </a:prstGeom>
          </p:spPr>
        </p:pic>
      </p:grpSp>
      <p:sp>
        <p:nvSpPr>
          <p:cNvPr id="5" name="タイトル 4">
            <a:extLst>
              <a:ext uri="{FF2B5EF4-FFF2-40B4-BE49-F238E27FC236}">
                <a16:creationId xmlns:a16="http://schemas.microsoft.com/office/drawing/2014/main" id="{C6E7B1D1-DD5E-468E-8342-19F61B17CECE}"/>
              </a:ext>
            </a:extLst>
          </p:cNvPr>
          <p:cNvSpPr>
            <a:spLocks noGrp="1"/>
          </p:cNvSpPr>
          <p:nvPr>
            <p:ph type="title"/>
          </p:nvPr>
        </p:nvSpPr>
        <p:spPr/>
        <p:txBody>
          <a:bodyPr/>
          <a:lstStyle/>
          <a:p>
            <a:r>
              <a:rPr lang="ja-JP" altLang="en-US" dirty="0"/>
              <a:t>正社員の職種別人員構成（連結）</a:t>
            </a:r>
          </a:p>
        </p:txBody>
      </p:sp>
      <p:graphicFrame>
        <p:nvGraphicFramePr>
          <p:cNvPr id="33" name="グラフ 32">
            <a:extLst>
              <a:ext uri="{FF2B5EF4-FFF2-40B4-BE49-F238E27FC236}">
                <a16:creationId xmlns:a16="http://schemas.microsoft.com/office/drawing/2014/main" id="{D0A77E25-5B11-4913-BF8E-B1EE904A120A}"/>
              </a:ext>
            </a:extLst>
          </p:cNvPr>
          <p:cNvGraphicFramePr/>
          <p:nvPr/>
        </p:nvGraphicFramePr>
        <p:xfrm>
          <a:off x="299409" y="1486198"/>
          <a:ext cx="5055972" cy="4698989"/>
        </p:xfrm>
        <a:graphic>
          <a:graphicData uri="http://schemas.openxmlformats.org/drawingml/2006/chart">
            <c:chart xmlns:c="http://schemas.openxmlformats.org/drawingml/2006/chart" xmlns:r="http://schemas.openxmlformats.org/officeDocument/2006/relationships" r:id="rId7"/>
          </a:graphicData>
        </a:graphic>
      </p:graphicFrame>
      <p:sp>
        <p:nvSpPr>
          <p:cNvPr id="35" name="テキスト ボックス 34">
            <a:extLst>
              <a:ext uri="{FF2B5EF4-FFF2-40B4-BE49-F238E27FC236}">
                <a16:creationId xmlns:a16="http://schemas.microsoft.com/office/drawing/2014/main" id="{12624432-27D2-4D37-9070-62D829345945}"/>
              </a:ext>
            </a:extLst>
          </p:cNvPr>
          <p:cNvSpPr txBox="1"/>
          <p:nvPr/>
        </p:nvSpPr>
        <p:spPr>
          <a:xfrm>
            <a:off x="3689346" y="3075739"/>
            <a:ext cx="1253869" cy="1024896"/>
          </a:xfrm>
          <a:prstGeom prst="rect">
            <a:avLst/>
          </a:prstGeom>
          <a:noFill/>
        </p:spPr>
        <p:txBody>
          <a:bodyPr wrap="none" rtlCol="0">
            <a:spAutoFit/>
          </a:bodyPr>
          <a:lstStyle/>
          <a:p>
            <a:pPr algn="ct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技術職</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3,752</a:t>
            </a: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706"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38.8</a:t>
            </a:r>
            <a:r>
              <a:rPr lang="en-US" altLang="ja-JP"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テキスト ボックス 35">
            <a:extLst>
              <a:ext uri="{FF2B5EF4-FFF2-40B4-BE49-F238E27FC236}">
                <a16:creationId xmlns:a16="http://schemas.microsoft.com/office/drawing/2014/main" id="{20CF9B8E-06F5-47F3-93DC-F4420CC6AA6F}"/>
              </a:ext>
            </a:extLst>
          </p:cNvPr>
          <p:cNvSpPr txBox="1"/>
          <p:nvPr/>
        </p:nvSpPr>
        <p:spPr>
          <a:xfrm>
            <a:off x="1421689" y="4545440"/>
            <a:ext cx="1253869" cy="1013675"/>
          </a:xfrm>
          <a:prstGeom prst="rect">
            <a:avLst/>
          </a:prstGeom>
          <a:noFill/>
        </p:spPr>
        <p:txBody>
          <a:bodyPr wrap="none" rtlCol="0">
            <a:spAutoFit/>
          </a:bodyPr>
          <a:lstStyle/>
          <a:p>
            <a:pPr algn="ct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営業職</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3,180</a:t>
            </a: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(32.9%)</a:t>
            </a:r>
            <a:endParaRPr lang="ja-JP" altLang="en-US"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a:extLst>
              <a:ext uri="{FF2B5EF4-FFF2-40B4-BE49-F238E27FC236}">
                <a16:creationId xmlns:a16="http://schemas.microsoft.com/office/drawing/2014/main" id="{C3CFCD51-EBF0-4976-8B5F-57649EE7284D}"/>
              </a:ext>
            </a:extLst>
          </p:cNvPr>
          <p:cNvSpPr txBox="1"/>
          <p:nvPr/>
        </p:nvSpPr>
        <p:spPr>
          <a:xfrm>
            <a:off x="1095342" y="2401716"/>
            <a:ext cx="1253869" cy="1024896"/>
          </a:xfrm>
          <a:prstGeom prst="rect">
            <a:avLst/>
          </a:prstGeom>
          <a:noFill/>
        </p:spPr>
        <p:txBody>
          <a:bodyPr wrap="none" rtlCol="0">
            <a:spAutoFit/>
          </a:bodyPr>
          <a:lstStyle/>
          <a:p>
            <a:pPr algn="ct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スタッフ職</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2,597</a:t>
            </a:r>
            <a:r>
              <a:rPr lang="ja-JP" altLang="en-US"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2177" dirty="0">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706"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26.8</a:t>
            </a:r>
            <a:r>
              <a:rPr lang="en-US" altLang="ja-JP" sz="1633" dirty="0">
                <a:solidFill>
                  <a:prstClr val="white"/>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40" name="テキスト ボックス 39">
            <a:extLst>
              <a:ext uri="{FF2B5EF4-FFF2-40B4-BE49-F238E27FC236}">
                <a16:creationId xmlns:a16="http://schemas.microsoft.com/office/drawing/2014/main" id="{7E394569-73E1-49E9-9209-1F38728A9BA5}"/>
              </a:ext>
            </a:extLst>
          </p:cNvPr>
          <p:cNvSpPr txBox="1"/>
          <p:nvPr/>
        </p:nvSpPr>
        <p:spPr>
          <a:xfrm>
            <a:off x="1463186" y="952920"/>
            <a:ext cx="2053768" cy="343620"/>
          </a:xfrm>
          <a:prstGeom prst="rect">
            <a:avLst/>
          </a:prstGeom>
          <a:noFill/>
        </p:spPr>
        <p:txBody>
          <a:bodyPr wrap="none" rtlCol="0">
            <a:spAutoFit/>
          </a:bodyPr>
          <a:lstStyle/>
          <a:p>
            <a:pPr algn="ctr"/>
            <a:r>
              <a:rPr lang="ja-JP" altLang="en-US" sz="1633"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その他</a:t>
            </a:r>
            <a:r>
              <a:rPr lang="en-US" altLang="ja-JP" sz="1633"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151</a:t>
            </a:r>
            <a:r>
              <a:rPr lang="ja-JP" altLang="en-US" sz="1633"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名</a:t>
            </a:r>
            <a:r>
              <a:rPr lang="en-US" altLang="ja-JP" sz="1633"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(1.6%)</a:t>
            </a:r>
            <a:endParaRPr lang="en-US" altLang="ja-JP"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1" name="直線コネクタ 40">
            <a:extLst>
              <a:ext uri="{FF2B5EF4-FFF2-40B4-BE49-F238E27FC236}">
                <a16:creationId xmlns:a16="http://schemas.microsoft.com/office/drawing/2014/main" id="{B22F7D5B-8069-494C-AB56-8EF3EF598B8F}"/>
              </a:ext>
            </a:extLst>
          </p:cNvPr>
          <p:cNvCxnSpPr/>
          <p:nvPr/>
        </p:nvCxnSpPr>
        <p:spPr bwMode="auto">
          <a:xfrm>
            <a:off x="2490068" y="1287901"/>
            <a:ext cx="233509" cy="478834"/>
          </a:xfrm>
          <a:prstGeom prst="line">
            <a:avLst/>
          </a:prstGeom>
          <a:solidFill>
            <a:schemeClr val="accent1"/>
          </a:solid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テキスト ボックス 41">
            <a:extLst>
              <a:ext uri="{FF2B5EF4-FFF2-40B4-BE49-F238E27FC236}">
                <a16:creationId xmlns:a16="http://schemas.microsoft.com/office/drawing/2014/main" id="{B8F24B29-9D5B-4FD7-A830-095258D53704}"/>
              </a:ext>
            </a:extLst>
          </p:cNvPr>
          <p:cNvSpPr txBox="1"/>
          <p:nvPr/>
        </p:nvSpPr>
        <p:spPr>
          <a:xfrm>
            <a:off x="2163319" y="3687028"/>
            <a:ext cx="1431802" cy="483209"/>
          </a:xfrm>
          <a:prstGeom prst="rect">
            <a:avLst/>
          </a:prstGeom>
          <a:noFill/>
        </p:spPr>
        <p:txBody>
          <a:bodyPr wrap="none" rtlCol="0">
            <a:spAutoFit/>
          </a:bodyPr>
          <a:lstStyle/>
          <a:p>
            <a:pPr algn="ctr"/>
            <a:r>
              <a:rPr lang="en-US" altLang="ja-JP" sz="254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9,680</a:t>
            </a:r>
            <a:r>
              <a:rPr lang="ja-JP" altLang="en-US" sz="254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名</a:t>
            </a:r>
            <a:endParaRPr lang="en-US" altLang="ja-JP"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テキスト ボックス 42">
            <a:extLst>
              <a:ext uri="{FF2B5EF4-FFF2-40B4-BE49-F238E27FC236}">
                <a16:creationId xmlns:a16="http://schemas.microsoft.com/office/drawing/2014/main" id="{54D7ED68-95FF-4CB3-A503-081A5A9D05E5}"/>
              </a:ext>
            </a:extLst>
          </p:cNvPr>
          <p:cNvSpPr txBox="1"/>
          <p:nvPr/>
        </p:nvSpPr>
        <p:spPr>
          <a:xfrm>
            <a:off x="536536" y="6089161"/>
            <a:ext cx="1608134" cy="287771"/>
          </a:xfrm>
          <a:prstGeom prst="rect">
            <a:avLst/>
          </a:prstGeom>
          <a:noFill/>
        </p:spPr>
        <p:txBody>
          <a:bodyPr wrap="none" rtlCol="0">
            <a:spAutoFit/>
          </a:bodyPr>
          <a:lstStyle/>
          <a:p>
            <a:pPr algn="ctr"/>
            <a:r>
              <a:rPr lang="en-US" altLang="ja-JP"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2024</a:t>
            </a:r>
            <a:r>
              <a:rPr lang="ja-JP" altLang="en-US"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年</a:t>
            </a:r>
            <a:r>
              <a:rPr lang="en-US" altLang="ja-JP"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月末現在</a:t>
            </a:r>
            <a:endParaRPr lang="en-US" altLang="ja-JP" sz="1270"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テキスト ボックス 43">
            <a:extLst>
              <a:ext uri="{FF2B5EF4-FFF2-40B4-BE49-F238E27FC236}">
                <a16:creationId xmlns:a16="http://schemas.microsoft.com/office/drawing/2014/main" id="{D8C0145D-E176-4DA3-A435-A92CB3E92CB7}"/>
              </a:ext>
            </a:extLst>
          </p:cNvPr>
          <p:cNvSpPr txBox="1"/>
          <p:nvPr/>
        </p:nvSpPr>
        <p:spPr>
          <a:xfrm>
            <a:off x="2481710" y="3452593"/>
            <a:ext cx="742512" cy="259751"/>
          </a:xfrm>
          <a:prstGeom prst="rect">
            <a:avLst/>
          </a:prstGeom>
          <a:noFill/>
        </p:spPr>
        <p:txBody>
          <a:bodyPr wrap="none" rtlCol="0">
            <a:spAutoFit/>
          </a:bodyPr>
          <a:lstStyle/>
          <a:p>
            <a:pPr algn="ctr"/>
            <a:r>
              <a:rPr lang="ja-JP" altLang="en-US" sz="1088"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＜連結＞</a:t>
            </a:r>
            <a:endParaRPr lang="en-US" altLang="ja-JP" sz="1088"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3" name="図 52">
            <a:extLst>
              <a:ext uri="{FF2B5EF4-FFF2-40B4-BE49-F238E27FC236}">
                <a16:creationId xmlns:a16="http://schemas.microsoft.com/office/drawing/2014/main" id="{4B9923BF-DB40-4CE2-8EF5-F3AF7B46615D}"/>
              </a:ext>
            </a:extLst>
          </p:cNvPr>
          <p:cNvPicPr>
            <a:picLocks noChangeAspect="1"/>
          </p:cNvPicPr>
          <p:nvPr/>
        </p:nvPicPr>
        <p:blipFill>
          <a:blip r:embed="rId4"/>
          <a:stretch>
            <a:fillRect/>
          </a:stretch>
        </p:blipFill>
        <p:spPr>
          <a:xfrm>
            <a:off x="5140027" y="3957321"/>
            <a:ext cx="1658849" cy="2106236"/>
          </a:xfrm>
          <a:prstGeom prst="rect">
            <a:avLst/>
          </a:prstGeom>
        </p:spPr>
      </p:pic>
      <p:grpSp>
        <p:nvGrpSpPr>
          <p:cNvPr id="54" name="グループ化 53">
            <a:extLst>
              <a:ext uri="{FF2B5EF4-FFF2-40B4-BE49-F238E27FC236}">
                <a16:creationId xmlns:a16="http://schemas.microsoft.com/office/drawing/2014/main" id="{44772793-2F8E-4D75-962D-9DFAA2C081A4}"/>
              </a:ext>
            </a:extLst>
          </p:cNvPr>
          <p:cNvGrpSpPr/>
          <p:nvPr/>
        </p:nvGrpSpPr>
        <p:grpSpPr>
          <a:xfrm>
            <a:off x="912861" y="3440997"/>
            <a:ext cx="667942" cy="434978"/>
            <a:chOff x="6001164" y="1877630"/>
            <a:chExt cx="1616504" cy="1052700"/>
          </a:xfrm>
        </p:grpSpPr>
        <p:pic>
          <p:nvPicPr>
            <p:cNvPr id="56" name="図 55">
              <a:extLst>
                <a:ext uri="{FF2B5EF4-FFF2-40B4-BE49-F238E27FC236}">
                  <a16:creationId xmlns:a16="http://schemas.microsoft.com/office/drawing/2014/main" id="{92C36B6E-3A20-496B-9656-E89022FA9477}"/>
                </a:ext>
              </a:extLst>
            </p:cNvPr>
            <p:cNvPicPr>
              <a:picLocks noChangeAspect="1"/>
            </p:cNvPicPr>
            <p:nvPr/>
          </p:nvPicPr>
          <p:blipFill>
            <a:blip r:embed="rId8"/>
            <a:stretch>
              <a:fillRect/>
            </a:stretch>
          </p:blipFill>
          <p:spPr>
            <a:xfrm>
              <a:off x="6001164" y="1877630"/>
              <a:ext cx="1616504" cy="1052700"/>
            </a:xfrm>
            <a:prstGeom prst="rect">
              <a:avLst/>
            </a:prstGeom>
          </p:spPr>
        </p:pic>
        <p:sp>
          <p:nvSpPr>
            <p:cNvPr id="57" name="正方形/長方形 56">
              <a:extLst>
                <a:ext uri="{FF2B5EF4-FFF2-40B4-BE49-F238E27FC236}">
                  <a16:creationId xmlns:a16="http://schemas.microsoft.com/office/drawing/2014/main" id="{0D601ECA-5AA3-4ECE-A90C-810CEEDA210D}"/>
                </a:ext>
              </a:extLst>
            </p:cNvPr>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grpSp>
        <p:nvGrpSpPr>
          <p:cNvPr id="58" name="グループ化 57">
            <a:extLst>
              <a:ext uri="{FF2B5EF4-FFF2-40B4-BE49-F238E27FC236}">
                <a16:creationId xmlns:a16="http://schemas.microsoft.com/office/drawing/2014/main" id="{40D21B5C-8820-4238-86EA-BEA68CC01409}"/>
              </a:ext>
            </a:extLst>
          </p:cNvPr>
          <p:cNvGrpSpPr/>
          <p:nvPr/>
        </p:nvGrpSpPr>
        <p:grpSpPr>
          <a:xfrm>
            <a:off x="4472927" y="4161583"/>
            <a:ext cx="144873" cy="630081"/>
            <a:chOff x="2996506" y="5701583"/>
            <a:chExt cx="312243" cy="1358006"/>
          </a:xfrm>
        </p:grpSpPr>
        <p:pic>
          <p:nvPicPr>
            <p:cNvPr id="59" name="図 58">
              <a:extLst>
                <a:ext uri="{FF2B5EF4-FFF2-40B4-BE49-F238E27FC236}">
                  <a16:creationId xmlns:a16="http://schemas.microsoft.com/office/drawing/2014/main" id="{15F74D4F-CC50-43F7-B969-E9CBEFC7C1DB}"/>
                </a:ext>
              </a:extLst>
            </p:cNvPr>
            <p:cNvPicPr>
              <a:picLocks noChangeAspect="1"/>
            </p:cNvPicPr>
            <p:nvPr/>
          </p:nvPicPr>
          <p:blipFill>
            <a:blip r:embed="rId5"/>
            <a:stretch>
              <a:fillRect/>
            </a:stretch>
          </p:blipFill>
          <p:spPr>
            <a:xfrm rot="19862382">
              <a:off x="2996506" y="5701583"/>
              <a:ext cx="312243" cy="1300653"/>
            </a:xfrm>
            <a:prstGeom prst="rect">
              <a:avLst/>
            </a:prstGeom>
          </p:spPr>
        </p:pic>
        <p:pic>
          <p:nvPicPr>
            <p:cNvPr id="60" name="図 59">
              <a:extLst>
                <a:ext uri="{FF2B5EF4-FFF2-40B4-BE49-F238E27FC236}">
                  <a16:creationId xmlns:a16="http://schemas.microsoft.com/office/drawing/2014/main" id="{E7670DA5-1051-4C38-8397-8AE8863BC054}"/>
                </a:ext>
              </a:extLst>
            </p:cNvPr>
            <p:cNvPicPr>
              <a:picLocks noChangeAspect="1"/>
            </p:cNvPicPr>
            <p:nvPr/>
          </p:nvPicPr>
          <p:blipFill>
            <a:blip r:embed="rId6"/>
            <a:stretch>
              <a:fillRect/>
            </a:stretch>
          </p:blipFill>
          <p:spPr>
            <a:xfrm rot="2160000">
              <a:off x="3018273" y="5778643"/>
              <a:ext cx="201575" cy="1280946"/>
            </a:xfrm>
            <a:prstGeom prst="rect">
              <a:avLst/>
            </a:prstGeom>
          </p:spPr>
        </p:pic>
      </p:grpSp>
      <p:pic>
        <p:nvPicPr>
          <p:cNvPr id="61" name="図 60">
            <a:extLst>
              <a:ext uri="{FF2B5EF4-FFF2-40B4-BE49-F238E27FC236}">
                <a16:creationId xmlns:a16="http://schemas.microsoft.com/office/drawing/2014/main" id="{CFC33545-CFCD-4BD2-8842-A7DDCA3CFF7F}"/>
              </a:ext>
            </a:extLst>
          </p:cNvPr>
          <p:cNvPicPr>
            <a:picLocks noChangeAspect="1"/>
          </p:cNvPicPr>
          <p:nvPr/>
        </p:nvPicPr>
        <p:blipFill>
          <a:blip r:embed="rId9"/>
          <a:stretch>
            <a:fillRect/>
          </a:stretch>
        </p:blipFill>
        <p:spPr>
          <a:xfrm>
            <a:off x="2653745" y="5179002"/>
            <a:ext cx="629839" cy="569677"/>
          </a:xfrm>
          <a:prstGeom prst="rect">
            <a:avLst/>
          </a:prstGeom>
        </p:spPr>
      </p:pic>
      <p:sp>
        <p:nvSpPr>
          <p:cNvPr id="3" name="スライド番号プレースホルダー 2">
            <a:extLst>
              <a:ext uri="{FF2B5EF4-FFF2-40B4-BE49-F238E27FC236}">
                <a16:creationId xmlns:a16="http://schemas.microsoft.com/office/drawing/2014/main" id="{2A358145-9449-47DF-AEB0-A0C274CDAD26}"/>
              </a:ext>
            </a:extLst>
          </p:cNvPr>
          <p:cNvSpPr>
            <a:spLocks noGrp="1"/>
          </p:cNvSpPr>
          <p:nvPr>
            <p:ph type="sldNum" sz="quarter" idx="4"/>
          </p:nvPr>
        </p:nvSpPr>
        <p:spPr/>
        <p:txBody>
          <a:bodyPr/>
          <a:lstStyle/>
          <a:p>
            <a:pPr>
              <a:defRPr/>
            </a:pPr>
            <a:fld id="{FB3629B8-3F17-4C5D-9EA5-923845F78C95}" type="slidenum">
              <a:rPr lang="en-US" altLang="ja-JP" smtClean="0"/>
              <a:pPr>
                <a:defRPr/>
              </a:pPr>
              <a:t>10</a:t>
            </a:fld>
            <a:endParaRPr lang="en-US" altLang="ja-JP" dirty="0"/>
          </a:p>
        </p:txBody>
      </p:sp>
    </p:spTree>
    <p:extLst>
      <p:ext uri="{BB962C8B-B14F-4D97-AF65-F5344CB8AC3E}">
        <p14:creationId xmlns:p14="http://schemas.microsoft.com/office/powerpoint/2010/main" val="2514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図 53"/>
          <p:cNvPicPr>
            <a:picLocks noChangeAspect="1"/>
          </p:cNvPicPr>
          <p:nvPr/>
        </p:nvPicPr>
        <p:blipFill>
          <a:blip r:embed="rId2"/>
          <a:stretch>
            <a:fillRect/>
          </a:stretch>
        </p:blipFill>
        <p:spPr>
          <a:xfrm rot="930095">
            <a:off x="7006547" y="806738"/>
            <a:ext cx="2032433" cy="2319824"/>
          </a:xfrm>
          <a:prstGeom prst="rect">
            <a:avLst/>
          </a:prstGeom>
        </p:spPr>
      </p:pic>
      <p:sp>
        <p:nvSpPr>
          <p:cNvPr id="7" name="正方形/長方形 6"/>
          <p:cNvSpPr/>
          <p:nvPr/>
        </p:nvSpPr>
        <p:spPr bwMode="auto">
          <a:xfrm>
            <a:off x="1603933" y="3562461"/>
            <a:ext cx="148098" cy="2067576"/>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3" name="正方形/長方形 82"/>
          <p:cNvSpPr/>
          <p:nvPr/>
        </p:nvSpPr>
        <p:spPr bwMode="auto">
          <a:xfrm>
            <a:off x="8160235" y="3562461"/>
            <a:ext cx="148098" cy="2067576"/>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4" name="正方形/長方形 83"/>
          <p:cNvSpPr/>
          <p:nvPr/>
        </p:nvSpPr>
        <p:spPr bwMode="auto">
          <a:xfrm>
            <a:off x="5974801" y="3562461"/>
            <a:ext cx="148098" cy="2067576"/>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5" name="正方形/長方形 84"/>
          <p:cNvSpPr/>
          <p:nvPr/>
        </p:nvSpPr>
        <p:spPr bwMode="auto">
          <a:xfrm>
            <a:off x="3789367" y="3562461"/>
            <a:ext cx="148098" cy="2067576"/>
          </a:xfrm>
          <a:prstGeom prst="rect">
            <a:avLst/>
          </a:prstGeom>
          <a:solidFill>
            <a:srgbClr val="00B0F0"/>
          </a:solidFill>
          <a:ln>
            <a:noFill/>
            <a:headEnd type="none" w="med" len="med"/>
            <a:tailEnd type="none" w="med" len="med"/>
          </a:ln>
          <a:effectLst/>
          <a:scene3d>
            <a:camera prst="orthographicFront"/>
            <a:lightRig rig="threePt" dir="t"/>
          </a:scene3d>
          <a:sp3d>
            <a:bevelT/>
          </a:sp3d>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0" name="角丸四角形 59"/>
          <p:cNvSpPr/>
          <p:nvPr/>
        </p:nvSpPr>
        <p:spPr bwMode="auto">
          <a:xfrm>
            <a:off x="1291764" y="2653580"/>
            <a:ext cx="7905417" cy="1149318"/>
          </a:xfrm>
          <a:prstGeom prst="roundRect">
            <a:avLst>
              <a:gd name="adj" fmla="val 7635"/>
            </a:avLst>
          </a:prstGeom>
          <a:solidFill>
            <a:schemeClr val="bg1"/>
          </a:solidFill>
          <a:ln w="19050" cap="flat" cmpd="sng" algn="ctr">
            <a:solidFill>
              <a:srgbClr val="0064B4"/>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61" name="角丸四角形 60"/>
          <p:cNvSpPr/>
          <p:nvPr/>
        </p:nvSpPr>
        <p:spPr bwMode="auto">
          <a:xfrm>
            <a:off x="1352168" y="1054389"/>
            <a:ext cx="2444634" cy="1149318"/>
          </a:xfrm>
          <a:prstGeom prst="roundRect">
            <a:avLst>
              <a:gd name="adj" fmla="val 7635"/>
            </a:avLst>
          </a:prstGeom>
          <a:solidFill>
            <a:schemeClr val="bg1"/>
          </a:solidFill>
          <a:ln w="19050" cap="flat" cmpd="sng" algn="ctr">
            <a:solidFill>
              <a:srgbClr val="FF7C80"/>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pic>
        <p:nvPicPr>
          <p:cNvPr id="5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10800000">
            <a:off x="533883" y="944667"/>
            <a:ext cx="1535479" cy="1388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テキスト ボックス 61"/>
          <p:cNvSpPr txBox="1"/>
          <p:nvPr/>
        </p:nvSpPr>
        <p:spPr bwMode="auto">
          <a:xfrm>
            <a:off x="2077614" y="1318195"/>
            <a:ext cx="141435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b="1" dirty="0">
                <a:solidFill>
                  <a:srgbClr val="5A5A5A"/>
                </a:solidFill>
                <a:latin typeface="Meiryo UI" pitchFamily="50" charset="-128"/>
                <a:ea typeface="Meiryo UI" pitchFamily="50" charset="-128"/>
                <a:cs typeface="Meiryo UI" pitchFamily="50" charset="-128"/>
              </a:rPr>
              <a:t>お客様</a:t>
            </a:r>
            <a:endParaRPr lang="en-US" altLang="ja-JP" sz="2902" b="1" dirty="0">
              <a:solidFill>
                <a:srgbClr val="5A5A5A"/>
              </a:solidFill>
              <a:latin typeface="Meiryo UI" pitchFamily="50" charset="-128"/>
              <a:ea typeface="Meiryo UI" pitchFamily="50" charset="-128"/>
              <a:cs typeface="Meiryo UI" pitchFamily="50" charset="-128"/>
            </a:endParaRPr>
          </a:p>
        </p:txBody>
      </p:sp>
      <p:sp>
        <p:nvSpPr>
          <p:cNvPr id="67" name="テキスト ボックス 4"/>
          <p:cNvSpPr txBox="1">
            <a:spLocks noChangeArrowheads="1"/>
          </p:cNvSpPr>
          <p:nvPr/>
        </p:nvSpPr>
        <p:spPr bwMode="auto">
          <a:xfrm>
            <a:off x="4001542" y="2794678"/>
            <a:ext cx="2906565" cy="8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361" dirty="0">
                <a:latin typeface="Meiryo UI" pitchFamily="50" charset="-128"/>
                <a:ea typeface="Meiryo UI" pitchFamily="50" charset="-128"/>
                <a:cs typeface="Meiryo UI" pitchFamily="50" charset="-128"/>
              </a:rPr>
              <a:t>＊＊＊＊</a:t>
            </a:r>
            <a:r>
              <a:rPr lang="zh-TW" altLang="en-US" sz="1361" dirty="0">
                <a:latin typeface="Meiryo UI" pitchFamily="50" charset="-128"/>
                <a:ea typeface="Meiryo UI" pitchFamily="50" charset="-128"/>
                <a:cs typeface="Meiryo UI" pitchFamily="50" charset="-128"/>
              </a:rPr>
              <a:t>大手販売課</a:t>
            </a:r>
            <a:endParaRPr lang="en-US" altLang="zh-TW" sz="1361" dirty="0">
              <a:latin typeface="Meiryo UI" pitchFamily="50" charset="-128"/>
              <a:ea typeface="Meiryo UI" pitchFamily="50" charset="-128"/>
              <a:cs typeface="Meiryo UI" pitchFamily="50" charset="-128"/>
            </a:endParaRPr>
          </a:p>
          <a:p>
            <a:pPr eaLnBrk="1" hangingPunct="1"/>
            <a:r>
              <a:rPr lang="ja-JP" altLang="en-US" sz="1361" dirty="0">
                <a:latin typeface="Meiryo UI" pitchFamily="50" charset="-128"/>
                <a:ea typeface="Meiryo UI" pitchFamily="50" charset="-128"/>
                <a:cs typeface="Meiryo UI" pitchFamily="50" charset="-128"/>
              </a:rPr>
              <a:t>＊＊＊＊</a:t>
            </a:r>
            <a:endParaRPr lang="en-US" altLang="ja-JP" sz="1361" dirty="0">
              <a:latin typeface="Meiryo UI" pitchFamily="50" charset="-128"/>
              <a:ea typeface="Meiryo UI" pitchFamily="50" charset="-128"/>
              <a:cs typeface="Meiryo UI" pitchFamily="50" charset="-128"/>
            </a:endParaRPr>
          </a:p>
          <a:p>
            <a:pPr eaLnBrk="1" hangingPunct="1"/>
            <a:r>
              <a:rPr lang="en-US" altLang="ja-JP" sz="1361" dirty="0">
                <a:latin typeface="Meiryo UI" pitchFamily="50" charset="-128"/>
                <a:ea typeface="Meiryo UI" pitchFamily="50" charset="-128"/>
                <a:cs typeface="Meiryo UI" pitchFamily="50" charset="-128"/>
              </a:rPr>
              <a:t>TEL</a:t>
            </a:r>
            <a:r>
              <a:rPr lang="ja-JP" altLang="en-US" sz="1361" dirty="0">
                <a:latin typeface="Meiryo UI" pitchFamily="50" charset="-128"/>
                <a:ea typeface="Meiryo UI" pitchFamily="50" charset="-128"/>
                <a:cs typeface="Meiryo UI" pitchFamily="50" charset="-128"/>
              </a:rPr>
              <a:t>： </a:t>
            </a:r>
            <a:r>
              <a:rPr lang="en-US" altLang="ja-JP" sz="1361" dirty="0">
                <a:latin typeface="Meiryo UI" pitchFamily="50" charset="-128"/>
                <a:ea typeface="Meiryo UI" pitchFamily="50" charset="-128"/>
                <a:cs typeface="Meiryo UI" pitchFamily="50" charset="-128"/>
              </a:rPr>
              <a:t>00-0000-0000</a:t>
            </a:r>
          </a:p>
          <a:p>
            <a:pPr eaLnBrk="1" hangingPunct="1"/>
            <a:r>
              <a:rPr lang="en-US" altLang="ja-JP" sz="1088" dirty="0">
                <a:latin typeface="Meiryo UI" pitchFamily="50" charset="-128"/>
                <a:ea typeface="Meiryo UI" pitchFamily="50" charset="-128"/>
                <a:cs typeface="Meiryo UI" pitchFamily="50" charset="-128"/>
              </a:rPr>
              <a:t>Email</a:t>
            </a:r>
            <a:r>
              <a:rPr lang="ja-JP" altLang="en-US" sz="1088" dirty="0">
                <a:latin typeface="Meiryo UI" pitchFamily="50" charset="-128"/>
                <a:ea typeface="Meiryo UI" pitchFamily="50" charset="-128"/>
                <a:cs typeface="Meiryo UI" pitchFamily="50" charset="-128"/>
              </a:rPr>
              <a:t>：＊＊＊＊＊</a:t>
            </a:r>
            <a:r>
              <a:rPr lang="en-US" altLang="ja-JP" sz="1088" dirty="0">
                <a:latin typeface="Meiryo UI" pitchFamily="50" charset="-128"/>
                <a:ea typeface="Meiryo UI" pitchFamily="50" charset="-128"/>
                <a:cs typeface="Meiryo UI" pitchFamily="50" charset="-128"/>
              </a:rPr>
              <a:t>@otsuka-shokai.co.jp </a:t>
            </a:r>
          </a:p>
        </p:txBody>
      </p:sp>
      <p:pic>
        <p:nvPicPr>
          <p:cNvPr id="75" name="Picture 135" descr="s_sha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9648" y="2873435"/>
            <a:ext cx="1743439" cy="213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テキスト ボックス 75"/>
          <p:cNvSpPr txBox="1"/>
          <p:nvPr/>
        </p:nvSpPr>
        <p:spPr bwMode="auto">
          <a:xfrm>
            <a:off x="1952675" y="3120510"/>
            <a:ext cx="1802335" cy="5291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b="1" dirty="0">
                <a:solidFill>
                  <a:schemeClr val="tx1">
                    <a:lumMod val="75000"/>
                    <a:lumOff val="25000"/>
                  </a:schemeClr>
                </a:solidFill>
                <a:latin typeface="Meiryo UI" pitchFamily="50" charset="-128"/>
                <a:ea typeface="Meiryo UI" pitchFamily="50" charset="-128"/>
                <a:cs typeface="Meiryo UI" pitchFamily="50" charset="-128"/>
              </a:rPr>
              <a:t>担当営業</a:t>
            </a:r>
            <a:endParaRPr lang="en-US" altLang="ja-JP" sz="2177" b="1" dirty="0">
              <a:solidFill>
                <a:schemeClr val="tx1">
                  <a:lumMod val="75000"/>
                  <a:lumOff val="25000"/>
                </a:schemeClr>
              </a:solidFill>
              <a:latin typeface="Meiryo UI" pitchFamily="50" charset="-128"/>
              <a:ea typeface="Meiryo UI" pitchFamily="50" charset="-128"/>
              <a:cs typeface="Meiryo UI" pitchFamily="50" charset="-128"/>
            </a:endParaRPr>
          </a:p>
          <a:p>
            <a:pPr algn="ctr" eaLnBrk="1" hangingPunct="1"/>
            <a:r>
              <a:rPr lang="ja-JP" altLang="en-US" sz="726" b="1" dirty="0">
                <a:solidFill>
                  <a:schemeClr val="tx1">
                    <a:lumMod val="75000"/>
                    <a:lumOff val="25000"/>
                  </a:schemeClr>
                </a:solidFill>
                <a:latin typeface="Meiryo UI" pitchFamily="50" charset="-128"/>
                <a:ea typeface="Meiryo UI" pitchFamily="50" charset="-128"/>
                <a:cs typeface="Meiryo UI" pitchFamily="50" charset="-128"/>
              </a:rPr>
              <a:t>（フロントライン営業）</a:t>
            </a:r>
            <a:endParaRPr lang="en-US" altLang="ja-JP" sz="726" b="1"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82" name="下矢印 81"/>
          <p:cNvSpPr/>
          <p:nvPr/>
        </p:nvSpPr>
        <p:spPr>
          <a:xfrm rot="10800000" flipV="1">
            <a:off x="1778742" y="1927748"/>
            <a:ext cx="2012103" cy="860829"/>
          </a:xfrm>
          <a:prstGeom prst="downArrow">
            <a:avLst>
              <a:gd name="adj1" fmla="val 74425"/>
              <a:gd name="adj2" fmla="val 50000"/>
            </a:avLst>
          </a:prstGeom>
          <a:gradFill flip="none" rotWithShape="1">
            <a:gsLst>
              <a:gs pos="0">
                <a:srgbClr val="FF7C80">
                  <a:alpha val="5000"/>
                </a:srgbClr>
              </a:gs>
              <a:gs pos="84000">
                <a:srgbClr val="FF7C80"/>
              </a:gs>
              <a:gs pos="100000">
                <a:srgbClr val="FF7C8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defRPr/>
            </a:pPr>
            <a:endParaRPr lang="ja-JP" altLang="en-US" sz="1706" dirty="0">
              <a:latin typeface="HGPｺﾞｼｯｸM" pitchFamily="50" charset="-128"/>
              <a:ea typeface="HGPｺﾞｼｯｸM" pitchFamily="50" charset="-128"/>
            </a:endParaRPr>
          </a:p>
        </p:txBody>
      </p:sp>
      <p:sp>
        <p:nvSpPr>
          <p:cNvPr id="81" name="正方形/長方形 80"/>
          <p:cNvSpPr/>
          <p:nvPr/>
        </p:nvSpPr>
        <p:spPr>
          <a:xfrm>
            <a:off x="2288541" y="1933338"/>
            <a:ext cx="976549" cy="762388"/>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2177"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お電話</a:t>
            </a:r>
            <a:endParaRPr lang="en-US" altLang="ja-JP" sz="2177"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en-US" altLang="ja-JP" sz="2177"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2177"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本</a:t>
            </a:r>
          </a:p>
        </p:txBody>
      </p:sp>
      <p:sp>
        <p:nvSpPr>
          <p:cNvPr id="86" name="角丸四角形 85"/>
          <p:cNvSpPr/>
          <p:nvPr/>
        </p:nvSpPr>
        <p:spPr bwMode="auto">
          <a:xfrm>
            <a:off x="701250" y="5267384"/>
            <a:ext cx="8503501" cy="1004208"/>
          </a:xfrm>
          <a:prstGeom prst="roundRect">
            <a:avLst>
              <a:gd name="adj" fmla="val 7635"/>
            </a:avLst>
          </a:prstGeom>
          <a:solidFill>
            <a:schemeClr val="bg1"/>
          </a:solidFill>
          <a:ln w="19050" cap="flat" cmpd="sng" algn="ctr">
            <a:solidFill>
              <a:srgbClr val="FFC000"/>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pic>
        <p:nvPicPr>
          <p:cNvPr id="87" name="Picture 1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2942" y="5946960"/>
            <a:ext cx="1732461" cy="28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F4D71"/>
                  </a:outerShdw>
                </a:effectLst>
              </a14:hiddenEffects>
            </a:ext>
          </a:extLst>
        </p:spPr>
      </p:pic>
      <p:sp>
        <p:nvSpPr>
          <p:cNvPr id="104" name="角丸四角形 103"/>
          <p:cNvSpPr/>
          <p:nvPr/>
        </p:nvSpPr>
        <p:spPr bwMode="auto">
          <a:xfrm>
            <a:off x="701250" y="4410628"/>
            <a:ext cx="1953464" cy="710751"/>
          </a:xfrm>
          <a:prstGeom prst="roundRect">
            <a:avLst>
              <a:gd name="adj" fmla="val 7635"/>
            </a:avLst>
          </a:prstGeom>
          <a:solidFill>
            <a:schemeClr val="bg1"/>
          </a:solidFill>
          <a:ln w="19050" cap="flat" cmpd="sng" algn="ctr">
            <a:solidFill>
              <a:srgbClr val="0064B4"/>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105" name="角丸四角形 104"/>
          <p:cNvSpPr/>
          <p:nvPr/>
        </p:nvSpPr>
        <p:spPr bwMode="auto">
          <a:xfrm>
            <a:off x="2886684" y="4410628"/>
            <a:ext cx="1953464" cy="710751"/>
          </a:xfrm>
          <a:prstGeom prst="roundRect">
            <a:avLst>
              <a:gd name="adj" fmla="val 7635"/>
            </a:avLst>
          </a:prstGeom>
          <a:solidFill>
            <a:schemeClr val="bg1"/>
          </a:solidFill>
          <a:ln w="19050" cap="flat" cmpd="sng" algn="ctr">
            <a:solidFill>
              <a:srgbClr val="0064B4"/>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106" name="角丸四角形 105"/>
          <p:cNvSpPr/>
          <p:nvPr/>
        </p:nvSpPr>
        <p:spPr bwMode="auto">
          <a:xfrm>
            <a:off x="5072118" y="4410628"/>
            <a:ext cx="1953464" cy="710751"/>
          </a:xfrm>
          <a:prstGeom prst="roundRect">
            <a:avLst>
              <a:gd name="adj" fmla="val 7635"/>
            </a:avLst>
          </a:prstGeom>
          <a:solidFill>
            <a:schemeClr val="bg1"/>
          </a:solidFill>
          <a:ln w="19050" cap="flat" cmpd="sng" algn="ctr">
            <a:solidFill>
              <a:srgbClr val="0064B4"/>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107" name="角丸四角形 106"/>
          <p:cNvSpPr/>
          <p:nvPr/>
        </p:nvSpPr>
        <p:spPr bwMode="auto">
          <a:xfrm>
            <a:off x="7257552" y="4410628"/>
            <a:ext cx="1953464" cy="710751"/>
          </a:xfrm>
          <a:prstGeom prst="roundRect">
            <a:avLst>
              <a:gd name="adj" fmla="val 7635"/>
            </a:avLst>
          </a:prstGeom>
          <a:solidFill>
            <a:schemeClr val="bg1"/>
          </a:solidFill>
          <a:ln w="19050" cap="flat" cmpd="sng" algn="ctr">
            <a:solidFill>
              <a:srgbClr val="0064B4"/>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108" name="テキスト ボックス 107"/>
          <p:cNvSpPr txBox="1"/>
          <p:nvPr/>
        </p:nvSpPr>
        <p:spPr bwMode="auto">
          <a:xfrm>
            <a:off x="3024441" y="4555293"/>
            <a:ext cx="1677947"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2177" b="1" dirty="0">
                <a:solidFill>
                  <a:srgbClr val="5A5A5A"/>
                </a:solidFill>
                <a:latin typeface="Meiryo UI" pitchFamily="50" charset="-128"/>
                <a:ea typeface="Meiryo UI" pitchFamily="50" charset="-128"/>
                <a:cs typeface="Meiryo UI" pitchFamily="50" charset="-128"/>
              </a:rPr>
              <a:t>C A D</a:t>
            </a:r>
          </a:p>
        </p:txBody>
      </p:sp>
      <p:sp>
        <p:nvSpPr>
          <p:cNvPr id="109" name="テキスト ボックス 108"/>
          <p:cNvSpPr txBox="1"/>
          <p:nvPr/>
        </p:nvSpPr>
        <p:spPr bwMode="auto">
          <a:xfrm>
            <a:off x="774014" y="4555293"/>
            <a:ext cx="1845741"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b="1" dirty="0">
                <a:solidFill>
                  <a:srgbClr val="5A5A5A"/>
                </a:solidFill>
                <a:latin typeface="Meiryo UI" pitchFamily="50" charset="-128"/>
                <a:ea typeface="Meiryo UI" pitchFamily="50" charset="-128"/>
                <a:cs typeface="Meiryo UI" pitchFamily="50" charset="-128"/>
              </a:rPr>
              <a:t>シ ス テ ム</a:t>
            </a:r>
            <a:endParaRPr lang="en-US" altLang="ja-JP" sz="2177" b="1" dirty="0">
              <a:solidFill>
                <a:srgbClr val="5A5A5A"/>
              </a:solidFill>
              <a:latin typeface="Meiryo UI" pitchFamily="50" charset="-128"/>
              <a:ea typeface="Meiryo UI" pitchFamily="50" charset="-128"/>
              <a:cs typeface="Meiryo UI" pitchFamily="50" charset="-128"/>
            </a:endParaRPr>
          </a:p>
        </p:txBody>
      </p:sp>
      <p:sp>
        <p:nvSpPr>
          <p:cNvPr id="110" name="テキスト ボックス 109"/>
          <p:cNvSpPr txBox="1"/>
          <p:nvPr/>
        </p:nvSpPr>
        <p:spPr bwMode="auto">
          <a:xfrm>
            <a:off x="4932176" y="4543445"/>
            <a:ext cx="2233347"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b="1" dirty="0">
                <a:solidFill>
                  <a:srgbClr val="5A5A5A"/>
                </a:solidFill>
                <a:latin typeface="Meiryo UI" pitchFamily="50" charset="-128"/>
                <a:ea typeface="Meiryo UI" pitchFamily="50" charset="-128"/>
                <a:cs typeface="Meiryo UI" pitchFamily="50" charset="-128"/>
              </a:rPr>
              <a:t>通信</a:t>
            </a:r>
            <a:r>
              <a:rPr lang="en-US" altLang="ja-JP" sz="2177" b="1" dirty="0">
                <a:solidFill>
                  <a:srgbClr val="5A5A5A"/>
                </a:solidFill>
                <a:latin typeface="Meiryo UI" pitchFamily="50" charset="-128"/>
                <a:ea typeface="Meiryo UI" pitchFamily="50" charset="-128"/>
                <a:cs typeface="Meiryo UI" pitchFamily="50" charset="-128"/>
              </a:rPr>
              <a:t>/Web</a:t>
            </a:r>
          </a:p>
        </p:txBody>
      </p:sp>
      <p:sp>
        <p:nvSpPr>
          <p:cNvPr id="111" name="テキスト ボックス 110"/>
          <p:cNvSpPr txBox="1"/>
          <p:nvPr/>
        </p:nvSpPr>
        <p:spPr bwMode="auto">
          <a:xfrm>
            <a:off x="7395310" y="4555293"/>
            <a:ext cx="1677947"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b="1" dirty="0">
                <a:solidFill>
                  <a:srgbClr val="5A5A5A"/>
                </a:solidFill>
                <a:latin typeface="Meiryo UI" pitchFamily="50" charset="-128"/>
                <a:ea typeface="Meiryo UI" pitchFamily="50" charset="-128"/>
                <a:cs typeface="Meiryo UI" pitchFamily="50" charset="-128"/>
              </a:rPr>
              <a:t>消 耗 品</a:t>
            </a:r>
          </a:p>
        </p:txBody>
      </p:sp>
      <p:sp>
        <p:nvSpPr>
          <p:cNvPr id="112" name="テキスト ボックス 111"/>
          <p:cNvSpPr txBox="1"/>
          <p:nvPr/>
        </p:nvSpPr>
        <p:spPr bwMode="auto">
          <a:xfrm>
            <a:off x="816261" y="5408250"/>
            <a:ext cx="1838453" cy="752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177" b="1" dirty="0">
                <a:solidFill>
                  <a:srgbClr val="5A5A5A"/>
                </a:solidFill>
                <a:latin typeface="Meiryo UI" pitchFamily="50" charset="-128"/>
                <a:ea typeface="Meiryo UI" pitchFamily="50" charset="-128"/>
                <a:cs typeface="Meiryo UI" pitchFamily="50" charset="-128"/>
              </a:rPr>
              <a:t>ＣＥ・ＳＥ・</a:t>
            </a:r>
            <a:endParaRPr lang="en-US" altLang="ja-JP" sz="2177" b="1" dirty="0">
              <a:solidFill>
                <a:srgbClr val="5A5A5A"/>
              </a:solidFill>
              <a:latin typeface="Meiryo UI" pitchFamily="50" charset="-128"/>
              <a:ea typeface="Meiryo UI" pitchFamily="50" charset="-128"/>
              <a:cs typeface="Meiryo UI" pitchFamily="50" charset="-128"/>
            </a:endParaRPr>
          </a:p>
          <a:p>
            <a:pPr eaLnBrk="1" hangingPunct="1"/>
            <a:r>
              <a:rPr lang="ja-JP" altLang="en-US" sz="2177" b="1" dirty="0">
                <a:solidFill>
                  <a:srgbClr val="5A5A5A"/>
                </a:solidFill>
                <a:latin typeface="Meiryo UI" pitchFamily="50" charset="-128"/>
                <a:ea typeface="Meiryo UI" pitchFamily="50" charset="-128"/>
                <a:cs typeface="Meiryo UI" pitchFamily="50" charset="-128"/>
              </a:rPr>
              <a:t>メーカー等</a:t>
            </a:r>
          </a:p>
        </p:txBody>
      </p:sp>
      <p:sp>
        <p:nvSpPr>
          <p:cNvPr id="113" name="テキスト ボックス 112"/>
          <p:cNvSpPr txBox="1"/>
          <p:nvPr/>
        </p:nvSpPr>
        <p:spPr bwMode="auto">
          <a:xfrm>
            <a:off x="7090449" y="2809945"/>
            <a:ext cx="2153260" cy="86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270" dirty="0">
                <a:solidFill>
                  <a:srgbClr val="00B050"/>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お困りごと全般</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eaLnBrk="1" hangingPunct="1"/>
            <a:r>
              <a:rPr lang="ja-JP" altLang="en-US" sz="1270" dirty="0">
                <a:solidFill>
                  <a:srgbClr val="00B050"/>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新製品の紹介</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eaLnBrk="1" hangingPunct="1"/>
            <a:r>
              <a:rPr lang="ja-JP" altLang="en-US" sz="1270" dirty="0">
                <a:solidFill>
                  <a:srgbClr val="00B050"/>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状況精査</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eaLnBrk="1" hangingPunct="1"/>
            <a:r>
              <a:rPr lang="ja-JP" altLang="en-US" sz="1270" dirty="0">
                <a:solidFill>
                  <a:srgbClr val="00B050"/>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的確なアドバイス</a:t>
            </a:r>
          </a:p>
        </p:txBody>
      </p:sp>
      <p:pic>
        <p:nvPicPr>
          <p:cNvPr id="1986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618" y="3908037"/>
            <a:ext cx="8291398" cy="38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 name="正方形/長方形 114"/>
          <p:cNvSpPr/>
          <p:nvPr/>
        </p:nvSpPr>
        <p:spPr>
          <a:xfrm>
            <a:off x="1712370" y="3876894"/>
            <a:ext cx="6481261" cy="455189"/>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2358" b="1"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お客様情報を常に共有し、最適提案＆人材の手配</a:t>
            </a:r>
          </a:p>
        </p:txBody>
      </p:sp>
      <p:sp>
        <p:nvSpPr>
          <p:cNvPr id="116" name="正方形/長方形 115"/>
          <p:cNvSpPr/>
          <p:nvPr/>
        </p:nvSpPr>
        <p:spPr bwMode="auto">
          <a:xfrm rot="20719328">
            <a:off x="3403660" y="3087007"/>
            <a:ext cx="3317412" cy="15665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rIns="32652" rtlCol="0" anchor="ctr"/>
          <a:lstStyle/>
          <a:p>
            <a:pPr algn="ctr"/>
            <a:r>
              <a:rPr lang="ja-JP" altLang="en-US" sz="2268" b="1" dirty="0">
                <a:latin typeface="Meiryo UI" pitchFamily="50" charset="-128"/>
                <a:ea typeface="Meiryo UI" pitchFamily="50" charset="-128"/>
                <a:cs typeface="Meiryo UI" pitchFamily="50" charset="-128"/>
              </a:rPr>
              <a:t>営業名入力</a:t>
            </a:r>
            <a:endParaRPr lang="en-US" altLang="ja-JP" sz="2268" b="1" dirty="0">
              <a:latin typeface="Meiryo UI" pitchFamily="50" charset="-128"/>
              <a:ea typeface="Meiryo UI" pitchFamily="50" charset="-128"/>
              <a:cs typeface="Meiryo UI" pitchFamily="50" charset="-128"/>
            </a:endParaRPr>
          </a:p>
        </p:txBody>
      </p:sp>
      <p:sp>
        <p:nvSpPr>
          <p:cNvPr id="53" name="テキスト ボックス 52"/>
          <p:cNvSpPr txBox="1"/>
          <p:nvPr/>
        </p:nvSpPr>
        <p:spPr bwMode="auto">
          <a:xfrm>
            <a:off x="4243094" y="1029887"/>
            <a:ext cx="4444146" cy="9757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eaLnBrk="1" hangingPunct="1"/>
            <a:r>
              <a:rPr lang="ja-JP" altLang="en-US" sz="2540" b="1" dirty="0">
                <a:solidFill>
                  <a:srgbClr val="5A5A5A"/>
                </a:solidFill>
                <a:latin typeface="Meiryo UI" pitchFamily="50" charset="-128"/>
                <a:ea typeface="Meiryo UI" pitchFamily="50" charset="-128"/>
                <a:cs typeface="Meiryo UI" pitchFamily="50" charset="-128"/>
              </a:rPr>
              <a:t>全て担当営業が窓口となる</a:t>
            </a:r>
          </a:p>
          <a:p>
            <a:pPr eaLnBrk="1" hangingPunct="1"/>
            <a:r>
              <a:rPr lang="ja-JP" altLang="en-US" sz="3265" b="1" dirty="0">
                <a:solidFill>
                  <a:srgbClr val="5A5A5A"/>
                </a:solidFill>
                <a:latin typeface="Meiryo UI" pitchFamily="50" charset="-128"/>
                <a:ea typeface="Meiryo UI" pitchFamily="50" charset="-128"/>
                <a:cs typeface="Meiryo UI" pitchFamily="50" charset="-128"/>
              </a:rPr>
              <a:t>「フロントライン」体制</a:t>
            </a:r>
          </a:p>
        </p:txBody>
      </p:sp>
      <p:pic>
        <p:nvPicPr>
          <p:cNvPr id="52"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10800000">
            <a:off x="525426" y="2541857"/>
            <a:ext cx="1528140" cy="1381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図 54"/>
          <p:cNvPicPr>
            <a:picLocks noChangeAspect="1"/>
          </p:cNvPicPr>
          <p:nvPr/>
        </p:nvPicPr>
        <p:blipFill>
          <a:blip r:embed="rId8"/>
          <a:stretch>
            <a:fillRect/>
          </a:stretch>
        </p:blipFill>
        <p:spPr>
          <a:xfrm>
            <a:off x="841687" y="2742852"/>
            <a:ext cx="928490" cy="914866"/>
          </a:xfrm>
          <a:prstGeom prst="rect">
            <a:avLst/>
          </a:prstGeom>
        </p:spPr>
      </p:pic>
      <p:pic>
        <p:nvPicPr>
          <p:cNvPr id="56" name="図 55"/>
          <p:cNvPicPr>
            <a:picLocks noChangeAspect="1"/>
          </p:cNvPicPr>
          <p:nvPr/>
        </p:nvPicPr>
        <p:blipFill>
          <a:blip r:embed="rId9"/>
          <a:stretch>
            <a:fillRect/>
          </a:stretch>
        </p:blipFill>
        <p:spPr>
          <a:xfrm>
            <a:off x="835594" y="1103643"/>
            <a:ext cx="935786" cy="939512"/>
          </a:xfrm>
          <a:prstGeom prst="rect">
            <a:avLst/>
          </a:prstGeom>
        </p:spPr>
      </p:pic>
      <p:sp>
        <p:nvSpPr>
          <p:cNvPr id="4" name="タイトル 3">
            <a:extLst>
              <a:ext uri="{FF2B5EF4-FFF2-40B4-BE49-F238E27FC236}">
                <a16:creationId xmlns:a16="http://schemas.microsoft.com/office/drawing/2014/main" id="{63AF3A65-EEB6-4EDE-A87B-9AC644E1F471}"/>
              </a:ext>
            </a:extLst>
          </p:cNvPr>
          <p:cNvSpPr>
            <a:spLocks noGrp="1"/>
          </p:cNvSpPr>
          <p:nvPr>
            <p:ph type="title"/>
          </p:nvPr>
        </p:nvSpPr>
        <p:spPr/>
        <p:txBody>
          <a:bodyPr/>
          <a:lstStyle/>
          <a:p>
            <a:r>
              <a:rPr lang="ja-JP" altLang="en-US" dirty="0"/>
              <a:t>大塚商会のフロントライン営業体制について</a:t>
            </a:r>
          </a:p>
        </p:txBody>
      </p:sp>
      <p:sp>
        <p:nvSpPr>
          <p:cNvPr id="2" name="テキスト ボックス 1">
            <a:extLst>
              <a:ext uri="{FF2B5EF4-FFF2-40B4-BE49-F238E27FC236}">
                <a16:creationId xmlns:a16="http://schemas.microsoft.com/office/drawing/2014/main" id="{0657CF2A-BBD6-4D74-992F-10E4E61EA64B}"/>
              </a:ext>
            </a:extLst>
          </p:cNvPr>
          <p:cNvSpPr txBox="1"/>
          <p:nvPr/>
        </p:nvSpPr>
        <p:spPr>
          <a:xfrm>
            <a:off x="3755010" y="5613302"/>
            <a:ext cx="1658916"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MITSUBISHI</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57" name="テキスト ボックス 56">
            <a:extLst>
              <a:ext uri="{FF2B5EF4-FFF2-40B4-BE49-F238E27FC236}">
                <a16:creationId xmlns:a16="http://schemas.microsoft.com/office/drawing/2014/main" id="{2DD66CDE-8737-470C-A736-B77DD688EBE5}"/>
              </a:ext>
            </a:extLst>
          </p:cNvPr>
          <p:cNvSpPr txBox="1"/>
          <p:nvPr/>
        </p:nvSpPr>
        <p:spPr>
          <a:xfrm>
            <a:off x="2535281" y="5383337"/>
            <a:ext cx="957442"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RICOH</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59" name="テキスト ボックス 58">
            <a:extLst>
              <a:ext uri="{FF2B5EF4-FFF2-40B4-BE49-F238E27FC236}">
                <a16:creationId xmlns:a16="http://schemas.microsoft.com/office/drawing/2014/main" id="{571A2342-5044-4750-83C8-8C06BD0647EF}"/>
              </a:ext>
            </a:extLst>
          </p:cNvPr>
          <p:cNvSpPr txBox="1"/>
          <p:nvPr/>
        </p:nvSpPr>
        <p:spPr>
          <a:xfrm>
            <a:off x="2535282" y="5850580"/>
            <a:ext cx="1196353"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HITACHI</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B908D77F-148F-499C-BB87-27EAE2F740D9}"/>
              </a:ext>
            </a:extLst>
          </p:cNvPr>
          <p:cNvSpPr txBox="1"/>
          <p:nvPr/>
        </p:nvSpPr>
        <p:spPr>
          <a:xfrm>
            <a:off x="3755011" y="5376024"/>
            <a:ext cx="1023806"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CANON</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4" name="テキスト ボックス 63">
            <a:extLst>
              <a:ext uri="{FF2B5EF4-FFF2-40B4-BE49-F238E27FC236}">
                <a16:creationId xmlns:a16="http://schemas.microsoft.com/office/drawing/2014/main" id="{B0228281-E645-406A-8AB4-7E4E76E90E86}"/>
              </a:ext>
            </a:extLst>
          </p:cNvPr>
          <p:cNvSpPr txBox="1"/>
          <p:nvPr/>
        </p:nvSpPr>
        <p:spPr>
          <a:xfrm>
            <a:off x="2520866" y="5616959"/>
            <a:ext cx="976549"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EPSON</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5" name="テキスト ボックス 64">
            <a:extLst>
              <a:ext uri="{FF2B5EF4-FFF2-40B4-BE49-F238E27FC236}">
                <a16:creationId xmlns:a16="http://schemas.microsoft.com/office/drawing/2014/main" id="{21B35720-4C8A-49A5-9087-BB726802A34D}"/>
              </a:ext>
            </a:extLst>
          </p:cNvPr>
          <p:cNvSpPr txBox="1"/>
          <p:nvPr/>
        </p:nvSpPr>
        <p:spPr>
          <a:xfrm>
            <a:off x="3755011" y="5850580"/>
            <a:ext cx="631904"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OKI</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6" name="テキスト ボックス 65">
            <a:extLst>
              <a:ext uri="{FF2B5EF4-FFF2-40B4-BE49-F238E27FC236}">
                <a16:creationId xmlns:a16="http://schemas.microsoft.com/office/drawing/2014/main" id="{A3164185-C86A-4F10-B7CC-42A97155C0BB}"/>
              </a:ext>
            </a:extLst>
          </p:cNvPr>
          <p:cNvSpPr txBox="1"/>
          <p:nvPr/>
        </p:nvSpPr>
        <p:spPr>
          <a:xfrm>
            <a:off x="5313752" y="5376024"/>
            <a:ext cx="1287853"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KYOCERA</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8" name="テキスト ボックス 67">
            <a:extLst>
              <a:ext uri="{FF2B5EF4-FFF2-40B4-BE49-F238E27FC236}">
                <a16:creationId xmlns:a16="http://schemas.microsoft.com/office/drawing/2014/main" id="{3D36D030-1A9F-40C8-BEAC-35443284087A}"/>
              </a:ext>
            </a:extLst>
          </p:cNvPr>
          <p:cNvSpPr txBox="1"/>
          <p:nvPr/>
        </p:nvSpPr>
        <p:spPr>
          <a:xfrm>
            <a:off x="5313752" y="5613302"/>
            <a:ext cx="984565"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SHARP</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69" name="テキスト ボックス 68">
            <a:extLst>
              <a:ext uri="{FF2B5EF4-FFF2-40B4-BE49-F238E27FC236}">
                <a16:creationId xmlns:a16="http://schemas.microsoft.com/office/drawing/2014/main" id="{8DD5FB55-E9AA-40E8-9CF8-5C51428D5C0B}"/>
              </a:ext>
            </a:extLst>
          </p:cNvPr>
          <p:cNvSpPr txBox="1"/>
          <p:nvPr/>
        </p:nvSpPr>
        <p:spPr>
          <a:xfrm>
            <a:off x="5313752" y="5850580"/>
            <a:ext cx="1779783"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TRENDMICRO</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70" name="テキスト ボックス 69">
            <a:extLst>
              <a:ext uri="{FF2B5EF4-FFF2-40B4-BE49-F238E27FC236}">
                <a16:creationId xmlns:a16="http://schemas.microsoft.com/office/drawing/2014/main" id="{E14EC1AF-7300-485B-A5FE-AF7FA2DE31AA}"/>
              </a:ext>
            </a:extLst>
          </p:cNvPr>
          <p:cNvSpPr txBox="1"/>
          <p:nvPr/>
        </p:nvSpPr>
        <p:spPr>
          <a:xfrm>
            <a:off x="6927550" y="5376024"/>
            <a:ext cx="1069524"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Pioneer</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71" name="テキスト ボックス 70">
            <a:extLst>
              <a:ext uri="{FF2B5EF4-FFF2-40B4-BE49-F238E27FC236}">
                <a16:creationId xmlns:a16="http://schemas.microsoft.com/office/drawing/2014/main" id="{5E1048AA-3DA7-4FCF-A95B-590F44D53554}"/>
              </a:ext>
            </a:extLst>
          </p:cNvPr>
          <p:cNvSpPr txBox="1"/>
          <p:nvPr/>
        </p:nvSpPr>
        <p:spPr>
          <a:xfrm>
            <a:off x="6927551" y="5610088"/>
            <a:ext cx="2247859" cy="354841"/>
          </a:xfrm>
          <a:prstGeom prst="rect">
            <a:avLst/>
          </a:prstGeom>
          <a:noFill/>
        </p:spPr>
        <p:txBody>
          <a:bodyPr wrap="none" rtlCol="0">
            <a:spAutoFit/>
          </a:bodyPr>
          <a:lstStyle/>
          <a:p>
            <a:r>
              <a:rPr lang="en-US" altLang="ja-JP" sz="1706" b="1" dirty="0">
                <a:solidFill>
                  <a:srgbClr val="E03D40"/>
                </a:solidFill>
                <a:latin typeface="メイリオ" panose="020B0604030504040204" pitchFamily="50" charset="-128"/>
                <a:ea typeface="メイリオ" panose="020B0604030504040204" pitchFamily="50" charset="-128"/>
              </a:rPr>
              <a:t>KONICA MINOLTA</a:t>
            </a:r>
            <a:endParaRPr lang="ja-JP" altLang="en-US" sz="1706" b="1" dirty="0">
              <a:solidFill>
                <a:srgbClr val="E03D40"/>
              </a:solidFill>
              <a:latin typeface="メイリオ" panose="020B0604030504040204" pitchFamily="50" charset="-128"/>
              <a:ea typeface="メイリオ" panose="020B0604030504040204" pitchFamily="50" charset="-128"/>
            </a:endParaRPr>
          </a:p>
        </p:txBody>
      </p:sp>
      <p:sp>
        <p:nvSpPr>
          <p:cNvPr id="3" name="スライド番号プレースホルダー 2">
            <a:extLst>
              <a:ext uri="{FF2B5EF4-FFF2-40B4-BE49-F238E27FC236}">
                <a16:creationId xmlns:a16="http://schemas.microsoft.com/office/drawing/2014/main" id="{AFCB4B1A-14CE-441B-A5A1-66A4F5FEEE72}"/>
              </a:ext>
            </a:extLst>
          </p:cNvPr>
          <p:cNvSpPr>
            <a:spLocks noGrp="1"/>
          </p:cNvSpPr>
          <p:nvPr>
            <p:ph type="sldNum" sz="quarter" idx="4"/>
          </p:nvPr>
        </p:nvSpPr>
        <p:spPr/>
        <p:txBody>
          <a:bodyPr/>
          <a:lstStyle/>
          <a:p>
            <a:pPr>
              <a:defRPr/>
            </a:pPr>
            <a:fld id="{FB3629B8-3F17-4C5D-9EA5-923845F78C95}" type="slidenum">
              <a:rPr lang="en-US" altLang="ja-JP" smtClean="0"/>
              <a:pPr>
                <a:defRPr/>
              </a:pPr>
              <a:t>11</a:t>
            </a:fld>
            <a:endParaRPr lang="en-US" altLang="ja-JP" dirty="0"/>
          </a:p>
        </p:txBody>
      </p:sp>
    </p:spTree>
    <p:extLst>
      <p:ext uri="{BB962C8B-B14F-4D97-AF65-F5344CB8AC3E}">
        <p14:creationId xmlns:p14="http://schemas.microsoft.com/office/powerpoint/2010/main" val="2898066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p:cNvGraphicFramePr>
            <a:graphicFrameLocks noGrp="1"/>
          </p:cNvGraphicFramePr>
          <p:nvPr/>
        </p:nvGraphicFramePr>
        <p:xfrm>
          <a:off x="823905" y="3859050"/>
          <a:ext cx="8258191" cy="2422824"/>
        </p:xfrm>
        <a:graphic>
          <a:graphicData uri="http://schemas.openxmlformats.org/drawingml/2006/table">
            <a:tbl>
              <a:tblPr firstRow="1" bandRow="1">
                <a:tableStyleId>{5C22544A-7EE6-4342-B048-85BDC9FD1C3A}</a:tableStyleId>
              </a:tblPr>
              <a:tblGrid>
                <a:gridCol w="973520">
                  <a:extLst>
                    <a:ext uri="{9D8B030D-6E8A-4147-A177-3AD203B41FA5}">
                      <a16:colId xmlns:a16="http://schemas.microsoft.com/office/drawing/2014/main" val="20000"/>
                    </a:ext>
                  </a:extLst>
                </a:gridCol>
                <a:gridCol w="905435">
                  <a:extLst>
                    <a:ext uri="{9D8B030D-6E8A-4147-A177-3AD203B41FA5}">
                      <a16:colId xmlns:a16="http://schemas.microsoft.com/office/drawing/2014/main" val="20001"/>
                    </a:ext>
                  </a:extLst>
                </a:gridCol>
                <a:gridCol w="2475148">
                  <a:extLst>
                    <a:ext uri="{9D8B030D-6E8A-4147-A177-3AD203B41FA5}">
                      <a16:colId xmlns:a16="http://schemas.microsoft.com/office/drawing/2014/main" val="20002"/>
                    </a:ext>
                  </a:extLst>
                </a:gridCol>
                <a:gridCol w="2475148">
                  <a:extLst>
                    <a:ext uri="{9D8B030D-6E8A-4147-A177-3AD203B41FA5}">
                      <a16:colId xmlns:a16="http://schemas.microsoft.com/office/drawing/2014/main" val="20003"/>
                    </a:ext>
                  </a:extLst>
                </a:gridCol>
                <a:gridCol w="1428940">
                  <a:extLst>
                    <a:ext uri="{9D8B030D-6E8A-4147-A177-3AD203B41FA5}">
                      <a16:colId xmlns:a16="http://schemas.microsoft.com/office/drawing/2014/main" val="20004"/>
                    </a:ext>
                  </a:extLst>
                </a:gridCol>
              </a:tblGrid>
              <a:tr h="290274">
                <a:tc>
                  <a:txBody>
                    <a:bodyPr/>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対象</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4CB3D7"/>
                    </a:solidFill>
                  </a:tcPr>
                </a:tc>
                <a:tc>
                  <a:txBody>
                    <a:bodyPr/>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メニュー</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4CB3D7"/>
                    </a:solidFill>
                  </a:tcPr>
                </a:tc>
                <a:tc gridSpan="2">
                  <a:txBody>
                    <a:bodyPr/>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提供時間帯</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4CB3D7"/>
                    </a:solidFill>
                  </a:tcPr>
                </a:tc>
                <a:tc hMerge="1">
                  <a:txBody>
                    <a:bodyPr/>
                    <a:lstStyle/>
                    <a:p>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algn="ct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料金</a:t>
                      </a:r>
                      <a:r>
                        <a:rPr kumimoji="1"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月額</a:t>
                      </a:r>
                      <a:r>
                        <a:rPr kumimoji="1" lang="en-US" altLang="ja-JP" sz="1400"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4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4CB3D7"/>
                    </a:solidFill>
                  </a:tcPr>
                </a:tc>
                <a:extLst>
                  <a:ext uri="{0D108BD9-81ED-4DB2-BD59-A6C34878D82A}">
                    <a16:rowId xmlns:a16="http://schemas.microsoft.com/office/drawing/2014/main" val="10000"/>
                  </a:ext>
                </a:extLst>
              </a:tr>
              <a:tr h="262628">
                <a:tc rowSpan="8">
                  <a:txBody>
                    <a:bodyPr/>
                    <a:lstStyle/>
                    <a:p>
                      <a:pPr algn="ctr"/>
                      <a:r>
                        <a:rPr kumimoji="1" lang="ja-JP" altLang="en-US" sz="1500" dirty="0">
                          <a:latin typeface="Meiryo UI" panose="020B0604030504040204" pitchFamily="50" charset="-128"/>
                          <a:ea typeface="Meiryo UI" panose="020B0604030504040204" pitchFamily="50" charset="-128"/>
                          <a:cs typeface="Meiryo UI" panose="020B0604030504040204" pitchFamily="50" charset="-128"/>
                        </a:rPr>
                        <a:t>カラー</a:t>
                      </a:r>
                      <a:endParaRPr kumimoji="1" lang="en-US" altLang="ja-JP" sz="1500"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500" dirty="0">
                          <a:latin typeface="Meiryo UI" panose="020B0604030504040204" pitchFamily="50" charset="-128"/>
                          <a:ea typeface="Meiryo UI" panose="020B0604030504040204" pitchFamily="50" charset="-128"/>
                          <a:cs typeface="Meiryo UI" panose="020B0604030504040204" pitchFamily="50" charset="-128"/>
                        </a:rPr>
                        <a:t>複合機</a:t>
                      </a:r>
                      <a:endParaRPr kumimoji="1"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5D12H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2628">
                <a:tc vMerge="1">
                  <a:txBody>
                    <a:bodyPr/>
                    <a:lstStyle/>
                    <a:p>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5D24H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5,000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2628">
                <a:tc vMerge="1">
                  <a:txBody>
                    <a:bodyPr/>
                    <a:lstStyle/>
                    <a:p>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a:txBody>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6D12H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3,300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2628">
                <a:tc vMerge="1">
                  <a:txBody>
                    <a:bodyPr/>
                    <a:lstStyle/>
                    <a:p>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a:txBody>
                  <a:tcPr anchor="ct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6D24H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6,600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2628">
                <a:tc vMerge="1">
                  <a:txBody>
                    <a:bodyPr/>
                    <a:lstStyle/>
                    <a:p>
                      <a:endParaRPr kumimoji="1" lang="ja-JP" altLang="en-US"/>
                    </a:p>
                  </a:txBody>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6D8H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829361"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2628">
                <a:tc vMerge="1">
                  <a:txBody>
                    <a:bodyPr/>
                    <a:lstStyle/>
                    <a:p>
                      <a:endParaRPr kumimoji="1" lang="ja-JP" altLang="en-US" sz="1600" dirty="0">
                        <a:latin typeface="Meiryo UI" panose="020B0604030504040204" pitchFamily="50" charset="-128"/>
                        <a:ea typeface="Meiryo UI" panose="020B0604030504040204" pitchFamily="50" charset="-128"/>
                        <a:cs typeface="Meiryo UI" panose="020B0604030504040204" pitchFamily="50" charset="-128"/>
                      </a:endParaRPr>
                    </a:p>
                  </a:txBody>
                  <a:tcPr anchor="ct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7D12H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土日：</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6,600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2628">
                <a:tc vMerge="1">
                  <a:txBody>
                    <a:bodyPr/>
                    <a:lstStyle/>
                    <a:p>
                      <a:endParaRPr kumimoji="1" lang="ja-JP" altLang="en-US"/>
                    </a:p>
                  </a:txBody>
                  <a:tcPr/>
                </a:tc>
                <a:tc>
                  <a:txBody>
                    <a:bodyPr/>
                    <a:lstStyle/>
                    <a:p>
                      <a:pPr marL="0" marR="0" lvl="0" indent="0" algn="ctr" defTabSz="829361"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7D24H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月～金：</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土日：</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829361"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2628">
                <a:tc vMerge="1">
                  <a:txBody>
                    <a:bodyPr/>
                    <a:lstStyle/>
                    <a:p>
                      <a:pPr algn="ctr"/>
                      <a:endParaRPr kumimoji="1" lang="en-US" altLang="ja-JP" sz="15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829361"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7D8H</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土日：</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17:00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a:txBody>
                  <a:tcPr marL="82935" marR="82935" marT="41468" marB="41468">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829361" rtl="0" eaLnBrk="1" fontAlgn="auto" latinLnBrk="0" hangingPunct="1">
                        <a:lnSpc>
                          <a:spcPct val="100000"/>
                        </a:lnSpc>
                        <a:spcBef>
                          <a:spcPts val="0"/>
                        </a:spcBef>
                        <a:spcAft>
                          <a:spcPts val="0"/>
                        </a:spcAft>
                        <a:buClrTx/>
                        <a:buSzTx/>
                        <a:buFontTx/>
                        <a:buNone/>
                        <a:tabLst/>
                        <a:defRPr/>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5,000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円</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台</a:t>
                      </a:r>
                    </a:p>
                  </a:txBody>
                  <a:tcPr marL="82935" marR="82935" marT="41468" marB="41468"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4752918"/>
                  </a:ext>
                </a:extLst>
              </a:tr>
            </a:tbl>
          </a:graphicData>
        </a:graphic>
      </p:graphicFrame>
      <p:sp>
        <p:nvSpPr>
          <p:cNvPr id="14" name="テキスト ボックス 13"/>
          <p:cNvSpPr txBox="1"/>
          <p:nvPr/>
        </p:nvSpPr>
        <p:spPr bwMode="auto">
          <a:xfrm>
            <a:off x="1760157" y="878858"/>
            <a:ext cx="63856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zh-TW" altLang="en-US" sz="2902" dirty="0">
                <a:solidFill>
                  <a:srgbClr val="5A5A5A"/>
                </a:solidFill>
                <a:latin typeface="Meiryo UI" pitchFamily="50" charset="-128"/>
                <a:ea typeface="Meiryo UI" pitchFamily="50" charset="-128"/>
                <a:cs typeface="Meiryo UI" pitchFamily="50" charset="-128"/>
              </a:rPr>
              <a:t>大塚商会電話受付時間</a:t>
            </a:r>
          </a:p>
        </p:txBody>
      </p:sp>
      <p:sp>
        <p:nvSpPr>
          <p:cNvPr id="15" name="テキスト ボックス 14"/>
          <p:cNvSpPr txBox="1"/>
          <p:nvPr/>
        </p:nvSpPr>
        <p:spPr bwMode="auto">
          <a:xfrm>
            <a:off x="1089660" y="3419996"/>
            <a:ext cx="7726681" cy="451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400" dirty="0">
                <a:solidFill>
                  <a:srgbClr val="5A5A5A"/>
                </a:solidFill>
                <a:latin typeface="Meiryo UI" pitchFamily="50" charset="-128"/>
                <a:ea typeface="Meiryo UI" pitchFamily="50" charset="-128"/>
                <a:cs typeface="Meiryo UI" pitchFamily="50" charset="-128"/>
              </a:rPr>
              <a:t>フルタイムサービス基本メニュー</a:t>
            </a:r>
            <a:r>
              <a:rPr lang="ja-JP" altLang="en-US" sz="1800" dirty="0">
                <a:solidFill>
                  <a:srgbClr val="5A5A5A"/>
                </a:solidFill>
                <a:latin typeface="Meiryo UI" pitchFamily="50" charset="-128"/>
                <a:ea typeface="Meiryo UI" pitchFamily="50" charset="-128"/>
                <a:cs typeface="Meiryo UI" pitchFamily="50" charset="-128"/>
              </a:rPr>
              <a:t>（リコージャパン）</a:t>
            </a:r>
            <a:endParaRPr lang="en-US" altLang="ja-JP" sz="2400" dirty="0">
              <a:solidFill>
                <a:srgbClr val="5A5A5A"/>
              </a:solidFill>
              <a:latin typeface="Meiryo UI" pitchFamily="50" charset="-128"/>
              <a:ea typeface="Meiryo UI" pitchFamily="50" charset="-128"/>
              <a:cs typeface="Meiryo UI" pitchFamily="50" charset="-128"/>
            </a:endParaRPr>
          </a:p>
        </p:txBody>
      </p:sp>
      <p:sp>
        <p:nvSpPr>
          <p:cNvPr id="6" name="角丸四角形 5"/>
          <p:cNvSpPr/>
          <p:nvPr/>
        </p:nvSpPr>
        <p:spPr bwMode="auto">
          <a:xfrm flipH="1">
            <a:off x="2586752" y="1514980"/>
            <a:ext cx="6490861" cy="1726351"/>
          </a:xfrm>
          <a:prstGeom prst="roundRect">
            <a:avLst>
              <a:gd name="adj" fmla="val 0"/>
            </a:avLst>
          </a:prstGeom>
          <a:gradFill flip="none" rotWithShape="1">
            <a:gsLst>
              <a:gs pos="0">
                <a:schemeClr val="bg1"/>
              </a:gs>
              <a:gs pos="84000">
                <a:srgbClr val="BEE1FF"/>
              </a:gs>
              <a:gs pos="100000">
                <a:srgbClr val="BEE1FF"/>
              </a:gs>
            </a:gsLst>
            <a:lin ang="10800000" scaled="1"/>
            <a:tileRect/>
          </a:gra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7" name="図 6"/>
          <p:cNvPicPr>
            <a:picLocks noChangeAspect="1"/>
          </p:cNvPicPr>
          <p:nvPr/>
        </p:nvPicPr>
        <p:blipFill rotWithShape="1">
          <a:blip r:embed="rId2"/>
          <a:srcRect l="9486" t="11154" b="10258"/>
          <a:stretch/>
        </p:blipFill>
        <p:spPr>
          <a:xfrm>
            <a:off x="862719" y="1506955"/>
            <a:ext cx="3013274" cy="1742401"/>
          </a:xfrm>
          <a:prstGeom prst="rect">
            <a:avLst/>
          </a:prstGeom>
        </p:spPr>
      </p:pic>
      <p:sp>
        <p:nvSpPr>
          <p:cNvPr id="5" name="テキスト ボックス 4"/>
          <p:cNvSpPr txBox="1"/>
          <p:nvPr/>
        </p:nvSpPr>
        <p:spPr bwMode="auto">
          <a:xfrm>
            <a:off x="3795913" y="1695402"/>
            <a:ext cx="1804113"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a:contourClr>
                <a:schemeClr val="bg1"/>
              </a:contourClr>
            </a:sp3d>
          </a:bodyPr>
          <a:lstStyle/>
          <a:p>
            <a:pPr algn="r" eaLnBrk="1" hangingPunct="1"/>
            <a:r>
              <a:rPr lang="ja-JP" altLang="en-US" sz="2177" b="1" dirty="0">
                <a:solidFill>
                  <a:srgbClr val="5A5A5A"/>
                </a:solidFill>
                <a:latin typeface="Meiryo UI" pitchFamily="50" charset="-128"/>
                <a:ea typeface="Meiryo UI" pitchFamily="50" charset="-128"/>
                <a:cs typeface="Meiryo UI" pitchFamily="50" charset="-128"/>
              </a:rPr>
              <a:t>月曜～金曜</a:t>
            </a:r>
          </a:p>
        </p:txBody>
      </p:sp>
      <p:sp>
        <p:nvSpPr>
          <p:cNvPr id="25" name="テキスト ボックス 24"/>
          <p:cNvSpPr txBox="1"/>
          <p:nvPr/>
        </p:nvSpPr>
        <p:spPr bwMode="auto">
          <a:xfrm>
            <a:off x="4277602" y="2174197"/>
            <a:ext cx="4538739" cy="696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3991" b="1" dirty="0">
                <a:solidFill>
                  <a:srgbClr val="5A5A5A"/>
                </a:solidFill>
                <a:latin typeface="Meiryo UI" pitchFamily="50" charset="-128"/>
                <a:ea typeface="Meiryo UI" pitchFamily="50" charset="-128"/>
                <a:cs typeface="Meiryo UI" pitchFamily="50" charset="-128"/>
              </a:rPr>
              <a:t>9</a:t>
            </a:r>
            <a:r>
              <a:rPr lang="ja-JP" altLang="en-US" sz="3991" b="1" dirty="0">
                <a:solidFill>
                  <a:srgbClr val="5A5A5A"/>
                </a:solidFill>
                <a:latin typeface="Meiryo UI" pitchFamily="50" charset="-128"/>
                <a:ea typeface="Meiryo UI" pitchFamily="50" charset="-128"/>
                <a:cs typeface="Meiryo UI" pitchFamily="50" charset="-128"/>
              </a:rPr>
              <a:t>：</a:t>
            </a:r>
            <a:r>
              <a:rPr lang="en-US" altLang="ja-JP" sz="3991" b="1" dirty="0">
                <a:solidFill>
                  <a:srgbClr val="5A5A5A"/>
                </a:solidFill>
                <a:latin typeface="Meiryo UI" pitchFamily="50" charset="-128"/>
                <a:ea typeface="Meiryo UI" pitchFamily="50" charset="-128"/>
                <a:cs typeface="Meiryo UI" pitchFamily="50" charset="-128"/>
              </a:rPr>
              <a:t>00</a:t>
            </a:r>
            <a:r>
              <a:rPr lang="ja-JP" altLang="en-US" sz="3991" b="1" dirty="0">
                <a:solidFill>
                  <a:srgbClr val="5A5A5A"/>
                </a:solidFill>
                <a:latin typeface="Meiryo UI" pitchFamily="50" charset="-128"/>
                <a:ea typeface="Meiryo UI" pitchFamily="50" charset="-128"/>
                <a:cs typeface="Meiryo UI" pitchFamily="50" charset="-128"/>
              </a:rPr>
              <a:t>～</a:t>
            </a:r>
            <a:r>
              <a:rPr lang="en-US" altLang="ja-JP" sz="3991" b="1" dirty="0">
                <a:solidFill>
                  <a:srgbClr val="5A5A5A"/>
                </a:solidFill>
                <a:latin typeface="Meiryo UI" pitchFamily="50" charset="-128"/>
                <a:ea typeface="Meiryo UI" pitchFamily="50" charset="-128"/>
                <a:cs typeface="Meiryo UI" pitchFamily="50" charset="-128"/>
              </a:rPr>
              <a:t>18</a:t>
            </a:r>
            <a:r>
              <a:rPr lang="ja-JP" altLang="en-US" sz="3991" b="1" dirty="0">
                <a:solidFill>
                  <a:srgbClr val="5A5A5A"/>
                </a:solidFill>
                <a:latin typeface="Meiryo UI" pitchFamily="50" charset="-128"/>
                <a:ea typeface="Meiryo UI" pitchFamily="50" charset="-128"/>
                <a:cs typeface="Meiryo UI" pitchFamily="50" charset="-128"/>
              </a:rPr>
              <a:t>：</a:t>
            </a:r>
            <a:r>
              <a:rPr lang="en-US" altLang="ja-JP" sz="3991" b="1" dirty="0">
                <a:solidFill>
                  <a:srgbClr val="5A5A5A"/>
                </a:solidFill>
                <a:latin typeface="Meiryo UI" pitchFamily="50" charset="-128"/>
                <a:ea typeface="Meiryo UI" pitchFamily="50" charset="-128"/>
                <a:cs typeface="Meiryo UI" pitchFamily="50" charset="-128"/>
              </a:rPr>
              <a:t>00</a:t>
            </a:r>
          </a:p>
        </p:txBody>
      </p:sp>
      <p:sp>
        <p:nvSpPr>
          <p:cNvPr id="2" name="タイトル 1">
            <a:extLst>
              <a:ext uri="{FF2B5EF4-FFF2-40B4-BE49-F238E27FC236}">
                <a16:creationId xmlns:a16="http://schemas.microsoft.com/office/drawing/2014/main" id="{9162A456-CDC9-4B7E-AE03-490CDAE07E69}"/>
              </a:ext>
            </a:extLst>
          </p:cNvPr>
          <p:cNvSpPr>
            <a:spLocks noGrp="1"/>
          </p:cNvSpPr>
          <p:nvPr>
            <p:ph type="title"/>
          </p:nvPr>
        </p:nvSpPr>
        <p:spPr/>
        <p:txBody>
          <a:bodyPr/>
          <a:lstStyle/>
          <a:p>
            <a:r>
              <a:rPr lang="ja-JP" altLang="en-US" dirty="0"/>
              <a:t>サポート時間ご案内</a:t>
            </a:r>
          </a:p>
        </p:txBody>
      </p:sp>
      <p:sp>
        <p:nvSpPr>
          <p:cNvPr id="3" name="スライド番号プレースホルダー 2">
            <a:extLst>
              <a:ext uri="{FF2B5EF4-FFF2-40B4-BE49-F238E27FC236}">
                <a16:creationId xmlns:a16="http://schemas.microsoft.com/office/drawing/2014/main" id="{D6D5A7D3-F86B-496C-BA59-830EE3501E0A}"/>
              </a:ext>
            </a:extLst>
          </p:cNvPr>
          <p:cNvSpPr>
            <a:spLocks noGrp="1"/>
          </p:cNvSpPr>
          <p:nvPr>
            <p:ph type="sldNum" sz="quarter" idx="4"/>
          </p:nvPr>
        </p:nvSpPr>
        <p:spPr/>
        <p:txBody>
          <a:bodyPr/>
          <a:lstStyle/>
          <a:p>
            <a:pPr>
              <a:defRPr/>
            </a:pPr>
            <a:fld id="{FB3629B8-3F17-4C5D-9EA5-923845F78C95}" type="slidenum">
              <a:rPr lang="en-US" altLang="ja-JP" smtClean="0"/>
              <a:pPr>
                <a:defRPr/>
              </a:pPr>
              <a:t>12</a:t>
            </a:fld>
            <a:endParaRPr lang="en-US" altLang="ja-JP" dirty="0"/>
          </a:p>
        </p:txBody>
      </p:sp>
      <p:sp>
        <p:nvSpPr>
          <p:cNvPr id="9" name="テキスト ボックス 8">
            <a:extLst>
              <a:ext uri="{FF2B5EF4-FFF2-40B4-BE49-F238E27FC236}">
                <a16:creationId xmlns:a16="http://schemas.microsoft.com/office/drawing/2014/main" id="{624F6986-C73B-4E0A-AC58-6243B9086E43}"/>
              </a:ext>
            </a:extLst>
          </p:cNvPr>
          <p:cNvSpPr txBox="1"/>
          <p:nvPr/>
        </p:nvSpPr>
        <p:spPr>
          <a:xfrm>
            <a:off x="6783105" y="2924320"/>
            <a:ext cx="2165978" cy="253916"/>
          </a:xfrm>
          <a:prstGeom prst="rect">
            <a:avLst/>
          </a:prstGeom>
          <a:noFill/>
        </p:spPr>
        <p:txBody>
          <a:bodyPr wrap="none" rtlCol="0">
            <a:spAutoFit/>
          </a:bodyPr>
          <a:lstStyle/>
          <a:p>
            <a:pPr algn="l"/>
            <a:r>
              <a:rPr kumimoji="1" lang="en-US" altLang="ja-JP" sz="1050" dirty="0">
                <a:solidFill>
                  <a:srgbClr val="4D4D4D"/>
                </a:solidFill>
                <a:latin typeface="Meiryo UI" panose="020B0604030504040204" pitchFamily="50" charset="-128"/>
                <a:ea typeface="Meiryo UI" panose="020B0604030504040204" pitchFamily="50" charset="-128"/>
              </a:rPr>
              <a:t>※</a:t>
            </a:r>
            <a:r>
              <a:rPr kumimoji="1" lang="ja-JP" altLang="en-US" sz="1050" dirty="0">
                <a:solidFill>
                  <a:srgbClr val="4D4D4D"/>
                </a:solidFill>
                <a:latin typeface="Meiryo UI" panose="020B0604030504040204" pitchFamily="50" charset="-128"/>
                <a:ea typeface="Meiryo UI" panose="020B0604030504040204" pitchFamily="50" charset="-128"/>
              </a:rPr>
              <a:t>大塚商会保守サポート地域に限る</a:t>
            </a:r>
          </a:p>
        </p:txBody>
      </p:sp>
      <p:sp>
        <p:nvSpPr>
          <p:cNvPr id="17" name="テキスト ボックス 16">
            <a:extLst>
              <a:ext uri="{FF2B5EF4-FFF2-40B4-BE49-F238E27FC236}">
                <a16:creationId xmlns:a16="http://schemas.microsoft.com/office/drawing/2014/main" id="{42001E41-46E4-4AC6-9585-962446155E41}"/>
              </a:ext>
            </a:extLst>
          </p:cNvPr>
          <p:cNvSpPr txBox="1"/>
          <p:nvPr/>
        </p:nvSpPr>
        <p:spPr>
          <a:xfrm>
            <a:off x="677260" y="6275178"/>
            <a:ext cx="7784503" cy="307777"/>
          </a:xfrm>
          <a:prstGeom prst="rect">
            <a:avLst/>
          </a:prstGeom>
          <a:noFill/>
        </p:spPr>
        <p:txBody>
          <a:bodyPr wrap="none" rtlCol="0">
            <a:spAutoFit/>
          </a:bodyPr>
          <a:lstStyle/>
          <a:p>
            <a:pPr algn="l"/>
            <a:r>
              <a:rPr kumimoji="1" lang="en-US" altLang="ja-JP" sz="700" dirty="0">
                <a:solidFill>
                  <a:srgbClr val="4D4D4D"/>
                </a:solidFill>
                <a:latin typeface="Meiryo UI" panose="020B0604030504040204" pitchFamily="50" charset="-128"/>
                <a:ea typeface="Meiryo UI" panose="020B0604030504040204" pitchFamily="50" charset="-128"/>
              </a:rPr>
              <a:t>※</a:t>
            </a:r>
            <a:r>
              <a:rPr kumimoji="1" lang="ja-JP" altLang="en-US" sz="700" dirty="0">
                <a:solidFill>
                  <a:srgbClr val="4D4D4D"/>
                </a:solidFill>
                <a:latin typeface="Meiryo UI" panose="020B0604030504040204" pitchFamily="50" charset="-128"/>
                <a:ea typeface="Meiryo UI" panose="020B0604030504040204" pitchFamily="50" charset="-128"/>
              </a:rPr>
              <a:t>上記メニューは一部抜粋です。詳細は担当営業までお問い合せください。</a:t>
            </a:r>
            <a:endParaRPr kumimoji="1" lang="en-US" altLang="ja-JP" sz="700" dirty="0">
              <a:solidFill>
                <a:srgbClr val="4D4D4D"/>
              </a:solidFill>
              <a:latin typeface="Meiryo UI" panose="020B0604030504040204" pitchFamily="50" charset="-128"/>
              <a:ea typeface="Meiryo UI" panose="020B0604030504040204" pitchFamily="50" charset="-128"/>
            </a:endParaRPr>
          </a:p>
          <a:p>
            <a:r>
              <a:rPr kumimoji="1" lang="en-US" altLang="ja-JP" sz="700" dirty="0">
                <a:solidFill>
                  <a:srgbClr val="4D4D4D"/>
                </a:solidFill>
                <a:latin typeface="Meiryo UI" panose="020B0604030504040204" pitchFamily="50" charset="-128"/>
                <a:ea typeface="Meiryo UI" panose="020B0604030504040204" pitchFamily="50" charset="-128"/>
              </a:rPr>
              <a:t>※</a:t>
            </a:r>
            <a:r>
              <a:rPr lang="ja-JP" altLang="en-US" sz="700" dirty="0">
                <a:solidFill>
                  <a:srgbClr val="4D4D4D"/>
                </a:solidFill>
                <a:latin typeface="Meiryo UI" panose="020B0604030504040204" pitchFamily="50" charset="-128"/>
                <a:ea typeface="Meiryo UI" panose="020B0604030504040204" pitchFamily="50" charset="-128"/>
              </a:rPr>
              <a:t>上記メニューの</a:t>
            </a:r>
            <a:r>
              <a:rPr kumimoji="1" lang="ja-JP" altLang="en-US" sz="700" dirty="0">
                <a:solidFill>
                  <a:srgbClr val="4D4D4D"/>
                </a:solidFill>
                <a:latin typeface="Meiryo UI" panose="020B0604030504040204" pitchFamily="50" charset="-128"/>
                <a:ea typeface="Meiryo UI" panose="020B0604030504040204" pitchFamily="50" charset="-128"/>
              </a:rPr>
              <a:t>対象機は </a:t>
            </a:r>
            <a:r>
              <a:rPr kumimoji="1" lang="en-US" altLang="ja-JP" sz="700" dirty="0">
                <a:solidFill>
                  <a:srgbClr val="4D4D4D"/>
                </a:solidFill>
                <a:latin typeface="Meiryo UI" panose="020B0604030504040204" pitchFamily="50" charset="-128"/>
                <a:ea typeface="Meiryo UI" panose="020B0604030504040204" pitchFamily="50" charset="-128"/>
              </a:rPr>
              <a:t>IM C2500,IM C3000,IM C3500,IM C4500,IM C5500,IM C6000,IM C6500,IM C8000,IM C2510,IM C3010,IM C3510,IM C4510,IM C5510,IM C6010</a:t>
            </a:r>
            <a:r>
              <a:rPr kumimoji="1" lang="ja-JP" altLang="en-US" sz="700" dirty="0">
                <a:solidFill>
                  <a:srgbClr val="4D4D4D"/>
                </a:solidFill>
                <a:latin typeface="Meiryo UI" panose="020B0604030504040204" pitchFamily="50" charset="-128"/>
                <a:ea typeface="Meiryo UI" panose="020B0604030504040204" pitchFamily="50" charset="-128"/>
              </a:rPr>
              <a:t>です。</a:t>
            </a:r>
          </a:p>
        </p:txBody>
      </p:sp>
      <p:sp>
        <p:nvSpPr>
          <p:cNvPr id="10" name="正方形/長方形 9">
            <a:extLst>
              <a:ext uri="{FF2B5EF4-FFF2-40B4-BE49-F238E27FC236}">
                <a16:creationId xmlns:a16="http://schemas.microsoft.com/office/drawing/2014/main" id="{BFA469E4-F99F-4D2A-8EEE-00FAAA544D6F}"/>
              </a:ext>
            </a:extLst>
          </p:cNvPr>
          <p:cNvSpPr/>
          <p:nvPr/>
        </p:nvSpPr>
        <p:spPr bwMode="auto">
          <a:xfrm>
            <a:off x="-1669409" y="158627"/>
            <a:ext cx="1577130" cy="976645"/>
          </a:xfrm>
          <a:prstGeom prst="rect">
            <a:avLst/>
          </a:prstGeom>
          <a:solidFill>
            <a:schemeClr val="tx1">
              <a:lumMod val="50000"/>
              <a:lumOff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ea typeface="Meiryo UI" panose="020B0604030504040204" pitchFamily="50" charset="-128"/>
              </a:rPr>
              <a:t>大塚商会電話受付時間</a:t>
            </a:r>
            <a:endParaRPr kumimoji="1" lang="en-US" altLang="ja-JP" sz="16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bg1"/>
                </a:solidFill>
                <a:effectLst/>
                <a:ea typeface="Meiryo UI" panose="020B0604030504040204" pitchFamily="50" charset="-128"/>
              </a:rPr>
              <a:t>2023</a:t>
            </a:r>
            <a:r>
              <a:rPr kumimoji="1" lang="ja-JP" altLang="en-US" sz="1600" b="0" i="0" u="none" strike="noStrike" cap="none" normalizeH="0" baseline="0" dirty="0">
                <a:ln>
                  <a:noFill/>
                </a:ln>
                <a:solidFill>
                  <a:schemeClr val="bg1"/>
                </a:solidFill>
                <a:effectLst/>
                <a:ea typeface="Meiryo UI" panose="020B0604030504040204" pitchFamily="50" charset="-128"/>
              </a:rPr>
              <a:t>年</a:t>
            </a:r>
            <a:r>
              <a:rPr lang="en-US" altLang="ja-JP" sz="1600" dirty="0">
                <a:solidFill>
                  <a:schemeClr val="bg1"/>
                </a:solidFill>
                <a:ea typeface="Meiryo UI" panose="020B0604030504040204" pitchFamily="50" charset="-128"/>
              </a:rPr>
              <a:t>4</a:t>
            </a:r>
            <a:r>
              <a:rPr kumimoji="1" lang="ja-JP" altLang="en-US" sz="1600" b="0" i="0" u="none" strike="noStrike" cap="none" normalizeH="0" baseline="0" dirty="0">
                <a:ln>
                  <a:noFill/>
                </a:ln>
                <a:solidFill>
                  <a:schemeClr val="bg1"/>
                </a:solidFill>
                <a:effectLst/>
                <a:ea typeface="Meiryo UI" panose="020B0604030504040204" pitchFamily="50" charset="-128"/>
              </a:rPr>
              <a:t>月より日時改定</a:t>
            </a:r>
          </a:p>
        </p:txBody>
      </p:sp>
      <p:sp>
        <p:nvSpPr>
          <p:cNvPr id="16" name="テキスト ボックス 15">
            <a:extLst>
              <a:ext uri="{FF2B5EF4-FFF2-40B4-BE49-F238E27FC236}">
                <a16:creationId xmlns:a16="http://schemas.microsoft.com/office/drawing/2014/main" id="{3815B49A-96CC-4A30-AAAE-904F862BD834}"/>
              </a:ext>
            </a:extLst>
          </p:cNvPr>
          <p:cNvSpPr txBox="1"/>
          <p:nvPr/>
        </p:nvSpPr>
        <p:spPr>
          <a:xfrm>
            <a:off x="5600026" y="1805918"/>
            <a:ext cx="2686954" cy="253916"/>
          </a:xfrm>
          <a:prstGeom prst="rect">
            <a:avLst/>
          </a:prstGeom>
          <a:noFill/>
        </p:spPr>
        <p:txBody>
          <a:bodyPr wrap="none" rtlCol="0">
            <a:spAutoFit/>
          </a:bodyPr>
          <a:lstStyle/>
          <a:p>
            <a:r>
              <a:rPr lang="ja-JP" altLang="en-US" sz="1050" dirty="0">
                <a:solidFill>
                  <a:srgbClr val="4D4D4D"/>
                </a:solidFill>
                <a:latin typeface="Meiryo UI" panose="020B0604030504040204" pitchFamily="50" charset="-128"/>
                <a:ea typeface="Meiryo UI" panose="020B0604030504040204" pitchFamily="50" charset="-128"/>
              </a:rPr>
              <a:t>（土日祝日、年末年始、弊社休業日を除く）</a:t>
            </a:r>
            <a:endParaRPr kumimoji="1" lang="ja-JP" altLang="en-US" sz="1050" dirty="0">
              <a:solidFill>
                <a:srgbClr val="4D4D4D"/>
              </a:solidFill>
              <a:latin typeface="Meiryo UI" panose="020B0604030504040204" pitchFamily="50" charset="-128"/>
              <a:ea typeface="Meiryo UI" panose="020B0604030504040204" pitchFamily="50" charset="-128"/>
            </a:endParaRPr>
          </a:p>
        </p:txBody>
      </p:sp>
      <p:sp>
        <p:nvSpPr>
          <p:cNvPr id="18" name="正方形/長方形 17">
            <a:extLst>
              <a:ext uri="{FF2B5EF4-FFF2-40B4-BE49-F238E27FC236}">
                <a16:creationId xmlns:a16="http://schemas.microsoft.com/office/drawing/2014/main" id="{DAAF0D19-4F3C-4B9A-A8B9-FED460484C0E}"/>
              </a:ext>
            </a:extLst>
          </p:cNvPr>
          <p:cNvSpPr/>
          <p:nvPr/>
        </p:nvSpPr>
        <p:spPr bwMode="auto">
          <a:xfrm>
            <a:off x="-1669409" y="1317595"/>
            <a:ext cx="1577130" cy="976645"/>
          </a:xfrm>
          <a:prstGeom prst="rect">
            <a:avLst/>
          </a:prstGeom>
          <a:solidFill>
            <a:schemeClr val="tx1">
              <a:lumMod val="50000"/>
              <a:lumOff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ea typeface="Meiryo UI" panose="020B0604030504040204" pitchFamily="50" charset="-128"/>
              </a:rPr>
              <a:t>フルタイムサービス</a:t>
            </a:r>
            <a:endParaRPr kumimoji="1" lang="en-US" altLang="ja-JP" sz="16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solidFill>
                  <a:schemeClr val="bg1"/>
                </a:solidFill>
                <a:effectLst/>
                <a:ea typeface="Meiryo UI" panose="020B0604030504040204" pitchFamily="50" charset="-128"/>
              </a:rPr>
              <a:t>2022</a:t>
            </a:r>
            <a:r>
              <a:rPr kumimoji="1" lang="ja-JP" altLang="en-US" sz="1600" b="0" i="0" u="none" strike="noStrike" cap="none" normalizeH="0" baseline="0" dirty="0">
                <a:ln>
                  <a:noFill/>
                </a:ln>
                <a:solidFill>
                  <a:schemeClr val="bg1"/>
                </a:solidFill>
                <a:effectLst/>
                <a:ea typeface="Meiryo UI" panose="020B0604030504040204" pitchFamily="50" charset="-128"/>
              </a:rPr>
              <a:t>年</a:t>
            </a:r>
            <a:r>
              <a:rPr kumimoji="1" lang="en-US" altLang="ja-JP" sz="1600" b="0" i="0" u="none" strike="noStrike" cap="none" normalizeH="0" baseline="0" dirty="0">
                <a:ln>
                  <a:noFill/>
                </a:ln>
                <a:solidFill>
                  <a:schemeClr val="bg1"/>
                </a:solidFill>
                <a:effectLst/>
                <a:ea typeface="Meiryo UI" panose="020B0604030504040204" pitchFamily="50" charset="-128"/>
              </a:rPr>
              <a:t>10</a:t>
            </a:r>
            <a:r>
              <a:rPr kumimoji="1" lang="ja-JP" altLang="en-US" sz="1600" b="0" i="0" u="none" strike="noStrike" cap="none" normalizeH="0" baseline="0" dirty="0">
                <a:ln>
                  <a:noFill/>
                </a:ln>
                <a:solidFill>
                  <a:schemeClr val="bg1"/>
                </a:solidFill>
                <a:effectLst/>
                <a:ea typeface="Meiryo UI" panose="020B0604030504040204" pitchFamily="50" charset="-128"/>
              </a:rPr>
              <a:t>月より価格改定</a:t>
            </a:r>
          </a:p>
        </p:txBody>
      </p:sp>
    </p:spTree>
    <p:extLst>
      <p:ext uri="{BB962C8B-B14F-4D97-AF65-F5344CB8AC3E}">
        <p14:creationId xmlns:p14="http://schemas.microsoft.com/office/powerpoint/2010/main" val="175038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539702" y="1644716"/>
            <a:ext cx="4329598" cy="4661367"/>
          </a:xfrm>
          <a:prstGeom prst="rect">
            <a:avLst/>
          </a:prstGeom>
        </p:spPr>
      </p:pic>
      <p:pic>
        <p:nvPicPr>
          <p:cNvPr id="5" name="図 4"/>
          <p:cNvPicPr>
            <a:picLocks noChangeAspect="1"/>
          </p:cNvPicPr>
          <p:nvPr/>
        </p:nvPicPr>
        <p:blipFill>
          <a:blip r:embed="rId3"/>
          <a:stretch>
            <a:fillRect/>
          </a:stretch>
        </p:blipFill>
        <p:spPr>
          <a:xfrm>
            <a:off x="5063504" y="1629055"/>
            <a:ext cx="4329598" cy="4672426"/>
          </a:xfrm>
          <a:prstGeom prst="rect">
            <a:avLst/>
          </a:prstGeom>
        </p:spPr>
      </p:pic>
      <p:sp>
        <p:nvSpPr>
          <p:cNvPr id="40" name="正方形/長方形 39"/>
          <p:cNvSpPr/>
          <p:nvPr/>
        </p:nvSpPr>
        <p:spPr bwMode="auto">
          <a:xfrm>
            <a:off x="945853" y="2190387"/>
            <a:ext cx="3340971" cy="4021028"/>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8" name="Text Box 92"/>
          <p:cNvSpPr txBox="1">
            <a:spLocks noChangeArrowheads="1"/>
          </p:cNvSpPr>
          <p:nvPr/>
        </p:nvSpPr>
        <p:spPr bwMode="auto">
          <a:xfrm>
            <a:off x="7228303" y="240792"/>
            <a:ext cx="2925293" cy="315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726" dirty="0">
                <a:solidFill>
                  <a:srgbClr val="5A5A5A"/>
                </a:solidFill>
                <a:latin typeface="Meiryo UI" pitchFamily="50" charset="-128"/>
                <a:ea typeface="Meiryo UI" pitchFamily="50" charset="-128"/>
                <a:cs typeface="Meiryo UI" pitchFamily="50" charset="-128"/>
              </a:rPr>
              <a:t>※</a:t>
            </a:r>
            <a:r>
              <a:rPr lang="ja-JP" altLang="en-US" sz="726" dirty="0">
                <a:solidFill>
                  <a:srgbClr val="5A5A5A"/>
                </a:solidFill>
                <a:latin typeface="Meiryo UI" pitchFamily="50" charset="-128"/>
                <a:ea typeface="Meiryo UI" pitchFamily="50" charset="-128"/>
                <a:cs typeface="Meiryo UI" pitchFamily="50" charset="-128"/>
              </a:rPr>
              <a:t>＊＊＊＊様ホームページより抜粋</a:t>
            </a:r>
            <a:endParaRPr lang="en-US" altLang="ja-JP" sz="726" dirty="0">
              <a:solidFill>
                <a:srgbClr val="5A5A5A"/>
              </a:solidFill>
              <a:latin typeface="Meiryo UI" pitchFamily="50" charset="-128"/>
              <a:ea typeface="Meiryo UI" pitchFamily="50" charset="-128"/>
              <a:cs typeface="Meiryo UI" pitchFamily="50" charset="-128"/>
            </a:endParaRPr>
          </a:p>
          <a:p>
            <a:pPr eaLnBrk="1" hangingPunct="1"/>
            <a:r>
              <a:rPr lang="ja-JP" altLang="en-US" sz="726" dirty="0">
                <a:solidFill>
                  <a:srgbClr val="5A5A5A"/>
                </a:solidFill>
                <a:latin typeface="Meiryo UI" pitchFamily="50" charset="-128"/>
                <a:ea typeface="Meiryo UI" pitchFamily="50" charset="-128"/>
                <a:cs typeface="Meiryo UI" pitchFamily="50" charset="-128"/>
              </a:rPr>
              <a:t>（ ＊＊＊＊様にご提出する本資料以外には使用致しません）</a:t>
            </a:r>
          </a:p>
        </p:txBody>
      </p:sp>
      <p:grpSp>
        <p:nvGrpSpPr>
          <p:cNvPr id="3" name="グループ化 2"/>
          <p:cNvGrpSpPr/>
          <p:nvPr/>
        </p:nvGrpSpPr>
        <p:grpSpPr>
          <a:xfrm>
            <a:off x="5731083" y="2175906"/>
            <a:ext cx="3349206" cy="4021028"/>
            <a:chOff x="5734148" y="2278843"/>
            <a:chExt cx="3833715" cy="4602724"/>
          </a:xfrm>
        </p:grpSpPr>
        <p:sp>
          <p:nvSpPr>
            <p:cNvPr id="2" name="正方形/長方形 1"/>
            <p:cNvSpPr/>
            <p:nvPr/>
          </p:nvSpPr>
          <p:spPr bwMode="auto">
            <a:xfrm>
              <a:off x="5734148" y="2278843"/>
              <a:ext cx="3824288" cy="4602724"/>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37" name="Picture 10" descr="mission"/>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3575" y="2350502"/>
              <a:ext cx="3824288"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Text Box 31"/>
          <p:cNvSpPr txBox="1">
            <a:spLocks noChangeArrowheads="1"/>
          </p:cNvSpPr>
          <p:nvPr/>
        </p:nvSpPr>
        <p:spPr bwMode="auto">
          <a:xfrm>
            <a:off x="1325232" y="2349885"/>
            <a:ext cx="769763" cy="23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907" b="1" dirty="0">
                <a:solidFill>
                  <a:schemeClr val="tx1">
                    <a:lumMod val="75000"/>
                    <a:lumOff val="25000"/>
                  </a:schemeClr>
                </a:solidFill>
                <a:latin typeface="Meiryo UI" pitchFamily="50" charset="-128"/>
                <a:ea typeface="Meiryo UI" pitchFamily="50" charset="-128"/>
                <a:cs typeface="Meiryo UI" pitchFamily="50" charset="-128"/>
              </a:rPr>
              <a:t>＊＊＊＊＊</a:t>
            </a:r>
            <a:endParaRPr lang="en-US" altLang="ja-JP" sz="907" b="1"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25" name="Rectangle 2"/>
          <p:cNvSpPr>
            <a:spLocks noChangeArrowheads="1"/>
          </p:cNvSpPr>
          <p:nvPr/>
        </p:nvSpPr>
        <p:spPr bwMode="auto">
          <a:xfrm>
            <a:off x="833331" y="1737021"/>
            <a:ext cx="3377914" cy="42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606" tIns="42304" rIns="84606" bIns="42304">
            <a:spAutoFit/>
          </a:bodyPr>
          <a:lstStyle/>
          <a:p>
            <a:pPr algn="ctr" defTabSz="933031"/>
            <a:r>
              <a:rPr lang="ja-JP" altLang="en-US" sz="2177" b="1" dirty="0">
                <a:solidFill>
                  <a:srgbClr val="5A5A5A"/>
                </a:solidFill>
                <a:latin typeface="Meiryo UI" pitchFamily="50" charset="-128"/>
                <a:ea typeface="Meiryo UI" pitchFamily="50" charset="-128"/>
                <a:cs typeface="Meiryo UI" pitchFamily="50" charset="-128"/>
              </a:rPr>
              <a:t>株式会社　＊＊＊＊様　</a:t>
            </a:r>
            <a:endParaRPr lang="ja-JP" altLang="en-US" sz="1270" b="1" dirty="0">
              <a:solidFill>
                <a:srgbClr val="5A5A5A"/>
              </a:solidFill>
              <a:latin typeface="Meiryo UI" pitchFamily="50" charset="-128"/>
              <a:ea typeface="Meiryo UI" pitchFamily="50" charset="-128"/>
              <a:cs typeface="Meiryo UI" pitchFamily="50" charset="-128"/>
            </a:endParaRPr>
          </a:p>
        </p:txBody>
      </p:sp>
      <p:pic>
        <p:nvPicPr>
          <p:cNvPr id="2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9175" y="1840731"/>
            <a:ext cx="2010864" cy="245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直線コネクタ 14"/>
          <p:cNvCxnSpPr/>
          <p:nvPr/>
        </p:nvCxnSpPr>
        <p:spPr bwMode="auto">
          <a:xfrm flipH="1">
            <a:off x="2821365" y="3476077"/>
            <a:ext cx="1243684" cy="0"/>
          </a:xfrm>
          <a:prstGeom prst="line">
            <a:avLst/>
          </a:prstGeom>
          <a:solidFill>
            <a:schemeClr val="accent1"/>
          </a:solidFill>
          <a:ln w="28575" cap="flat" cmpd="sng" algn="ctr">
            <a:solidFill>
              <a:srgbClr val="0066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テキスト ボックス 15"/>
          <p:cNvSpPr txBox="1"/>
          <p:nvPr/>
        </p:nvSpPr>
        <p:spPr>
          <a:xfrm>
            <a:off x="1951023" y="4506850"/>
            <a:ext cx="1492182" cy="231923"/>
          </a:xfrm>
          <a:prstGeom prst="rect">
            <a:avLst/>
          </a:prstGeom>
          <a:solidFill>
            <a:srgbClr val="0066FF"/>
          </a:solidFill>
        </p:spPr>
        <p:txBody>
          <a:bodyPr wrap="square" rtlCol="0">
            <a:spAutoFit/>
          </a:bodyPr>
          <a:lstStyle/>
          <a:p>
            <a:pPr algn="ctr"/>
            <a:r>
              <a:rPr lang="ja-JP" altLang="en-US" sz="907" b="1" dirty="0">
                <a:solidFill>
                  <a:prstClr val="white"/>
                </a:solidFill>
                <a:latin typeface="Meiryo UI" pitchFamily="50" charset="-128"/>
                <a:ea typeface="Meiryo UI" pitchFamily="50" charset="-128"/>
                <a:cs typeface="Meiryo UI" pitchFamily="50" charset="-128"/>
              </a:rPr>
              <a:t>自然への配慮</a:t>
            </a:r>
          </a:p>
        </p:txBody>
      </p:sp>
      <p:cxnSp>
        <p:nvCxnSpPr>
          <p:cNvPr id="17" name="直線コネクタ 16"/>
          <p:cNvCxnSpPr/>
          <p:nvPr/>
        </p:nvCxnSpPr>
        <p:spPr bwMode="auto">
          <a:xfrm flipH="1">
            <a:off x="2821365" y="3762439"/>
            <a:ext cx="1243684" cy="1"/>
          </a:xfrm>
          <a:prstGeom prst="line">
            <a:avLst/>
          </a:prstGeom>
          <a:solidFill>
            <a:schemeClr val="accent1"/>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テキスト ボックス 17"/>
          <p:cNvSpPr txBox="1"/>
          <p:nvPr/>
        </p:nvSpPr>
        <p:spPr>
          <a:xfrm>
            <a:off x="1951023" y="4854688"/>
            <a:ext cx="1486879" cy="231923"/>
          </a:xfrm>
          <a:prstGeom prst="rect">
            <a:avLst/>
          </a:prstGeom>
          <a:solidFill>
            <a:srgbClr val="FF5050"/>
          </a:solidFill>
        </p:spPr>
        <p:txBody>
          <a:bodyPr wrap="square" rtlCol="0">
            <a:spAutoFit/>
          </a:bodyPr>
          <a:lstStyle/>
          <a:p>
            <a:pPr algn="ctr"/>
            <a:r>
              <a:rPr lang="ja-JP" altLang="en-US" sz="907" b="1" dirty="0">
                <a:solidFill>
                  <a:prstClr val="white"/>
                </a:solidFill>
                <a:latin typeface="Meiryo UI" pitchFamily="50" charset="-128"/>
                <a:ea typeface="Meiryo UI" pitchFamily="50" charset="-128"/>
                <a:cs typeface="Meiryo UI" pitchFamily="50" charset="-128"/>
              </a:rPr>
              <a:t>お客様第一主義</a:t>
            </a:r>
          </a:p>
        </p:txBody>
      </p:sp>
      <p:cxnSp>
        <p:nvCxnSpPr>
          <p:cNvPr id="19" name="直線コネクタ 18"/>
          <p:cNvCxnSpPr/>
          <p:nvPr/>
        </p:nvCxnSpPr>
        <p:spPr bwMode="auto">
          <a:xfrm flipH="1">
            <a:off x="2821365" y="3905619"/>
            <a:ext cx="1243684" cy="0"/>
          </a:xfrm>
          <a:prstGeom prst="line">
            <a:avLst/>
          </a:prstGeom>
          <a:solidFill>
            <a:schemeClr val="accent1"/>
          </a:solidFill>
          <a:ln w="28575" cap="flat" cmpd="sng" algn="ctr">
            <a:solidFill>
              <a:srgbClr val="FF8C28"/>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テキスト ボックス 19"/>
          <p:cNvSpPr txBox="1"/>
          <p:nvPr/>
        </p:nvSpPr>
        <p:spPr>
          <a:xfrm>
            <a:off x="1951023" y="5486018"/>
            <a:ext cx="1492182" cy="231923"/>
          </a:xfrm>
          <a:prstGeom prst="rect">
            <a:avLst/>
          </a:prstGeom>
          <a:solidFill>
            <a:srgbClr val="FF8C28"/>
          </a:solidFill>
        </p:spPr>
        <p:txBody>
          <a:bodyPr wrap="square" rtlCol="0">
            <a:spAutoFit/>
          </a:bodyPr>
          <a:lstStyle/>
          <a:p>
            <a:pPr algn="ctr"/>
            <a:r>
              <a:rPr lang="ja-JP" altLang="en-US" sz="907" b="1" dirty="0">
                <a:solidFill>
                  <a:prstClr val="white"/>
                </a:solidFill>
                <a:latin typeface="Meiryo UI" pitchFamily="50" charset="-128"/>
                <a:ea typeface="Meiryo UI" pitchFamily="50" charset="-128"/>
                <a:cs typeface="Meiryo UI" pitchFamily="50" charset="-128"/>
              </a:rPr>
              <a:t>人材重視</a:t>
            </a:r>
          </a:p>
        </p:txBody>
      </p:sp>
      <p:sp>
        <p:nvSpPr>
          <p:cNvPr id="21" name="正方形/長方形 20"/>
          <p:cNvSpPr/>
          <p:nvPr/>
        </p:nvSpPr>
        <p:spPr bwMode="auto">
          <a:xfrm>
            <a:off x="1314897" y="3018975"/>
            <a:ext cx="1430198" cy="157004"/>
          </a:xfrm>
          <a:prstGeom prst="rect">
            <a:avLst/>
          </a:prstGeom>
          <a:noFill/>
          <a:ln w="19050" cap="flat" cmpd="sng" algn="ctr">
            <a:solidFill>
              <a:srgbClr val="0066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prstClr val="black"/>
              </a:solidFill>
              <a:latin typeface="Meiryo UI" pitchFamily="50" charset="-128"/>
              <a:ea typeface="Meiryo UI" pitchFamily="50" charset="-128"/>
              <a:cs typeface="Meiryo UI" pitchFamily="50" charset="-128"/>
            </a:endParaRPr>
          </a:p>
        </p:txBody>
      </p:sp>
      <p:sp>
        <p:nvSpPr>
          <p:cNvPr id="22" name="正方形/長方形 21"/>
          <p:cNvSpPr/>
          <p:nvPr/>
        </p:nvSpPr>
        <p:spPr bwMode="auto">
          <a:xfrm>
            <a:off x="1314897" y="3764410"/>
            <a:ext cx="1430198" cy="157004"/>
          </a:xfrm>
          <a:prstGeom prst="rect">
            <a:avLst/>
          </a:prstGeom>
          <a:noFill/>
          <a:ln w="19050" cap="flat" cmpd="sng" algn="ctr">
            <a:solidFill>
              <a:srgbClr val="FF8C28"/>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prstClr val="black"/>
              </a:solidFill>
              <a:latin typeface="Meiryo UI" pitchFamily="50" charset="-128"/>
              <a:ea typeface="Meiryo UI" pitchFamily="50" charset="-128"/>
              <a:cs typeface="Meiryo UI" pitchFamily="50" charset="-128"/>
            </a:endParaRPr>
          </a:p>
        </p:txBody>
      </p:sp>
      <p:sp>
        <p:nvSpPr>
          <p:cNvPr id="27" name="正方形/長方形 26"/>
          <p:cNvSpPr/>
          <p:nvPr/>
        </p:nvSpPr>
        <p:spPr bwMode="auto">
          <a:xfrm>
            <a:off x="1314897" y="3515931"/>
            <a:ext cx="1430198" cy="157004"/>
          </a:xfrm>
          <a:prstGeom prst="rect">
            <a:avLst/>
          </a:prstGeom>
          <a:noFill/>
          <a:ln w="19050" cap="flat" cmpd="sng" algn="ctr">
            <a:solidFill>
              <a:srgbClr val="00B05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prstClr val="black"/>
              </a:solidFill>
              <a:latin typeface="Meiryo UI" pitchFamily="50" charset="-128"/>
              <a:ea typeface="Meiryo UI" pitchFamily="50" charset="-128"/>
              <a:cs typeface="Meiryo UI" pitchFamily="50" charset="-128"/>
            </a:endParaRPr>
          </a:p>
        </p:txBody>
      </p:sp>
      <p:cxnSp>
        <p:nvCxnSpPr>
          <p:cNvPr id="28" name="直線コネクタ 27"/>
          <p:cNvCxnSpPr/>
          <p:nvPr/>
        </p:nvCxnSpPr>
        <p:spPr bwMode="auto">
          <a:xfrm>
            <a:off x="2821362" y="3619258"/>
            <a:ext cx="1243685" cy="0"/>
          </a:xfrm>
          <a:prstGeom prst="line">
            <a:avLst/>
          </a:prstGeom>
          <a:solidFill>
            <a:schemeClr val="accent1"/>
          </a:solidFill>
          <a:ln w="28575"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正方形/長方形 28"/>
          <p:cNvSpPr/>
          <p:nvPr/>
        </p:nvSpPr>
        <p:spPr bwMode="auto">
          <a:xfrm>
            <a:off x="1314897" y="3267453"/>
            <a:ext cx="1430198" cy="157004"/>
          </a:xfrm>
          <a:prstGeom prst="rect">
            <a:avLst/>
          </a:prstGeom>
          <a:noFill/>
          <a:ln w="19050" cap="flat" cmpd="sng" algn="ctr">
            <a:solidFill>
              <a:srgbClr val="FF505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prstClr val="black"/>
              </a:solidFill>
              <a:latin typeface="Meiryo UI" pitchFamily="50" charset="-128"/>
              <a:ea typeface="Meiryo UI" pitchFamily="50" charset="-128"/>
              <a:cs typeface="Meiryo UI" pitchFamily="50" charset="-128"/>
            </a:endParaRPr>
          </a:p>
        </p:txBody>
      </p:sp>
      <p:pic>
        <p:nvPicPr>
          <p:cNvPr id="30" name="図 29" descr="画面の領域"/>
          <p:cNvPicPr>
            <a:picLocks noChangeAspect="1"/>
          </p:cNvPicPr>
          <p:nvPr/>
        </p:nvPicPr>
        <p:blipFill>
          <a:blip r:embed="rId6"/>
          <a:stretch>
            <a:fillRect/>
          </a:stretch>
        </p:blipFill>
        <p:spPr>
          <a:xfrm>
            <a:off x="2688883" y="4798845"/>
            <a:ext cx="8640" cy="8640"/>
          </a:xfrm>
          <a:prstGeom prst="rect">
            <a:avLst/>
          </a:prstGeom>
        </p:spPr>
      </p:pic>
      <p:sp>
        <p:nvSpPr>
          <p:cNvPr id="31" name="テキスト ボックス 30"/>
          <p:cNvSpPr txBox="1"/>
          <p:nvPr/>
        </p:nvSpPr>
        <p:spPr>
          <a:xfrm>
            <a:off x="1951023" y="5193931"/>
            <a:ext cx="1486879" cy="231923"/>
          </a:xfrm>
          <a:prstGeom prst="rect">
            <a:avLst/>
          </a:prstGeom>
          <a:solidFill>
            <a:srgbClr val="00B050"/>
          </a:solidFill>
        </p:spPr>
        <p:txBody>
          <a:bodyPr wrap="square" rtlCol="0">
            <a:spAutoFit/>
          </a:bodyPr>
          <a:lstStyle/>
          <a:p>
            <a:pPr algn="ctr"/>
            <a:r>
              <a:rPr lang="ja-JP" altLang="en-US" sz="907" b="1" dirty="0">
                <a:solidFill>
                  <a:prstClr val="white"/>
                </a:solidFill>
                <a:latin typeface="Meiryo UI" pitchFamily="50" charset="-128"/>
                <a:ea typeface="Meiryo UI" pitchFamily="50" charset="-128"/>
                <a:cs typeface="Meiryo UI" pitchFamily="50" charset="-128"/>
              </a:rPr>
              <a:t>チャレンジ精神</a:t>
            </a:r>
          </a:p>
        </p:txBody>
      </p:sp>
      <p:sp>
        <p:nvSpPr>
          <p:cNvPr id="32" name="正方形/長方形 31"/>
          <p:cNvSpPr/>
          <p:nvPr/>
        </p:nvSpPr>
        <p:spPr bwMode="auto">
          <a:xfrm>
            <a:off x="1314910" y="2771274"/>
            <a:ext cx="1430329" cy="156226"/>
          </a:xfrm>
          <a:prstGeom prst="rect">
            <a:avLst/>
          </a:prstGeom>
          <a:noFill/>
          <a:ln w="19050" cap="flat" cmpd="sng" algn="ctr">
            <a:solidFill>
              <a:srgbClr val="FF66CC"/>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prstClr val="black"/>
              </a:solidFill>
              <a:latin typeface="Meiryo UI" pitchFamily="50" charset="-128"/>
              <a:ea typeface="Meiryo UI" pitchFamily="50" charset="-128"/>
              <a:cs typeface="Meiryo UI" pitchFamily="50" charset="-128"/>
            </a:endParaRPr>
          </a:p>
        </p:txBody>
      </p:sp>
      <p:cxnSp>
        <p:nvCxnSpPr>
          <p:cNvPr id="33" name="直線コネクタ 32"/>
          <p:cNvCxnSpPr/>
          <p:nvPr/>
        </p:nvCxnSpPr>
        <p:spPr bwMode="auto">
          <a:xfrm flipH="1">
            <a:off x="2821365" y="3332897"/>
            <a:ext cx="1243684" cy="0"/>
          </a:xfrm>
          <a:prstGeom prst="line">
            <a:avLst/>
          </a:prstGeom>
          <a:solidFill>
            <a:schemeClr val="accent1"/>
          </a:solidFill>
          <a:ln w="28575" cap="flat" cmpd="sng" algn="ctr">
            <a:solidFill>
              <a:srgbClr val="FF66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テキスト ボックス 33"/>
          <p:cNvSpPr txBox="1"/>
          <p:nvPr/>
        </p:nvSpPr>
        <p:spPr>
          <a:xfrm>
            <a:off x="1951023" y="4163310"/>
            <a:ext cx="1492182" cy="231923"/>
          </a:xfrm>
          <a:prstGeom prst="rect">
            <a:avLst/>
          </a:prstGeom>
          <a:solidFill>
            <a:srgbClr val="FF66CC"/>
          </a:solidFill>
        </p:spPr>
        <p:txBody>
          <a:bodyPr wrap="square" rtlCol="0">
            <a:spAutoFit/>
          </a:bodyPr>
          <a:lstStyle/>
          <a:p>
            <a:pPr algn="ctr"/>
            <a:r>
              <a:rPr lang="ja-JP" altLang="en-US" sz="907" b="1" dirty="0">
                <a:solidFill>
                  <a:prstClr val="white"/>
                </a:solidFill>
                <a:latin typeface="Meiryo UI" pitchFamily="50" charset="-128"/>
                <a:ea typeface="Meiryo UI" pitchFamily="50" charset="-128"/>
                <a:cs typeface="Meiryo UI" pitchFamily="50" charset="-128"/>
              </a:rPr>
              <a:t>社会への信頼法の遵守</a:t>
            </a:r>
          </a:p>
        </p:txBody>
      </p:sp>
      <p:sp>
        <p:nvSpPr>
          <p:cNvPr id="38" name="テキスト ボックス 37"/>
          <p:cNvSpPr txBox="1"/>
          <p:nvPr/>
        </p:nvSpPr>
        <p:spPr bwMode="auto">
          <a:xfrm>
            <a:off x="1760157" y="943943"/>
            <a:ext cx="63856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企業理念の一致</a:t>
            </a:r>
          </a:p>
        </p:txBody>
      </p:sp>
      <p:pic>
        <p:nvPicPr>
          <p:cNvPr id="35" name="図 34"/>
          <p:cNvPicPr>
            <a:picLocks noChangeAspect="1"/>
          </p:cNvPicPr>
          <p:nvPr/>
        </p:nvPicPr>
        <p:blipFill>
          <a:blip r:embed="rId7"/>
          <a:stretch>
            <a:fillRect/>
          </a:stretch>
        </p:blipFill>
        <p:spPr>
          <a:xfrm>
            <a:off x="4406510" y="1901928"/>
            <a:ext cx="1119173" cy="706062"/>
          </a:xfrm>
          <a:prstGeom prst="rect">
            <a:avLst/>
          </a:prstGeom>
        </p:spPr>
      </p:pic>
      <p:sp>
        <p:nvSpPr>
          <p:cNvPr id="4" name="タイトル 3">
            <a:extLst>
              <a:ext uri="{FF2B5EF4-FFF2-40B4-BE49-F238E27FC236}">
                <a16:creationId xmlns:a16="http://schemas.microsoft.com/office/drawing/2014/main" id="{D5D931D2-44F7-421D-816D-2676C4C2324A}"/>
              </a:ext>
            </a:extLst>
          </p:cNvPr>
          <p:cNvSpPr>
            <a:spLocks noGrp="1"/>
          </p:cNvSpPr>
          <p:nvPr>
            <p:ph type="title"/>
          </p:nvPr>
        </p:nvSpPr>
        <p:spPr/>
        <p:txBody>
          <a:bodyPr/>
          <a:lstStyle/>
          <a:p>
            <a:r>
              <a:rPr lang="ja-JP" altLang="en-US" dirty="0"/>
              <a:t>＊＊＊＊様 と 大塚商会</a:t>
            </a:r>
            <a:endParaRPr kumimoji="1" lang="ja-JP" altLang="en-US" dirty="0"/>
          </a:p>
        </p:txBody>
      </p:sp>
      <p:sp>
        <p:nvSpPr>
          <p:cNvPr id="6" name="スライド番号プレースホルダー 5">
            <a:extLst>
              <a:ext uri="{FF2B5EF4-FFF2-40B4-BE49-F238E27FC236}">
                <a16:creationId xmlns:a16="http://schemas.microsoft.com/office/drawing/2014/main" id="{456EEA95-8290-4EB6-8169-CFFB1D4F91EA}"/>
              </a:ext>
            </a:extLst>
          </p:cNvPr>
          <p:cNvSpPr>
            <a:spLocks noGrp="1"/>
          </p:cNvSpPr>
          <p:nvPr>
            <p:ph type="sldNum" sz="quarter" idx="4"/>
          </p:nvPr>
        </p:nvSpPr>
        <p:spPr/>
        <p:txBody>
          <a:bodyPr/>
          <a:lstStyle/>
          <a:p>
            <a:pPr>
              <a:defRPr/>
            </a:pPr>
            <a:fld id="{FB3629B8-3F17-4C5D-9EA5-923845F78C95}" type="slidenum">
              <a:rPr lang="en-US" altLang="ja-JP" smtClean="0"/>
              <a:pPr>
                <a:defRPr/>
              </a:pPr>
              <a:t>13</a:t>
            </a:fld>
            <a:endParaRPr lang="en-US" altLang="ja-JP" dirty="0"/>
          </a:p>
        </p:txBody>
      </p:sp>
    </p:spTree>
    <p:extLst>
      <p:ext uri="{BB962C8B-B14F-4D97-AF65-F5344CB8AC3E}">
        <p14:creationId xmlns:p14="http://schemas.microsoft.com/office/powerpoint/2010/main" val="1587376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角丸四角形 86"/>
          <p:cNvSpPr/>
          <p:nvPr/>
        </p:nvSpPr>
        <p:spPr bwMode="auto">
          <a:xfrm>
            <a:off x="552926" y="949611"/>
            <a:ext cx="8800150" cy="5385783"/>
          </a:xfrm>
          <a:prstGeom prst="roundRect">
            <a:avLst>
              <a:gd name="adj" fmla="val 2110"/>
            </a:avLst>
          </a:prstGeom>
          <a:solidFill>
            <a:srgbClr val="E5F3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8" name="角丸四角形 87"/>
          <p:cNvSpPr/>
          <p:nvPr/>
        </p:nvSpPr>
        <p:spPr bwMode="auto">
          <a:xfrm>
            <a:off x="673904" y="2787936"/>
            <a:ext cx="2765834" cy="2673816"/>
          </a:xfrm>
          <a:prstGeom prst="roundRect">
            <a:avLst>
              <a:gd name="adj" fmla="val 2110"/>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3164" y="4288038"/>
            <a:ext cx="312597" cy="570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角丸四角形 88"/>
          <p:cNvSpPr/>
          <p:nvPr/>
        </p:nvSpPr>
        <p:spPr bwMode="auto">
          <a:xfrm>
            <a:off x="6485006" y="2787936"/>
            <a:ext cx="2765834" cy="2673816"/>
          </a:xfrm>
          <a:prstGeom prst="roundRect">
            <a:avLst>
              <a:gd name="adj" fmla="val 2110"/>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90" name="角丸四角形 89"/>
          <p:cNvSpPr/>
          <p:nvPr/>
        </p:nvSpPr>
        <p:spPr bwMode="auto">
          <a:xfrm>
            <a:off x="3604209" y="2787936"/>
            <a:ext cx="2765834" cy="2673816"/>
          </a:xfrm>
          <a:prstGeom prst="roundRect">
            <a:avLst>
              <a:gd name="adj" fmla="val 2110"/>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1" name="角丸四角形 80"/>
          <p:cNvSpPr/>
          <p:nvPr/>
        </p:nvSpPr>
        <p:spPr bwMode="auto">
          <a:xfrm>
            <a:off x="652324" y="1061962"/>
            <a:ext cx="4204712" cy="1550123"/>
          </a:xfrm>
          <a:prstGeom prst="roundRect">
            <a:avLst>
              <a:gd name="adj" fmla="val 7635"/>
            </a:avLst>
          </a:prstGeom>
          <a:solidFill>
            <a:schemeClr val="bg1"/>
          </a:solidFill>
          <a:ln w="19050" cap="flat" cmpd="sng" algn="ctr">
            <a:solidFill>
              <a:srgbClr val="00B0F0"/>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82" name="角丸四角形 81"/>
          <p:cNvSpPr/>
          <p:nvPr/>
        </p:nvSpPr>
        <p:spPr bwMode="auto">
          <a:xfrm>
            <a:off x="5046128" y="1061962"/>
            <a:ext cx="4204712" cy="1550123"/>
          </a:xfrm>
          <a:prstGeom prst="roundRect">
            <a:avLst>
              <a:gd name="adj" fmla="val 7635"/>
            </a:avLst>
          </a:prstGeom>
          <a:solidFill>
            <a:schemeClr val="bg1"/>
          </a:solidFill>
          <a:ln w="19050" cap="flat" cmpd="sng" algn="ctr">
            <a:solidFill>
              <a:srgbClr val="FF6600"/>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40" name="テキスト ボックス 54"/>
          <p:cNvSpPr txBox="1">
            <a:spLocks noChangeArrowheads="1"/>
          </p:cNvSpPr>
          <p:nvPr/>
        </p:nvSpPr>
        <p:spPr bwMode="auto">
          <a:xfrm>
            <a:off x="1947690" y="1340115"/>
            <a:ext cx="2164375" cy="9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540" b="1" dirty="0">
                <a:solidFill>
                  <a:srgbClr val="5A5A5A"/>
                </a:solidFill>
                <a:latin typeface="Meiryo UI" pitchFamily="50" charset="-128"/>
                <a:ea typeface="Meiryo UI" pitchFamily="50" charset="-128"/>
                <a:cs typeface="Meiryo UI" pitchFamily="50" charset="-128"/>
              </a:rPr>
              <a:t>株式会社</a:t>
            </a:r>
            <a:endParaRPr lang="en-US" altLang="ja-JP" sz="2540" b="1" dirty="0">
              <a:solidFill>
                <a:srgbClr val="5A5A5A"/>
              </a:solidFill>
              <a:latin typeface="Meiryo UI" pitchFamily="50" charset="-128"/>
              <a:ea typeface="Meiryo UI" pitchFamily="50" charset="-128"/>
              <a:cs typeface="Meiryo UI" pitchFamily="50" charset="-128"/>
            </a:endParaRPr>
          </a:p>
          <a:p>
            <a:pPr algn="ctr" eaLnBrk="1" hangingPunct="1"/>
            <a:r>
              <a:rPr lang="ja-JP" altLang="en-US" sz="3084" b="1" dirty="0">
                <a:solidFill>
                  <a:srgbClr val="5A5A5A"/>
                </a:solidFill>
                <a:latin typeface="Meiryo UI" pitchFamily="50" charset="-128"/>
                <a:ea typeface="Meiryo UI" pitchFamily="50" charset="-128"/>
                <a:cs typeface="Meiryo UI" pitchFamily="50" charset="-128"/>
              </a:rPr>
              <a:t>＊＊＊＊様</a:t>
            </a:r>
            <a:endParaRPr lang="en-US" altLang="ja-JP" sz="3084" b="1" dirty="0">
              <a:solidFill>
                <a:srgbClr val="5A5A5A"/>
              </a:solidFill>
              <a:latin typeface="Meiryo UI" pitchFamily="50" charset="-128"/>
              <a:ea typeface="Meiryo UI" pitchFamily="50" charset="-128"/>
              <a:cs typeface="Meiryo UI" pitchFamily="50" charset="-128"/>
            </a:endParaRPr>
          </a:p>
        </p:txBody>
      </p:sp>
      <p:sp>
        <p:nvSpPr>
          <p:cNvPr id="30" name="テキスト ボックス 63"/>
          <p:cNvSpPr txBox="1">
            <a:spLocks noChangeArrowheads="1"/>
          </p:cNvSpPr>
          <p:nvPr/>
        </p:nvSpPr>
        <p:spPr bwMode="auto">
          <a:xfrm>
            <a:off x="1417063" y="3804933"/>
            <a:ext cx="1279517"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1270" dirty="0">
                <a:latin typeface="Meiryo UI" pitchFamily="50" charset="-128"/>
                <a:ea typeface="Meiryo UI" pitchFamily="50" charset="-128"/>
                <a:cs typeface="Meiryo UI" pitchFamily="50" charset="-128"/>
              </a:rPr>
              <a:t>出力機ハード</a:t>
            </a:r>
            <a:endParaRPr lang="en-US" altLang="ja-JP" sz="1270" dirty="0">
              <a:latin typeface="Meiryo UI" pitchFamily="50" charset="-128"/>
              <a:ea typeface="Meiryo UI" pitchFamily="50" charset="-128"/>
              <a:cs typeface="Meiryo UI" pitchFamily="50" charset="-128"/>
            </a:endParaRPr>
          </a:p>
          <a:p>
            <a:pPr algn="ctr" eaLnBrk="1" hangingPunct="1"/>
            <a:r>
              <a:rPr lang="ja-JP" altLang="en-US" sz="1270" dirty="0">
                <a:latin typeface="Meiryo UI" pitchFamily="50" charset="-128"/>
                <a:ea typeface="Meiryo UI" pitchFamily="50" charset="-128"/>
                <a:cs typeface="Meiryo UI" pitchFamily="50" charset="-128"/>
              </a:rPr>
              <a:t>カウンター保守等</a:t>
            </a:r>
          </a:p>
        </p:txBody>
      </p:sp>
      <p:sp>
        <p:nvSpPr>
          <p:cNvPr id="31" name="テキスト ボックス 63"/>
          <p:cNvSpPr txBox="1">
            <a:spLocks noChangeArrowheads="1"/>
          </p:cNvSpPr>
          <p:nvPr/>
        </p:nvSpPr>
        <p:spPr bwMode="auto">
          <a:xfrm>
            <a:off x="6901152" y="3804933"/>
            <a:ext cx="1933543"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1270" dirty="0">
                <a:latin typeface="Meiryo UI" pitchFamily="50" charset="-128"/>
                <a:ea typeface="Meiryo UI" pitchFamily="50" charset="-128"/>
                <a:cs typeface="Meiryo UI" pitchFamily="50" charset="-128"/>
              </a:rPr>
              <a:t>コピー用紙・インク・トナー等</a:t>
            </a:r>
            <a:endParaRPr lang="en-US" altLang="ja-JP" sz="1270" dirty="0">
              <a:latin typeface="Meiryo UI" pitchFamily="50" charset="-128"/>
              <a:ea typeface="Meiryo UI" pitchFamily="50" charset="-128"/>
              <a:cs typeface="Meiryo UI" pitchFamily="50" charset="-128"/>
            </a:endParaRPr>
          </a:p>
          <a:p>
            <a:pPr algn="ctr" eaLnBrk="1" hangingPunct="1"/>
            <a:r>
              <a:rPr lang="ja-JP" altLang="en-US" sz="1270" dirty="0">
                <a:latin typeface="Meiryo UI" pitchFamily="50" charset="-128"/>
                <a:ea typeface="Meiryo UI" pitchFamily="50" charset="-128"/>
                <a:cs typeface="Meiryo UI" pitchFamily="50" charset="-128"/>
              </a:rPr>
              <a:t>たのめーるにてお取引</a:t>
            </a:r>
          </a:p>
        </p:txBody>
      </p:sp>
      <p:sp>
        <p:nvSpPr>
          <p:cNvPr id="32" name="テキスト ボックス 63"/>
          <p:cNvSpPr txBox="1">
            <a:spLocks noChangeArrowheads="1"/>
          </p:cNvSpPr>
          <p:nvPr/>
        </p:nvSpPr>
        <p:spPr bwMode="auto">
          <a:xfrm>
            <a:off x="4171037" y="3804933"/>
            <a:ext cx="1632178"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1270" dirty="0">
                <a:latin typeface="Meiryo UI" pitchFamily="50" charset="-128"/>
                <a:ea typeface="Meiryo UI" pitchFamily="50" charset="-128"/>
                <a:cs typeface="Meiryo UI" pitchFamily="50" charset="-128"/>
              </a:rPr>
              <a:t>パソコン・サーバー</a:t>
            </a:r>
            <a:endParaRPr lang="en-US" altLang="ja-JP" sz="1270" dirty="0">
              <a:latin typeface="Meiryo UI" pitchFamily="50" charset="-128"/>
              <a:ea typeface="Meiryo UI" pitchFamily="50" charset="-128"/>
              <a:cs typeface="Meiryo UI" pitchFamily="50" charset="-128"/>
            </a:endParaRPr>
          </a:p>
          <a:p>
            <a:pPr algn="ctr" eaLnBrk="1" hangingPunct="1"/>
            <a:r>
              <a:rPr lang="ja-JP" altLang="en-US" sz="1270" dirty="0">
                <a:latin typeface="Meiryo UI" pitchFamily="50" charset="-128"/>
                <a:ea typeface="Meiryo UI" pitchFamily="50" charset="-128"/>
                <a:cs typeface="Meiryo UI" pitchFamily="50" charset="-128"/>
              </a:rPr>
              <a:t>通信機器・ネットワーク</a:t>
            </a:r>
          </a:p>
        </p:txBody>
      </p:sp>
      <p:pic>
        <p:nvPicPr>
          <p:cNvPr id="33" name="Picture 145" descr="tanokun"/>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477341" y="4365842"/>
            <a:ext cx="627285" cy="48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テキスト ボックス 2"/>
          <p:cNvSpPr txBox="1">
            <a:spLocks noChangeArrowheads="1"/>
          </p:cNvSpPr>
          <p:nvPr/>
        </p:nvSpPr>
        <p:spPr bwMode="auto">
          <a:xfrm>
            <a:off x="1462784" y="5547193"/>
            <a:ext cx="3953909" cy="7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ja-JP" altLang="en-US" sz="3991" b="1" u="sng" dirty="0">
                <a:solidFill>
                  <a:srgbClr val="5A5A5A"/>
                </a:solidFill>
                <a:latin typeface="Meiryo UI" pitchFamily="50" charset="-128"/>
                <a:ea typeface="Meiryo UI" pitchFamily="50" charset="-128"/>
                <a:cs typeface="Meiryo UI" pitchFamily="50" charset="-128"/>
              </a:rPr>
              <a:t>年間お取引合計 </a:t>
            </a:r>
            <a:endParaRPr lang="en-US" altLang="ja-JP" sz="3991" b="1" u="sng" dirty="0">
              <a:solidFill>
                <a:srgbClr val="5A5A5A"/>
              </a:solidFill>
              <a:latin typeface="Meiryo UI" pitchFamily="50" charset="-128"/>
              <a:ea typeface="Meiryo UI" pitchFamily="50" charset="-128"/>
              <a:cs typeface="Meiryo UI" pitchFamily="50" charset="-128"/>
            </a:endParaRPr>
          </a:p>
        </p:txBody>
      </p:sp>
      <p:sp>
        <p:nvSpPr>
          <p:cNvPr id="3" name="角丸四角形 2"/>
          <p:cNvSpPr/>
          <p:nvPr/>
        </p:nvSpPr>
        <p:spPr bwMode="auto">
          <a:xfrm>
            <a:off x="787908" y="4940739"/>
            <a:ext cx="2537828" cy="424733"/>
          </a:xfrm>
          <a:prstGeom prst="roundRect">
            <a:avLst>
              <a:gd name="adj" fmla="val 50000"/>
            </a:avLst>
          </a:prstGeom>
          <a:solidFill>
            <a:srgbClr val="EB7A1D"/>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42" name="テキスト ボックス 55"/>
          <p:cNvSpPr txBox="1">
            <a:spLocks noChangeArrowheads="1"/>
          </p:cNvSpPr>
          <p:nvPr/>
        </p:nvSpPr>
        <p:spPr bwMode="auto">
          <a:xfrm>
            <a:off x="977038" y="4916107"/>
            <a:ext cx="2159567"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540" b="1" dirty="0">
                <a:solidFill>
                  <a:schemeClr val="bg1"/>
                </a:solidFill>
                <a:latin typeface="Meiryo UI" pitchFamily="50" charset="-128"/>
                <a:ea typeface="Meiryo UI" pitchFamily="50" charset="-128"/>
                <a:cs typeface="Meiryo UI" pitchFamily="50" charset="-128"/>
              </a:rPr>
              <a:t>約</a:t>
            </a:r>
            <a:r>
              <a:rPr lang="en-US" altLang="ja-JP" sz="2540" b="1" dirty="0">
                <a:solidFill>
                  <a:schemeClr val="bg1"/>
                </a:solidFill>
                <a:latin typeface="Meiryo UI" pitchFamily="50" charset="-128"/>
                <a:ea typeface="Meiryo UI" pitchFamily="50" charset="-128"/>
                <a:cs typeface="Meiryo UI" pitchFamily="50" charset="-128"/>
              </a:rPr>
              <a:t>0,000</a:t>
            </a:r>
            <a:r>
              <a:rPr lang="ja-JP" altLang="en-US" sz="2540" b="1" dirty="0">
                <a:solidFill>
                  <a:schemeClr val="bg1"/>
                </a:solidFill>
                <a:latin typeface="Meiryo UI" pitchFamily="50" charset="-128"/>
                <a:ea typeface="Meiryo UI" pitchFamily="50" charset="-128"/>
                <a:cs typeface="Meiryo UI" pitchFamily="50" charset="-128"/>
              </a:rPr>
              <a:t>万円</a:t>
            </a:r>
          </a:p>
        </p:txBody>
      </p:sp>
      <p:sp>
        <p:nvSpPr>
          <p:cNvPr id="148" name="角丸四角形 147"/>
          <p:cNvSpPr/>
          <p:nvPr/>
        </p:nvSpPr>
        <p:spPr bwMode="auto">
          <a:xfrm>
            <a:off x="3718212" y="4940739"/>
            <a:ext cx="2537828" cy="424733"/>
          </a:xfrm>
          <a:prstGeom prst="roundRect">
            <a:avLst>
              <a:gd name="adj" fmla="val 50000"/>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49" name="角丸四角形 148"/>
          <p:cNvSpPr/>
          <p:nvPr/>
        </p:nvSpPr>
        <p:spPr bwMode="auto">
          <a:xfrm>
            <a:off x="6599010" y="4940739"/>
            <a:ext cx="2537828" cy="424733"/>
          </a:xfrm>
          <a:prstGeom prst="roundRect">
            <a:avLst>
              <a:gd name="adj" fmla="val 50000"/>
            </a:avLst>
          </a:prstGeom>
          <a:solidFill>
            <a:srgbClr val="30A26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43" name="テキスト ボックス 55"/>
          <p:cNvSpPr txBox="1">
            <a:spLocks noChangeArrowheads="1"/>
          </p:cNvSpPr>
          <p:nvPr/>
        </p:nvSpPr>
        <p:spPr bwMode="auto">
          <a:xfrm>
            <a:off x="3907343" y="4916107"/>
            <a:ext cx="2159567"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540" b="1" dirty="0">
                <a:solidFill>
                  <a:schemeClr val="bg1"/>
                </a:solidFill>
                <a:latin typeface="Meiryo UI" pitchFamily="50" charset="-128"/>
                <a:ea typeface="Meiryo UI" pitchFamily="50" charset="-128"/>
                <a:cs typeface="Meiryo UI" pitchFamily="50" charset="-128"/>
              </a:rPr>
              <a:t>約</a:t>
            </a:r>
            <a:r>
              <a:rPr lang="en-US" altLang="ja-JP" sz="2540" b="1" dirty="0">
                <a:solidFill>
                  <a:schemeClr val="bg1"/>
                </a:solidFill>
                <a:latin typeface="Meiryo UI" pitchFamily="50" charset="-128"/>
                <a:ea typeface="Meiryo UI" pitchFamily="50" charset="-128"/>
                <a:cs typeface="Meiryo UI" pitchFamily="50" charset="-128"/>
              </a:rPr>
              <a:t>0,000</a:t>
            </a:r>
            <a:r>
              <a:rPr lang="ja-JP" altLang="en-US" sz="2540" b="1" dirty="0">
                <a:solidFill>
                  <a:schemeClr val="bg1"/>
                </a:solidFill>
                <a:latin typeface="Meiryo UI" pitchFamily="50" charset="-128"/>
                <a:ea typeface="Meiryo UI" pitchFamily="50" charset="-128"/>
                <a:cs typeface="Meiryo UI" pitchFamily="50" charset="-128"/>
              </a:rPr>
              <a:t>万円</a:t>
            </a:r>
          </a:p>
        </p:txBody>
      </p:sp>
      <p:sp>
        <p:nvSpPr>
          <p:cNvPr id="144" name="テキスト ボックス 55"/>
          <p:cNvSpPr txBox="1">
            <a:spLocks noChangeArrowheads="1"/>
          </p:cNvSpPr>
          <p:nvPr/>
        </p:nvSpPr>
        <p:spPr bwMode="auto">
          <a:xfrm>
            <a:off x="6788140" y="4916107"/>
            <a:ext cx="2159567"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540" b="1" dirty="0">
                <a:solidFill>
                  <a:schemeClr val="bg1"/>
                </a:solidFill>
                <a:latin typeface="Meiryo UI" pitchFamily="50" charset="-128"/>
                <a:ea typeface="Meiryo UI" pitchFamily="50" charset="-128"/>
                <a:cs typeface="Meiryo UI" pitchFamily="50" charset="-128"/>
              </a:rPr>
              <a:t>約</a:t>
            </a:r>
            <a:r>
              <a:rPr lang="en-US" altLang="ja-JP" sz="2540" b="1" dirty="0">
                <a:solidFill>
                  <a:schemeClr val="bg1"/>
                </a:solidFill>
                <a:latin typeface="Meiryo UI" pitchFamily="50" charset="-128"/>
                <a:ea typeface="Meiryo UI" pitchFamily="50" charset="-128"/>
                <a:cs typeface="Meiryo UI" pitchFamily="50" charset="-128"/>
              </a:rPr>
              <a:t>0,000</a:t>
            </a:r>
            <a:r>
              <a:rPr lang="ja-JP" altLang="en-US" sz="2540" b="1" dirty="0">
                <a:solidFill>
                  <a:schemeClr val="bg1"/>
                </a:solidFill>
                <a:latin typeface="Meiryo UI" pitchFamily="50" charset="-128"/>
                <a:ea typeface="Meiryo UI" pitchFamily="50" charset="-128"/>
                <a:cs typeface="Meiryo UI" pitchFamily="50" charset="-128"/>
              </a:rPr>
              <a:t>万円</a:t>
            </a:r>
          </a:p>
        </p:txBody>
      </p:sp>
      <p:sp>
        <p:nvSpPr>
          <p:cNvPr id="150" name="角丸四角形 149"/>
          <p:cNvSpPr/>
          <p:nvPr/>
        </p:nvSpPr>
        <p:spPr bwMode="auto">
          <a:xfrm>
            <a:off x="5200805" y="5561332"/>
            <a:ext cx="3377849" cy="684037"/>
          </a:xfrm>
          <a:prstGeom prst="roundRect">
            <a:avLst>
              <a:gd name="adj" fmla="val 50000"/>
            </a:avLst>
          </a:prstGeom>
          <a:solidFill>
            <a:srgbClr val="D62A2A"/>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51" name="テキスト ボックス 2"/>
          <p:cNvSpPr txBox="1">
            <a:spLocks noChangeArrowheads="1"/>
          </p:cNvSpPr>
          <p:nvPr/>
        </p:nvSpPr>
        <p:spPr bwMode="auto">
          <a:xfrm>
            <a:off x="5459576" y="5547192"/>
            <a:ext cx="2860305" cy="720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defRPr/>
            </a:pPr>
            <a:r>
              <a:rPr lang="en-US" altLang="ja-JP" sz="4082" b="1" u="sng"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0,000</a:t>
            </a:r>
            <a:r>
              <a:rPr lang="ja-JP" altLang="en-US" sz="4082" b="1" u="sng"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万円</a:t>
            </a:r>
            <a:endParaRPr lang="en-US" altLang="ja-JP" sz="4082" b="1" u="sng"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p:txBody>
      </p:sp>
      <p:sp>
        <p:nvSpPr>
          <p:cNvPr id="41" name="テキスト ボックス 54"/>
          <p:cNvSpPr txBox="1">
            <a:spLocks noChangeArrowheads="1"/>
          </p:cNvSpPr>
          <p:nvPr/>
        </p:nvSpPr>
        <p:spPr bwMode="auto">
          <a:xfrm>
            <a:off x="5851015" y="1340115"/>
            <a:ext cx="2162773" cy="957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540" b="1" dirty="0">
                <a:solidFill>
                  <a:srgbClr val="5A5A5A"/>
                </a:solidFill>
                <a:latin typeface="Meiryo UI" pitchFamily="50" charset="-128"/>
                <a:ea typeface="Meiryo UI" pitchFamily="50" charset="-128"/>
                <a:cs typeface="Meiryo UI" pitchFamily="50" charset="-128"/>
              </a:rPr>
              <a:t>株式会社</a:t>
            </a:r>
            <a:endParaRPr lang="en-US" altLang="ja-JP" sz="2540" b="1" dirty="0">
              <a:solidFill>
                <a:srgbClr val="5A5A5A"/>
              </a:solidFill>
              <a:latin typeface="Meiryo UI" pitchFamily="50" charset="-128"/>
              <a:ea typeface="Meiryo UI" pitchFamily="50" charset="-128"/>
              <a:cs typeface="Meiryo UI" pitchFamily="50" charset="-128"/>
            </a:endParaRPr>
          </a:p>
          <a:p>
            <a:pPr algn="ctr" eaLnBrk="1" hangingPunct="1"/>
            <a:r>
              <a:rPr lang="ja-JP" altLang="en-US" sz="3084" b="1" dirty="0">
                <a:solidFill>
                  <a:srgbClr val="5A5A5A"/>
                </a:solidFill>
                <a:latin typeface="Meiryo UI" pitchFamily="50" charset="-128"/>
                <a:ea typeface="Meiryo UI" pitchFamily="50" charset="-128"/>
                <a:cs typeface="Meiryo UI" pitchFamily="50" charset="-128"/>
              </a:rPr>
              <a:t>大 塚 商 会</a:t>
            </a:r>
          </a:p>
        </p:txBody>
      </p:sp>
      <p:pic>
        <p:nvPicPr>
          <p:cNvPr id="2050" name="Picture 2"/>
          <p:cNvPicPr>
            <a:picLocks noChangeAspect="1" noChangeArrowheads="1"/>
          </p:cNvPicPr>
          <p:nvPr/>
        </p:nvPicPr>
        <p:blipFill>
          <a:blip r:embed="rId4" cstate="print">
            <a:clrChange>
              <a:clrFrom>
                <a:srgbClr val="C3C3C3"/>
              </a:clrFrom>
              <a:clrTo>
                <a:srgbClr val="C3C3C3">
                  <a:alpha val="0"/>
                </a:srgbClr>
              </a:clrTo>
            </a:clrChange>
            <a:extLst>
              <a:ext uri="{28A0092B-C50C-407E-A947-70E740481C1C}">
                <a14:useLocalDpi xmlns:a14="http://schemas.microsoft.com/office/drawing/2010/main" val="0"/>
              </a:ext>
            </a:extLst>
          </a:blip>
          <a:srcRect/>
          <a:stretch>
            <a:fillRect/>
          </a:stretch>
        </p:blipFill>
        <p:spPr bwMode="auto">
          <a:xfrm>
            <a:off x="7799577" y="1338031"/>
            <a:ext cx="635558" cy="484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4" name="直線コネクタ 83"/>
          <p:cNvCxnSpPr/>
          <p:nvPr/>
        </p:nvCxnSpPr>
        <p:spPr bwMode="auto">
          <a:xfrm>
            <a:off x="754242" y="3806914"/>
            <a:ext cx="2605161" cy="0"/>
          </a:xfrm>
          <a:prstGeom prst="line">
            <a:avLst/>
          </a:prstGeom>
          <a:solidFill>
            <a:schemeClr val="accent1"/>
          </a:solidFill>
          <a:ln w="76200" cap="flat" cmpd="sng" algn="ctr">
            <a:gradFill flip="none" rotWithShape="1">
              <a:gsLst>
                <a:gs pos="0">
                  <a:srgbClr val="EB7A1D">
                    <a:alpha val="0"/>
                  </a:srgbClr>
                </a:gs>
                <a:gs pos="50000">
                  <a:srgbClr val="EB7A1D"/>
                </a:gs>
                <a:gs pos="100000">
                  <a:srgbClr val="EB7A1D">
                    <a:alpha val="0"/>
                  </a:srgbClr>
                </a:gs>
              </a:gsLst>
              <a:lin ang="10800000" scaled="1"/>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線コネクタ 84"/>
          <p:cNvCxnSpPr/>
          <p:nvPr/>
        </p:nvCxnSpPr>
        <p:spPr bwMode="auto">
          <a:xfrm>
            <a:off x="3684546" y="3806914"/>
            <a:ext cx="2605161" cy="0"/>
          </a:xfrm>
          <a:prstGeom prst="line">
            <a:avLst/>
          </a:prstGeom>
          <a:solidFill>
            <a:schemeClr val="accent1"/>
          </a:solidFill>
          <a:ln w="76200" cap="flat" cmpd="sng" algn="ctr">
            <a:gradFill flip="none" rotWithShape="1">
              <a:gsLst>
                <a:gs pos="0">
                  <a:srgbClr val="0064B4">
                    <a:alpha val="0"/>
                  </a:srgbClr>
                </a:gs>
                <a:gs pos="50000">
                  <a:srgbClr val="0064B4"/>
                </a:gs>
                <a:gs pos="100000">
                  <a:srgbClr val="0064B4">
                    <a:alpha val="0"/>
                  </a:srgbClr>
                </a:gs>
              </a:gsLst>
              <a:lin ang="10800000" scaled="1"/>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直線コネクタ 85"/>
          <p:cNvCxnSpPr/>
          <p:nvPr/>
        </p:nvCxnSpPr>
        <p:spPr bwMode="auto">
          <a:xfrm>
            <a:off x="6565344" y="3806914"/>
            <a:ext cx="2605161" cy="0"/>
          </a:xfrm>
          <a:prstGeom prst="line">
            <a:avLst/>
          </a:prstGeom>
          <a:solidFill>
            <a:schemeClr val="accent1"/>
          </a:solidFill>
          <a:ln w="76200" cap="flat" cmpd="sng" algn="ctr">
            <a:gradFill flip="none" rotWithShape="1">
              <a:gsLst>
                <a:gs pos="0">
                  <a:srgbClr val="30A264">
                    <a:alpha val="0"/>
                  </a:srgbClr>
                </a:gs>
                <a:gs pos="50000">
                  <a:srgbClr val="30A264"/>
                </a:gs>
                <a:gs pos="100000">
                  <a:srgbClr val="30A264">
                    <a:alpha val="0"/>
                  </a:srgbClr>
                </a:gs>
              </a:gsLst>
              <a:lin ang="10800000" scaled="1"/>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テキスト ボックス 54"/>
          <p:cNvSpPr txBox="1">
            <a:spLocks noChangeArrowheads="1"/>
          </p:cNvSpPr>
          <p:nvPr/>
        </p:nvSpPr>
        <p:spPr bwMode="auto">
          <a:xfrm>
            <a:off x="1197451" y="3345405"/>
            <a:ext cx="1718740" cy="5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721" b="1" dirty="0">
                <a:ln w="19050">
                  <a:noFill/>
                  <a:prstDash val="solid"/>
                </a:ln>
                <a:solidFill>
                  <a:srgbClr val="EB7A1D"/>
                </a:solidFill>
                <a:latin typeface="Meiryo UI" pitchFamily="50" charset="-128"/>
                <a:ea typeface="Meiryo UI" pitchFamily="50" charset="-128"/>
                <a:cs typeface="Meiryo UI" pitchFamily="50" charset="-128"/>
              </a:rPr>
              <a:t>コピー部門</a:t>
            </a:r>
          </a:p>
        </p:txBody>
      </p:sp>
      <p:sp>
        <p:nvSpPr>
          <p:cNvPr id="28" name="テキスト ボックス 54"/>
          <p:cNvSpPr txBox="1">
            <a:spLocks noChangeArrowheads="1"/>
          </p:cNvSpPr>
          <p:nvPr/>
        </p:nvSpPr>
        <p:spPr bwMode="auto">
          <a:xfrm>
            <a:off x="3980280" y="3345405"/>
            <a:ext cx="2013693" cy="5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721" b="1" dirty="0">
                <a:ln w="19050">
                  <a:noFill/>
                  <a:prstDash val="solid"/>
                </a:ln>
                <a:solidFill>
                  <a:srgbClr val="0064B4"/>
                </a:solidFill>
                <a:latin typeface="Meiryo UI" pitchFamily="50" charset="-128"/>
                <a:ea typeface="Meiryo UI" pitchFamily="50" charset="-128"/>
                <a:cs typeface="Meiryo UI" pitchFamily="50" charset="-128"/>
              </a:rPr>
              <a:t>システム部門</a:t>
            </a:r>
          </a:p>
        </p:txBody>
      </p:sp>
      <p:sp>
        <p:nvSpPr>
          <p:cNvPr id="29" name="テキスト ボックス 54"/>
          <p:cNvSpPr txBox="1">
            <a:spLocks noChangeArrowheads="1"/>
          </p:cNvSpPr>
          <p:nvPr/>
        </p:nvSpPr>
        <p:spPr bwMode="auto">
          <a:xfrm>
            <a:off x="6901953" y="3345405"/>
            <a:ext cx="1931940" cy="51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2721" b="1" dirty="0">
                <a:ln w="19050">
                  <a:noFill/>
                  <a:prstDash val="solid"/>
                </a:ln>
                <a:solidFill>
                  <a:srgbClr val="30A264"/>
                </a:solidFill>
                <a:latin typeface="Meiryo UI" pitchFamily="50" charset="-128"/>
                <a:ea typeface="Meiryo UI" pitchFamily="50" charset="-128"/>
                <a:cs typeface="Meiryo UI" pitchFamily="50" charset="-128"/>
              </a:rPr>
              <a:t>消耗品部門</a:t>
            </a:r>
          </a:p>
        </p:txBody>
      </p:sp>
      <p:cxnSp>
        <p:nvCxnSpPr>
          <p:cNvPr id="95" name="直線コネクタ 94"/>
          <p:cNvCxnSpPr/>
          <p:nvPr/>
        </p:nvCxnSpPr>
        <p:spPr bwMode="auto">
          <a:xfrm>
            <a:off x="1778602" y="3254347"/>
            <a:ext cx="6348797" cy="0"/>
          </a:xfrm>
          <a:prstGeom prst="line">
            <a:avLst/>
          </a:prstGeom>
          <a:solidFill>
            <a:schemeClr val="accent1"/>
          </a:solidFill>
          <a:ln w="76200" cap="flat" cmpd="sng" algn="ctr">
            <a:gradFill flip="none" rotWithShape="1">
              <a:gsLst>
                <a:gs pos="0">
                  <a:schemeClr val="tx1">
                    <a:lumMod val="75000"/>
                    <a:lumOff val="25000"/>
                    <a:alpha val="0"/>
                  </a:schemeClr>
                </a:gs>
                <a:gs pos="50000">
                  <a:schemeClr val="tx1">
                    <a:lumMod val="75000"/>
                    <a:lumOff val="25000"/>
                  </a:schemeClr>
                </a:gs>
                <a:gs pos="100000">
                  <a:schemeClr val="tx1">
                    <a:lumMod val="75000"/>
                    <a:lumOff val="25000"/>
                    <a:alpha val="0"/>
                  </a:schemeClr>
                </a:gs>
              </a:gsLst>
              <a:lin ang="0" scaled="1"/>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テキスト ボックス 54"/>
          <p:cNvSpPr txBox="1">
            <a:spLocks noChangeArrowheads="1"/>
          </p:cNvSpPr>
          <p:nvPr/>
        </p:nvSpPr>
        <p:spPr bwMode="auto">
          <a:xfrm>
            <a:off x="3308159" y="2751066"/>
            <a:ext cx="3289683" cy="59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contourW="44450">
              <a:bevelT w="6350" h="25400"/>
              <a:contourClr>
                <a:schemeClr val="bg1"/>
              </a:contourClr>
            </a:sp3d>
          </a:bodyPr>
          <a:lstStyle>
            <a:lvl1pPr eaLnBrk="0" hangingPunct="0">
              <a:defRPr kumimoji="1">
                <a:solidFill>
                  <a:schemeClr val="tx1"/>
                </a:solidFill>
                <a:latin typeface="ＭＳ Ｐゴシック" charset="-128"/>
                <a:ea typeface="ＭＳ Ｐゴシック" charset="-128"/>
              </a:defRPr>
            </a:lvl1pPr>
            <a:lvl2pPr marL="742950" indent="-285750" eaLnBrk="0" hangingPunct="0">
              <a:defRPr kumimoji="1">
                <a:solidFill>
                  <a:schemeClr val="tx1"/>
                </a:solidFill>
                <a:latin typeface="ＭＳ Ｐゴシック" charset="-128"/>
                <a:ea typeface="ＭＳ Ｐゴシック" charset="-128"/>
              </a:defRPr>
            </a:lvl2pPr>
            <a:lvl3pPr marL="1143000" indent="-228600" eaLnBrk="0" hangingPunct="0">
              <a:defRPr kumimoji="1">
                <a:solidFill>
                  <a:schemeClr val="tx1"/>
                </a:solidFill>
                <a:latin typeface="ＭＳ Ｐゴシック" charset="-128"/>
                <a:ea typeface="ＭＳ Ｐゴシック" charset="-128"/>
              </a:defRPr>
            </a:lvl3pPr>
            <a:lvl4pPr marL="1600200" indent="-228600" eaLnBrk="0" hangingPunct="0">
              <a:defRPr kumimoji="1">
                <a:solidFill>
                  <a:schemeClr val="tx1"/>
                </a:solidFill>
                <a:latin typeface="ＭＳ Ｐゴシック" charset="-128"/>
                <a:ea typeface="ＭＳ Ｐゴシック" charset="-128"/>
              </a:defRPr>
            </a:lvl4pPr>
            <a:lvl5pPr marL="2057400" indent="-228600" eaLnBrk="0" hangingPunct="0">
              <a:defRPr kumimoji="1">
                <a:solidFill>
                  <a:schemeClr val="tx1"/>
                </a:solidFill>
                <a:latin typeface="ＭＳ Ｐゴシック" charset="-128"/>
                <a:ea typeface="ＭＳ Ｐゴシック" charset="-128"/>
              </a:defRPr>
            </a:lvl5pPr>
            <a:lvl6pPr marL="2514600" indent="-228600" eaLnBrk="0" fontAlgn="base" hangingPunct="0">
              <a:spcBef>
                <a:spcPct val="0"/>
              </a:spcBef>
              <a:spcAft>
                <a:spcPct val="0"/>
              </a:spcAft>
              <a:defRPr kumimoji="1">
                <a:solidFill>
                  <a:schemeClr val="tx1"/>
                </a:solidFill>
                <a:latin typeface="ＭＳ Ｐゴシック" charset="-128"/>
                <a:ea typeface="ＭＳ Ｐゴシック" charset="-128"/>
              </a:defRPr>
            </a:lvl6pPr>
            <a:lvl7pPr marL="2971800" indent="-228600" eaLnBrk="0" fontAlgn="base" hangingPunct="0">
              <a:spcBef>
                <a:spcPct val="0"/>
              </a:spcBef>
              <a:spcAft>
                <a:spcPct val="0"/>
              </a:spcAft>
              <a:defRPr kumimoji="1">
                <a:solidFill>
                  <a:schemeClr val="tx1"/>
                </a:solidFill>
                <a:latin typeface="ＭＳ Ｐゴシック" charset="-128"/>
                <a:ea typeface="ＭＳ Ｐゴシック" charset="-128"/>
              </a:defRPr>
            </a:lvl7pPr>
            <a:lvl8pPr marL="3429000" indent="-228600" eaLnBrk="0" fontAlgn="base" hangingPunct="0">
              <a:spcBef>
                <a:spcPct val="0"/>
              </a:spcBef>
              <a:spcAft>
                <a:spcPct val="0"/>
              </a:spcAft>
              <a:defRPr kumimoji="1">
                <a:solidFill>
                  <a:schemeClr val="tx1"/>
                </a:solidFill>
                <a:latin typeface="ＭＳ Ｐゴシック" charset="-128"/>
                <a:ea typeface="ＭＳ Ｐゴシック" charset="-128"/>
              </a:defRPr>
            </a:lvl8pPr>
            <a:lvl9pPr marL="3886200" indent="-228600" eaLnBrk="0" fontAlgn="base" hangingPunct="0">
              <a:spcBef>
                <a:spcPct val="0"/>
              </a:spcBef>
              <a:spcAft>
                <a:spcPct val="0"/>
              </a:spcAft>
              <a:defRPr kumimoji="1">
                <a:solidFill>
                  <a:schemeClr val="tx1"/>
                </a:solidFill>
                <a:latin typeface="ＭＳ Ｐゴシック" charset="-128"/>
                <a:ea typeface="ＭＳ Ｐゴシック" charset="-128"/>
              </a:defRPr>
            </a:lvl9pPr>
          </a:lstStyle>
          <a:p>
            <a:pPr algn="ctr" eaLnBrk="1" hangingPunct="1"/>
            <a:r>
              <a:rPr lang="ja-JP" altLang="en-US" sz="3265" b="1" dirty="0">
                <a:ln w="19050">
                  <a:noFill/>
                  <a:prstDash val="solid"/>
                </a:ln>
                <a:solidFill>
                  <a:schemeClr val="tx1">
                    <a:lumMod val="75000"/>
                    <a:lumOff val="25000"/>
                  </a:schemeClr>
                </a:solidFill>
                <a:latin typeface="Meiryo UI" pitchFamily="50" charset="-128"/>
                <a:ea typeface="Meiryo UI" pitchFamily="50" charset="-128"/>
                <a:cs typeface="Meiryo UI" pitchFamily="50" charset="-128"/>
              </a:rPr>
              <a:t>信 頼 の お 取 引</a:t>
            </a:r>
          </a:p>
        </p:txBody>
      </p:sp>
      <p:pic>
        <p:nvPicPr>
          <p:cNvPr id="96"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7173" y="4454111"/>
            <a:ext cx="288340" cy="397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図 91"/>
          <p:cNvPicPr>
            <a:picLocks noChangeAspect="1"/>
          </p:cNvPicPr>
          <p:nvPr/>
        </p:nvPicPr>
        <p:blipFill>
          <a:blip r:embed="rId6"/>
          <a:stretch>
            <a:fillRect/>
          </a:stretch>
        </p:blipFill>
        <p:spPr>
          <a:xfrm>
            <a:off x="2680827" y="4550462"/>
            <a:ext cx="423670" cy="323072"/>
          </a:xfrm>
          <a:prstGeom prst="rect">
            <a:avLst/>
          </a:prstGeom>
        </p:spPr>
      </p:pic>
      <p:pic>
        <p:nvPicPr>
          <p:cNvPr id="99" name="図 98"/>
          <p:cNvPicPr>
            <a:picLocks noChangeAspect="1"/>
          </p:cNvPicPr>
          <p:nvPr/>
        </p:nvPicPr>
        <p:blipFill>
          <a:blip r:embed="rId7"/>
          <a:stretch>
            <a:fillRect/>
          </a:stretch>
        </p:blipFill>
        <p:spPr>
          <a:xfrm>
            <a:off x="4523826" y="4462331"/>
            <a:ext cx="555570" cy="398498"/>
          </a:xfrm>
          <a:prstGeom prst="rect">
            <a:avLst/>
          </a:prstGeom>
        </p:spPr>
      </p:pic>
      <p:grpSp>
        <p:nvGrpSpPr>
          <p:cNvPr id="100" name="グループ化 99"/>
          <p:cNvGrpSpPr/>
          <p:nvPr/>
        </p:nvGrpSpPr>
        <p:grpSpPr>
          <a:xfrm>
            <a:off x="3791502" y="4450718"/>
            <a:ext cx="678228" cy="441677"/>
            <a:chOff x="6001164" y="1877630"/>
            <a:chExt cx="1616504" cy="1052700"/>
          </a:xfrm>
        </p:grpSpPr>
        <p:pic>
          <p:nvPicPr>
            <p:cNvPr id="101" name="図 100"/>
            <p:cNvPicPr>
              <a:picLocks noChangeAspect="1"/>
            </p:cNvPicPr>
            <p:nvPr/>
          </p:nvPicPr>
          <p:blipFill>
            <a:blip r:embed="rId8"/>
            <a:stretch>
              <a:fillRect/>
            </a:stretch>
          </p:blipFill>
          <p:spPr>
            <a:xfrm>
              <a:off x="6001164" y="1877630"/>
              <a:ext cx="1616504" cy="1052700"/>
            </a:xfrm>
            <a:prstGeom prst="rect">
              <a:avLst/>
            </a:prstGeom>
          </p:spPr>
        </p:pic>
        <p:sp>
          <p:nvSpPr>
            <p:cNvPr id="102" name="正方形/長方形 101"/>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03" name="図 10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68307" y="4469480"/>
            <a:ext cx="360352" cy="447145"/>
          </a:xfrm>
          <a:prstGeom prst="rect">
            <a:avLst/>
          </a:prstGeom>
        </p:spPr>
      </p:pic>
      <p:pic>
        <p:nvPicPr>
          <p:cNvPr id="141" name="図 140"/>
          <p:cNvPicPr>
            <a:picLocks noChangeAspect="1"/>
          </p:cNvPicPr>
          <p:nvPr/>
        </p:nvPicPr>
        <p:blipFill>
          <a:blip r:embed="rId10"/>
          <a:stretch>
            <a:fillRect/>
          </a:stretch>
        </p:blipFill>
        <p:spPr>
          <a:xfrm>
            <a:off x="5186850" y="4403619"/>
            <a:ext cx="349179" cy="499893"/>
          </a:xfrm>
          <a:prstGeom prst="rect">
            <a:avLst/>
          </a:prstGeom>
        </p:spPr>
      </p:pic>
      <p:pic>
        <p:nvPicPr>
          <p:cNvPr id="147" name="図 1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092756" y="4389634"/>
            <a:ext cx="300026" cy="459333"/>
          </a:xfrm>
          <a:prstGeom prst="rect">
            <a:avLst/>
          </a:prstGeom>
        </p:spPr>
      </p:pic>
      <p:pic>
        <p:nvPicPr>
          <p:cNvPr id="152" name="Picture 9" descr="C:\Users\825831\Desktop\gif\31_ink01.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41376" y="4477232"/>
            <a:ext cx="532546" cy="314203"/>
          </a:xfrm>
          <a:prstGeom prst="rect">
            <a:avLst/>
          </a:prstGeom>
          <a:noFill/>
          <a:extLst>
            <a:ext uri="{909E8E84-426E-40DD-AFC4-6F175D3DCCD1}">
              <a14:hiddenFill xmlns:a14="http://schemas.microsoft.com/office/drawing/2010/main">
                <a:solidFill>
                  <a:srgbClr val="FFFFFF"/>
                </a:solidFill>
              </a14:hiddenFill>
            </a:ext>
          </a:extLst>
        </p:spPr>
      </p:pic>
      <p:pic>
        <p:nvPicPr>
          <p:cNvPr id="154" name="図 153"/>
          <p:cNvPicPr>
            <a:picLocks noChangeAspect="1"/>
          </p:cNvPicPr>
          <p:nvPr/>
        </p:nvPicPr>
        <p:blipFill>
          <a:blip r:embed="rId13"/>
          <a:stretch>
            <a:fillRect/>
          </a:stretch>
        </p:blipFill>
        <p:spPr>
          <a:xfrm flipH="1">
            <a:off x="784373" y="1652010"/>
            <a:ext cx="784003" cy="825267"/>
          </a:xfrm>
          <a:prstGeom prst="rect">
            <a:avLst/>
          </a:prstGeom>
        </p:spPr>
      </p:pic>
      <p:pic>
        <p:nvPicPr>
          <p:cNvPr id="156" name="図 155"/>
          <p:cNvPicPr>
            <a:picLocks noChangeAspect="1"/>
          </p:cNvPicPr>
          <p:nvPr/>
        </p:nvPicPr>
        <p:blipFill>
          <a:blip r:embed="rId14"/>
          <a:stretch>
            <a:fillRect/>
          </a:stretch>
        </p:blipFill>
        <p:spPr>
          <a:xfrm>
            <a:off x="8486440" y="1679015"/>
            <a:ext cx="662330" cy="765918"/>
          </a:xfrm>
          <a:prstGeom prst="rect">
            <a:avLst/>
          </a:prstGeom>
        </p:spPr>
      </p:pic>
      <p:grpSp>
        <p:nvGrpSpPr>
          <p:cNvPr id="2" name="グループ化 1"/>
          <p:cNvGrpSpPr/>
          <p:nvPr/>
        </p:nvGrpSpPr>
        <p:grpSpPr>
          <a:xfrm>
            <a:off x="6692507" y="4324971"/>
            <a:ext cx="648649" cy="560954"/>
            <a:chOff x="-906524" y="3238071"/>
            <a:chExt cx="1365492" cy="1180882"/>
          </a:xfrm>
        </p:grpSpPr>
        <p:pic>
          <p:nvPicPr>
            <p:cNvPr id="51" name="図 50"/>
            <p:cNvPicPr>
              <a:picLocks noChangeAspect="1"/>
            </p:cNvPicPr>
            <p:nvPr/>
          </p:nvPicPr>
          <p:blipFill>
            <a:blip r:embed="rId15"/>
            <a:stretch>
              <a:fillRect/>
            </a:stretch>
          </p:blipFill>
          <p:spPr>
            <a:xfrm>
              <a:off x="-641743" y="3238071"/>
              <a:ext cx="730247" cy="777955"/>
            </a:xfrm>
            <a:prstGeom prst="rect">
              <a:avLst/>
            </a:prstGeom>
          </p:spPr>
        </p:pic>
        <p:pic>
          <p:nvPicPr>
            <p:cNvPr id="52" name="図 51"/>
            <p:cNvPicPr>
              <a:picLocks noChangeAspect="1"/>
            </p:cNvPicPr>
            <p:nvPr/>
          </p:nvPicPr>
          <p:blipFill>
            <a:blip r:embed="rId15"/>
            <a:stretch>
              <a:fillRect/>
            </a:stretch>
          </p:blipFill>
          <p:spPr>
            <a:xfrm>
              <a:off x="-271279" y="3477370"/>
              <a:ext cx="730247" cy="777955"/>
            </a:xfrm>
            <a:prstGeom prst="rect">
              <a:avLst/>
            </a:prstGeom>
          </p:spPr>
        </p:pic>
        <p:pic>
          <p:nvPicPr>
            <p:cNvPr id="53" name="図 52"/>
            <p:cNvPicPr>
              <a:picLocks noChangeAspect="1"/>
            </p:cNvPicPr>
            <p:nvPr/>
          </p:nvPicPr>
          <p:blipFill>
            <a:blip r:embed="rId15"/>
            <a:stretch>
              <a:fillRect/>
            </a:stretch>
          </p:blipFill>
          <p:spPr>
            <a:xfrm>
              <a:off x="-906524" y="3640998"/>
              <a:ext cx="730247" cy="777955"/>
            </a:xfrm>
            <a:prstGeom prst="rect">
              <a:avLst/>
            </a:prstGeom>
          </p:spPr>
        </p:pic>
      </p:grpSp>
      <p:pic>
        <p:nvPicPr>
          <p:cNvPr id="54" name="図 53"/>
          <p:cNvPicPr>
            <a:picLocks noChangeAspect="1"/>
          </p:cNvPicPr>
          <p:nvPr/>
        </p:nvPicPr>
        <p:blipFill>
          <a:blip r:embed="rId16"/>
          <a:stretch>
            <a:fillRect/>
          </a:stretch>
        </p:blipFill>
        <p:spPr>
          <a:xfrm>
            <a:off x="4406510" y="1514962"/>
            <a:ext cx="1119173" cy="706062"/>
          </a:xfrm>
          <a:prstGeom prst="rect">
            <a:avLst/>
          </a:prstGeom>
        </p:spPr>
      </p:pic>
      <p:sp>
        <p:nvSpPr>
          <p:cNvPr id="4" name="タイトル 3">
            <a:extLst>
              <a:ext uri="{FF2B5EF4-FFF2-40B4-BE49-F238E27FC236}">
                <a16:creationId xmlns:a16="http://schemas.microsoft.com/office/drawing/2014/main" id="{4538CF98-A0F2-4C16-9F6D-F5FB69308BCC}"/>
              </a:ext>
            </a:extLst>
          </p:cNvPr>
          <p:cNvSpPr>
            <a:spLocks noGrp="1"/>
          </p:cNvSpPr>
          <p:nvPr>
            <p:ph type="title"/>
          </p:nvPr>
        </p:nvSpPr>
        <p:spPr/>
        <p:txBody>
          <a:bodyPr/>
          <a:lstStyle/>
          <a:p>
            <a:r>
              <a:rPr lang="ja-JP" altLang="en-US" dirty="0"/>
              <a:t>お取引実績 （過去</a:t>
            </a:r>
            <a:r>
              <a:rPr lang="en-US" altLang="ja-JP" dirty="0"/>
              <a:t>12</a:t>
            </a:r>
            <a:r>
              <a:rPr lang="ja-JP" altLang="en-US" dirty="0"/>
              <a:t>ヶ月）</a:t>
            </a:r>
          </a:p>
        </p:txBody>
      </p:sp>
      <p:sp>
        <p:nvSpPr>
          <p:cNvPr id="5" name="スライド番号プレースホルダー 4">
            <a:extLst>
              <a:ext uri="{FF2B5EF4-FFF2-40B4-BE49-F238E27FC236}">
                <a16:creationId xmlns:a16="http://schemas.microsoft.com/office/drawing/2014/main" id="{8BCDF1C9-7AA7-4871-9730-6FCBEE1941A1}"/>
              </a:ext>
            </a:extLst>
          </p:cNvPr>
          <p:cNvSpPr>
            <a:spLocks noGrp="1"/>
          </p:cNvSpPr>
          <p:nvPr>
            <p:ph type="sldNum" sz="quarter" idx="4"/>
          </p:nvPr>
        </p:nvSpPr>
        <p:spPr/>
        <p:txBody>
          <a:bodyPr/>
          <a:lstStyle/>
          <a:p>
            <a:pPr>
              <a:defRPr/>
            </a:pPr>
            <a:fld id="{FB3629B8-3F17-4C5D-9EA5-923845F78C95}" type="slidenum">
              <a:rPr lang="en-US" altLang="ja-JP" smtClean="0"/>
              <a:pPr>
                <a:defRPr/>
              </a:pPr>
              <a:t>14</a:t>
            </a:fld>
            <a:endParaRPr lang="en-US" altLang="ja-JP" dirty="0"/>
          </a:p>
        </p:txBody>
      </p:sp>
      <p:pic>
        <p:nvPicPr>
          <p:cNvPr id="55" name="図 54">
            <a:extLst>
              <a:ext uri="{FF2B5EF4-FFF2-40B4-BE49-F238E27FC236}">
                <a16:creationId xmlns:a16="http://schemas.microsoft.com/office/drawing/2014/main" id="{2429502A-26EB-4E3A-9514-8897477D6A01}"/>
              </a:ext>
            </a:extLst>
          </p:cNvPr>
          <p:cNvPicPr>
            <a:picLocks noChangeAspect="1"/>
          </p:cNvPicPr>
          <p:nvPr/>
        </p:nvPicPr>
        <p:blipFill>
          <a:blip r:embed="rId17"/>
          <a:stretch>
            <a:fillRect/>
          </a:stretch>
        </p:blipFill>
        <p:spPr>
          <a:xfrm>
            <a:off x="1063597" y="4286810"/>
            <a:ext cx="320760" cy="583200"/>
          </a:xfrm>
          <a:prstGeom prst="rect">
            <a:avLst/>
          </a:prstGeom>
        </p:spPr>
      </p:pic>
    </p:spTree>
    <p:extLst>
      <p:ext uri="{BB962C8B-B14F-4D97-AF65-F5344CB8AC3E}">
        <p14:creationId xmlns:p14="http://schemas.microsoft.com/office/powerpoint/2010/main" val="155077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697111" y="2144253"/>
            <a:ext cx="3663659" cy="3391037"/>
          </a:xfrm>
          <a:prstGeom prst="rect">
            <a:avLst/>
          </a:prstGeom>
        </p:spPr>
      </p:pic>
      <p:sp>
        <p:nvSpPr>
          <p:cNvPr id="3" name="正方形/長方形 2"/>
          <p:cNvSpPr/>
          <p:nvPr/>
        </p:nvSpPr>
        <p:spPr bwMode="auto">
          <a:xfrm>
            <a:off x="595491" y="216540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10" name="正方形/長方形 109"/>
          <p:cNvSpPr/>
          <p:nvPr/>
        </p:nvSpPr>
        <p:spPr bwMode="auto">
          <a:xfrm>
            <a:off x="595491" y="3211364"/>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28" name="正方形/長方形 127"/>
          <p:cNvSpPr/>
          <p:nvPr/>
        </p:nvSpPr>
        <p:spPr bwMode="auto">
          <a:xfrm>
            <a:off x="595491" y="4246037"/>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29" name="正方形/長方形 128"/>
          <p:cNvSpPr/>
          <p:nvPr/>
        </p:nvSpPr>
        <p:spPr bwMode="auto">
          <a:xfrm>
            <a:off x="595491"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0" name="正方形/長方形 129"/>
          <p:cNvSpPr/>
          <p:nvPr/>
        </p:nvSpPr>
        <p:spPr bwMode="auto">
          <a:xfrm>
            <a:off x="1910685" y="216540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1" name="正方形/長方形 130"/>
          <p:cNvSpPr/>
          <p:nvPr/>
        </p:nvSpPr>
        <p:spPr bwMode="auto">
          <a:xfrm>
            <a:off x="1910685" y="3211364"/>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2" name="正方形/長方形 131"/>
          <p:cNvSpPr/>
          <p:nvPr/>
        </p:nvSpPr>
        <p:spPr bwMode="auto">
          <a:xfrm>
            <a:off x="1910685" y="4246037"/>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3" name="正方形/長方形 132"/>
          <p:cNvSpPr/>
          <p:nvPr/>
        </p:nvSpPr>
        <p:spPr bwMode="auto">
          <a:xfrm>
            <a:off x="1910685"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4" name="正方形/長方形 133"/>
          <p:cNvSpPr/>
          <p:nvPr/>
        </p:nvSpPr>
        <p:spPr bwMode="auto">
          <a:xfrm>
            <a:off x="3225880" y="216540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5" name="正方形/長方形 134"/>
          <p:cNvSpPr/>
          <p:nvPr/>
        </p:nvSpPr>
        <p:spPr bwMode="auto">
          <a:xfrm>
            <a:off x="3225880" y="3211364"/>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6" name="正方形/長方形 135"/>
          <p:cNvSpPr/>
          <p:nvPr/>
        </p:nvSpPr>
        <p:spPr bwMode="auto">
          <a:xfrm>
            <a:off x="3225880" y="4246037"/>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7" name="正方形/長方形 136"/>
          <p:cNvSpPr/>
          <p:nvPr/>
        </p:nvSpPr>
        <p:spPr bwMode="auto">
          <a:xfrm>
            <a:off x="3225880"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8" name="正方形/長方形 137"/>
          <p:cNvSpPr/>
          <p:nvPr/>
        </p:nvSpPr>
        <p:spPr bwMode="auto">
          <a:xfrm>
            <a:off x="4541075" y="216540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9" name="正方形/長方形 138"/>
          <p:cNvSpPr/>
          <p:nvPr/>
        </p:nvSpPr>
        <p:spPr bwMode="auto">
          <a:xfrm>
            <a:off x="4541075" y="3211364"/>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0" name="正方形/長方形 139"/>
          <p:cNvSpPr/>
          <p:nvPr/>
        </p:nvSpPr>
        <p:spPr bwMode="auto">
          <a:xfrm>
            <a:off x="4541075" y="4246037"/>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1" name="正方形/長方形 140"/>
          <p:cNvSpPr/>
          <p:nvPr/>
        </p:nvSpPr>
        <p:spPr bwMode="auto">
          <a:xfrm>
            <a:off x="4541075"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2" name="正方形/長方形 141"/>
          <p:cNvSpPr/>
          <p:nvPr/>
        </p:nvSpPr>
        <p:spPr bwMode="auto">
          <a:xfrm>
            <a:off x="5858803"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3" name="正方形/長方形 142"/>
          <p:cNvSpPr/>
          <p:nvPr/>
        </p:nvSpPr>
        <p:spPr bwMode="auto">
          <a:xfrm>
            <a:off x="7177040" y="5281825"/>
            <a:ext cx="1277314" cy="978033"/>
          </a:xfrm>
          <a:prstGeom prst="rect">
            <a:avLst/>
          </a:prstGeom>
          <a:solidFill>
            <a:srgbClr val="E5F3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92" name="正方形/長方形 91"/>
          <p:cNvSpPr/>
          <p:nvPr/>
        </p:nvSpPr>
        <p:spPr>
          <a:xfrm>
            <a:off x="6136002" y="4469426"/>
            <a:ext cx="2909771" cy="762388"/>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2177" b="1" dirty="0">
                <a:latin typeface="Meiryo UI" panose="020B0604030504040204" pitchFamily="50" charset="-128"/>
                <a:ea typeface="Meiryo UI" panose="020B0604030504040204" pitchFamily="50" charset="-128"/>
                <a:cs typeface="Meiryo UI" panose="020B0604030504040204" pitchFamily="50" charset="-128"/>
              </a:rPr>
              <a:t>お客様の</a:t>
            </a:r>
            <a:endParaRPr lang="en-US" altLang="ja-JP" sz="2177" b="1" dirty="0">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2177" b="1" dirty="0">
                <a:latin typeface="Meiryo UI" panose="020B0604030504040204" pitchFamily="50" charset="-128"/>
                <a:ea typeface="Meiryo UI" panose="020B0604030504040204" pitchFamily="50" charset="-128"/>
                <a:cs typeface="Meiryo UI" panose="020B0604030504040204" pitchFamily="50" charset="-128"/>
              </a:rPr>
              <a:t>「理想のオフィス」を実現</a:t>
            </a:r>
            <a:endParaRPr lang="en-US" altLang="ja-JP" sz="2177"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テキスト ボックス 24"/>
          <p:cNvSpPr txBox="1"/>
          <p:nvPr/>
        </p:nvSpPr>
        <p:spPr bwMode="auto">
          <a:xfrm>
            <a:off x="518198" y="986293"/>
            <a:ext cx="8515333" cy="97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dirty="0">
                <a:solidFill>
                  <a:srgbClr val="5A5A5A"/>
                </a:solidFill>
                <a:latin typeface="Meiryo UI" pitchFamily="50" charset="-128"/>
                <a:ea typeface="Meiryo UI" pitchFamily="50" charset="-128"/>
                <a:cs typeface="Meiryo UI" pitchFamily="50" charset="-128"/>
              </a:rPr>
              <a:t>複合機周りのご提案にとどまることなく、</a:t>
            </a:r>
          </a:p>
          <a:p>
            <a:pPr eaLnBrk="1" hangingPunct="1"/>
            <a:r>
              <a:rPr lang="ja-JP" altLang="en-US" sz="2902" dirty="0">
                <a:solidFill>
                  <a:srgbClr val="5A5A5A"/>
                </a:solidFill>
                <a:latin typeface="Meiryo UI" pitchFamily="50" charset="-128"/>
                <a:ea typeface="Meiryo UI" pitchFamily="50" charset="-128"/>
                <a:cs typeface="Meiryo UI" pitchFamily="50" charset="-128"/>
              </a:rPr>
              <a:t>「オフィスの総合提案」をさせていただきます</a:t>
            </a:r>
          </a:p>
        </p:txBody>
      </p:sp>
      <p:pic>
        <p:nvPicPr>
          <p:cNvPr id="62" name="図 61"/>
          <p:cNvPicPr>
            <a:picLocks noChangeAspect="1"/>
          </p:cNvPicPr>
          <p:nvPr/>
        </p:nvPicPr>
        <p:blipFill>
          <a:blip r:embed="rId3"/>
          <a:stretch>
            <a:fillRect/>
          </a:stretch>
        </p:blipFill>
        <p:spPr>
          <a:xfrm>
            <a:off x="909740" y="3226416"/>
            <a:ext cx="705044" cy="530194"/>
          </a:xfrm>
          <a:prstGeom prst="rect">
            <a:avLst/>
          </a:prstGeom>
        </p:spPr>
      </p:pic>
      <p:pic>
        <p:nvPicPr>
          <p:cNvPr id="63" name="Picture 51" descr="tanokun_se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27489" y="3322951"/>
            <a:ext cx="446681" cy="440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図 63"/>
          <p:cNvPicPr>
            <a:picLocks noChangeAspect="1"/>
          </p:cNvPicPr>
          <p:nvPr/>
        </p:nvPicPr>
        <p:blipFill>
          <a:blip r:embed="rId5"/>
          <a:stretch>
            <a:fillRect/>
          </a:stretch>
        </p:blipFill>
        <p:spPr>
          <a:xfrm>
            <a:off x="2289651" y="4333508"/>
            <a:ext cx="528314" cy="537714"/>
          </a:xfrm>
          <a:prstGeom prst="rect">
            <a:avLst/>
          </a:prstGeom>
        </p:spPr>
      </p:pic>
      <p:pic>
        <p:nvPicPr>
          <p:cNvPr id="65" name="図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3904" y="4350513"/>
            <a:ext cx="492518" cy="492518"/>
          </a:xfrm>
          <a:prstGeom prst="rect">
            <a:avLst/>
          </a:prstGeom>
        </p:spPr>
      </p:pic>
      <p:pic>
        <p:nvPicPr>
          <p:cNvPr id="66" name="図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13464" y="4540573"/>
            <a:ext cx="302458" cy="302458"/>
          </a:xfrm>
          <a:prstGeom prst="rect">
            <a:avLst/>
          </a:prstGeom>
        </p:spPr>
      </p:pic>
      <p:pic>
        <p:nvPicPr>
          <p:cNvPr id="67" name="図 66"/>
          <p:cNvPicPr>
            <a:picLocks noChangeAspect="1"/>
          </p:cNvPicPr>
          <p:nvPr/>
        </p:nvPicPr>
        <p:blipFill>
          <a:blip r:embed="rId8"/>
          <a:stretch>
            <a:fillRect/>
          </a:stretch>
        </p:blipFill>
        <p:spPr>
          <a:xfrm>
            <a:off x="3589998" y="3320143"/>
            <a:ext cx="563625" cy="472409"/>
          </a:xfrm>
          <a:prstGeom prst="rect">
            <a:avLst/>
          </a:prstGeom>
        </p:spPr>
      </p:pic>
      <p:pic>
        <p:nvPicPr>
          <p:cNvPr id="68" name="図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8413377" flipH="1">
            <a:off x="5080766" y="3366977"/>
            <a:ext cx="281681" cy="437689"/>
          </a:xfrm>
          <a:prstGeom prst="rect">
            <a:avLst/>
          </a:prstGeom>
        </p:spPr>
      </p:pic>
      <p:sp>
        <p:nvSpPr>
          <p:cNvPr id="5" name="楕円 4"/>
          <p:cNvSpPr/>
          <p:nvPr/>
        </p:nvSpPr>
        <p:spPr bwMode="auto">
          <a:xfrm rot="20561627">
            <a:off x="1020891" y="4485167"/>
            <a:ext cx="449898" cy="253143"/>
          </a:xfrm>
          <a:prstGeom prst="ellipse">
            <a:avLst/>
          </a:prstGeom>
          <a:noFill/>
          <a:ln w="38100" cap="flat" cmpd="sng" algn="ctr">
            <a:solidFill>
              <a:srgbClr val="FFC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69" name="図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31488" y="4381680"/>
            <a:ext cx="236132" cy="472263"/>
          </a:xfrm>
          <a:prstGeom prst="rect">
            <a:avLst/>
          </a:prstGeom>
        </p:spPr>
      </p:pic>
      <p:grpSp>
        <p:nvGrpSpPr>
          <p:cNvPr id="71" name="グループ化 70"/>
          <p:cNvGrpSpPr/>
          <p:nvPr/>
        </p:nvGrpSpPr>
        <p:grpSpPr>
          <a:xfrm>
            <a:off x="941873" y="5433004"/>
            <a:ext cx="680671" cy="443267"/>
            <a:chOff x="6001164" y="1877630"/>
            <a:chExt cx="1616504" cy="1052700"/>
          </a:xfrm>
        </p:grpSpPr>
        <p:pic>
          <p:nvPicPr>
            <p:cNvPr id="72" name="図 71"/>
            <p:cNvPicPr>
              <a:picLocks noChangeAspect="1"/>
            </p:cNvPicPr>
            <p:nvPr/>
          </p:nvPicPr>
          <p:blipFill>
            <a:blip r:embed="rId11"/>
            <a:stretch>
              <a:fillRect/>
            </a:stretch>
          </p:blipFill>
          <p:spPr>
            <a:xfrm>
              <a:off x="6001164" y="1877630"/>
              <a:ext cx="1616504" cy="1052700"/>
            </a:xfrm>
            <a:prstGeom prst="rect">
              <a:avLst/>
            </a:prstGeom>
          </p:spPr>
        </p:pic>
        <p:sp>
          <p:nvSpPr>
            <p:cNvPr id="73" name="正方形/長方形 72"/>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grpSp>
        <p:nvGrpSpPr>
          <p:cNvPr id="76" name="グループ化 75"/>
          <p:cNvGrpSpPr/>
          <p:nvPr/>
        </p:nvGrpSpPr>
        <p:grpSpPr>
          <a:xfrm>
            <a:off x="4901196" y="5352629"/>
            <a:ext cx="600192" cy="583031"/>
            <a:chOff x="2230381" y="2660945"/>
            <a:chExt cx="2294992" cy="2229369"/>
          </a:xfrm>
        </p:grpSpPr>
        <p:pic>
          <p:nvPicPr>
            <p:cNvPr id="78" name="図 77"/>
            <p:cNvPicPr>
              <a:picLocks noChangeAspect="1"/>
            </p:cNvPicPr>
            <p:nvPr/>
          </p:nvPicPr>
          <p:blipFill>
            <a:blip r:embed="rId12"/>
            <a:stretch>
              <a:fillRect/>
            </a:stretch>
          </p:blipFill>
          <p:spPr>
            <a:xfrm>
              <a:off x="2230381" y="2660945"/>
              <a:ext cx="1743075" cy="2085975"/>
            </a:xfrm>
            <a:prstGeom prst="rect">
              <a:avLst/>
            </a:prstGeom>
          </p:spPr>
        </p:pic>
        <p:pic>
          <p:nvPicPr>
            <p:cNvPr id="81" name="図 80"/>
            <p:cNvPicPr>
              <a:picLocks noChangeAspect="1"/>
            </p:cNvPicPr>
            <p:nvPr/>
          </p:nvPicPr>
          <p:blipFill>
            <a:blip r:embed="rId13"/>
            <a:stretch>
              <a:fillRect/>
            </a:stretch>
          </p:blipFill>
          <p:spPr>
            <a:xfrm>
              <a:off x="3353798" y="3261539"/>
              <a:ext cx="1171575" cy="1628775"/>
            </a:xfrm>
            <a:prstGeom prst="rect">
              <a:avLst/>
            </a:prstGeom>
          </p:spPr>
        </p:pic>
      </p:grpSp>
      <p:pic>
        <p:nvPicPr>
          <p:cNvPr id="93" name="図 92"/>
          <p:cNvPicPr>
            <a:picLocks noChangeAspect="1"/>
          </p:cNvPicPr>
          <p:nvPr/>
        </p:nvPicPr>
        <p:blipFill>
          <a:blip r:embed="rId14"/>
          <a:stretch>
            <a:fillRect/>
          </a:stretch>
        </p:blipFill>
        <p:spPr>
          <a:xfrm>
            <a:off x="2239004" y="5330836"/>
            <a:ext cx="602352" cy="589114"/>
          </a:xfrm>
          <a:prstGeom prst="rect">
            <a:avLst/>
          </a:prstGeom>
        </p:spPr>
      </p:pic>
      <p:grpSp>
        <p:nvGrpSpPr>
          <p:cNvPr id="94" name="グループ化 93"/>
          <p:cNvGrpSpPr/>
          <p:nvPr/>
        </p:nvGrpSpPr>
        <p:grpSpPr>
          <a:xfrm>
            <a:off x="3481569" y="5325928"/>
            <a:ext cx="780480" cy="616166"/>
            <a:chOff x="9759860" y="4196296"/>
            <a:chExt cx="1112419" cy="878222"/>
          </a:xfrm>
        </p:grpSpPr>
        <p:pic>
          <p:nvPicPr>
            <p:cNvPr id="95" name="Picture 23" descr="LED2"/>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59860" y="4196296"/>
              <a:ext cx="1003204" cy="7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3" descr="C:\Users\812516\Desktop\ライティング2017\Resize\80w.jp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1493" b="100000" l="3307" r="100000"/>
                      </a14:imgEffect>
                    </a14:imgLayer>
                  </a14:imgProps>
                </a:ext>
                <a:ext uri="{28A0092B-C50C-407E-A947-70E740481C1C}">
                  <a14:useLocalDpi xmlns:a14="http://schemas.microsoft.com/office/drawing/2010/main"/>
                </a:ext>
              </a:extLst>
            </a:blip>
            <a:srcRect/>
            <a:stretch/>
          </p:blipFill>
          <p:spPr bwMode="auto">
            <a:xfrm>
              <a:off x="10089229" y="4361566"/>
              <a:ext cx="783050" cy="712952"/>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5"/>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721267" y="4348008"/>
            <a:ext cx="1004757" cy="47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8" name="グループ化 97"/>
          <p:cNvGrpSpPr/>
          <p:nvPr/>
        </p:nvGrpSpPr>
        <p:grpSpPr>
          <a:xfrm>
            <a:off x="6177749" y="5352628"/>
            <a:ext cx="616083" cy="567321"/>
            <a:chOff x="-2698268" y="98077"/>
            <a:chExt cx="2668864" cy="2457630"/>
          </a:xfrm>
        </p:grpSpPr>
        <p:grpSp>
          <p:nvGrpSpPr>
            <p:cNvPr id="99" name="グループ化 98"/>
            <p:cNvGrpSpPr/>
            <p:nvPr/>
          </p:nvGrpSpPr>
          <p:grpSpPr>
            <a:xfrm>
              <a:off x="-2601752" y="98077"/>
              <a:ext cx="2470663" cy="1511757"/>
              <a:chOff x="-2601752" y="98077"/>
              <a:chExt cx="2470663" cy="1511757"/>
            </a:xfrm>
          </p:grpSpPr>
          <p:grpSp>
            <p:nvGrpSpPr>
              <p:cNvPr id="101" name="グループ化 100"/>
              <p:cNvGrpSpPr/>
              <p:nvPr/>
            </p:nvGrpSpPr>
            <p:grpSpPr>
              <a:xfrm>
                <a:off x="-2601752" y="98077"/>
                <a:ext cx="2470663" cy="1511757"/>
                <a:chOff x="1778292" y="1502674"/>
                <a:chExt cx="2813255" cy="1721382"/>
              </a:xfrm>
            </p:grpSpPr>
            <p:sp>
              <p:nvSpPr>
                <p:cNvPr id="103" name="角丸四角形 102"/>
                <p:cNvSpPr/>
                <p:nvPr/>
              </p:nvSpPr>
              <p:spPr bwMode="auto">
                <a:xfrm>
                  <a:off x="1778292" y="1502674"/>
                  <a:ext cx="2813255" cy="1721382"/>
                </a:xfrm>
                <a:prstGeom prst="roundRect">
                  <a:avLst>
                    <a:gd name="adj" fmla="val 2748"/>
                  </a:avLst>
                </a:prstGeom>
                <a:solidFill>
                  <a:schemeClr val="tx1">
                    <a:lumMod val="75000"/>
                    <a:lumOff val="25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04" name="角丸四角形 103"/>
                <p:cNvSpPr/>
                <p:nvPr/>
              </p:nvSpPr>
              <p:spPr bwMode="auto">
                <a:xfrm>
                  <a:off x="1943992" y="1605959"/>
                  <a:ext cx="2481855" cy="1452287"/>
                </a:xfrm>
                <a:prstGeom prst="roundRect">
                  <a:avLst>
                    <a:gd name="adj" fmla="val 1765"/>
                  </a:avLst>
                </a:prstGeom>
                <a:solidFill>
                  <a:srgbClr val="8DB4E3"/>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grpSp>
          <p:pic>
            <p:nvPicPr>
              <p:cNvPr id="102" name="Picture 1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529912" y="276638"/>
                <a:ext cx="2344933" cy="1264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0" name="図 99"/>
            <p:cNvPicPr>
              <a:picLocks noChangeAspect="1"/>
            </p:cNvPicPr>
            <p:nvPr/>
          </p:nvPicPr>
          <p:blipFill>
            <a:blip r:embed="rId20"/>
            <a:stretch>
              <a:fillRect/>
            </a:stretch>
          </p:blipFill>
          <p:spPr>
            <a:xfrm>
              <a:off x="-2698268" y="1004318"/>
              <a:ext cx="2668864" cy="1551389"/>
            </a:xfrm>
            <a:prstGeom prst="rect">
              <a:avLst/>
            </a:prstGeom>
          </p:spPr>
        </p:pic>
      </p:grpSp>
      <p:pic>
        <p:nvPicPr>
          <p:cNvPr id="106" name="図 105"/>
          <p:cNvPicPr>
            <a:picLocks noChangeAspect="1"/>
          </p:cNvPicPr>
          <p:nvPr/>
        </p:nvPicPr>
        <p:blipFill>
          <a:blip r:embed="rId21"/>
          <a:stretch>
            <a:fillRect/>
          </a:stretch>
        </p:blipFill>
        <p:spPr>
          <a:xfrm>
            <a:off x="4782397" y="2270979"/>
            <a:ext cx="825195" cy="514943"/>
          </a:xfrm>
          <a:prstGeom prst="rect">
            <a:avLst/>
          </a:prstGeom>
        </p:spPr>
      </p:pic>
      <p:grpSp>
        <p:nvGrpSpPr>
          <p:cNvPr id="9" name="グループ化 8"/>
          <p:cNvGrpSpPr/>
          <p:nvPr/>
        </p:nvGrpSpPr>
        <p:grpSpPr>
          <a:xfrm>
            <a:off x="3666088" y="2256193"/>
            <a:ext cx="450738" cy="513492"/>
            <a:chOff x="5653018" y="1289607"/>
            <a:chExt cx="1005124" cy="1145062"/>
          </a:xfrm>
        </p:grpSpPr>
        <p:pic>
          <p:nvPicPr>
            <p:cNvPr id="107" name="図 106"/>
            <p:cNvPicPr>
              <a:picLocks noChangeAspect="1"/>
            </p:cNvPicPr>
            <p:nvPr/>
          </p:nvPicPr>
          <p:blipFill>
            <a:blip r:embed="rId22"/>
            <a:stretch>
              <a:fillRect/>
            </a:stretch>
          </p:blipFill>
          <p:spPr>
            <a:xfrm>
              <a:off x="5653018" y="1289607"/>
              <a:ext cx="803403" cy="1145062"/>
            </a:xfrm>
            <a:prstGeom prst="rect">
              <a:avLst/>
            </a:prstGeom>
          </p:spPr>
        </p:pic>
        <p:pic>
          <p:nvPicPr>
            <p:cNvPr id="108" name="図 107"/>
            <p:cNvPicPr>
              <a:picLocks noChangeAspect="1"/>
            </p:cNvPicPr>
            <p:nvPr/>
          </p:nvPicPr>
          <p:blipFill>
            <a:blip r:embed="rId23"/>
            <a:stretch>
              <a:fillRect/>
            </a:stretch>
          </p:blipFill>
          <p:spPr>
            <a:xfrm>
              <a:off x="6233127" y="1862138"/>
              <a:ext cx="425015" cy="537289"/>
            </a:xfrm>
            <a:prstGeom prst="rect">
              <a:avLst/>
            </a:prstGeom>
          </p:spPr>
        </p:pic>
      </p:grpSp>
      <p:pic>
        <p:nvPicPr>
          <p:cNvPr id="109" name="図 108"/>
          <p:cNvPicPr>
            <a:picLocks noChangeAspect="1"/>
          </p:cNvPicPr>
          <p:nvPr/>
        </p:nvPicPr>
        <p:blipFill>
          <a:blip r:embed="rId24"/>
          <a:stretch>
            <a:fillRect/>
          </a:stretch>
        </p:blipFill>
        <p:spPr>
          <a:xfrm>
            <a:off x="2311569" y="2266799"/>
            <a:ext cx="470869" cy="468164"/>
          </a:xfrm>
          <a:prstGeom prst="rect">
            <a:avLst/>
          </a:prstGeom>
        </p:spPr>
      </p:pic>
      <p:pic>
        <p:nvPicPr>
          <p:cNvPr id="111" name="Picture 50" descr="tayoreru_type2"/>
          <p:cNvPicPr>
            <a:picLocks noChangeAspect="1" noChangeArrowheads="1"/>
          </p:cNvPicPr>
          <p:nvPr/>
        </p:nvPicPr>
        <p:blipFill rotWithShape="1">
          <a:blip r:embed="rId25" cstate="email">
            <a:extLst>
              <a:ext uri="{28A0092B-C50C-407E-A947-70E740481C1C}">
                <a14:useLocalDpi xmlns:a14="http://schemas.microsoft.com/office/drawing/2010/main"/>
              </a:ext>
            </a:extLst>
          </a:blip>
          <a:srcRect t="66664"/>
          <a:stretch/>
        </p:blipFill>
        <p:spPr bwMode="auto">
          <a:xfrm>
            <a:off x="7307284" y="5559827"/>
            <a:ext cx="1016827" cy="251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図 5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67535" y="2333598"/>
            <a:ext cx="733227" cy="406778"/>
          </a:xfrm>
          <a:prstGeom prst="rect">
            <a:avLst/>
          </a:prstGeom>
        </p:spPr>
      </p:pic>
      <p:sp>
        <p:nvSpPr>
          <p:cNvPr id="6" name="テキスト ボックス 5"/>
          <p:cNvSpPr txBox="1"/>
          <p:nvPr/>
        </p:nvSpPr>
        <p:spPr bwMode="auto">
          <a:xfrm>
            <a:off x="721876" y="2781851"/>
            <a:ext cx="1037115"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コンサルティング</a:t>
            </a:r>
            <a:endParaRPr lang="en-US" altLang="ja-JP" sz="1088"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課題・業務分析</a:t>
            </a:r>
            <a:r>
              <a:rPr lang="en-US" altLang="ja-JP" sz="726" dirty="0">
                <a:latin typeface="Meiryo UI" panose="020B0604030504040204" pitchFamily="50" charset="-128"/>
                <a:ea typeface="Meiryo UI" panose="020B0604030504040204" pitchFamily="50" charset="-128"/>
              </a:rPr>
              <a:t>)</a:t>
            </a:r>
            <a:endParaRPr lang="ja-JP" altLang="en-US" sz="726" dirty="0">
              <a:latin typeface="Meiryo UI" panose="020B0604030504040204" pitchFamily="50" charset="-128"/>
              <a:ea typeface="Meiryo UI" panose="020B0604030504040204" pitchFamily="50" charset="-128"/>
            </a:endParaRPr>
          </a:p>
        </p:txBody>
      </p:sp>
      <p:sp>
        <p:nvSpPr>
          <p:cNvPr id="61" name="テキスト ボックス 60"/>
          <p:cNvSpPr txBox="1"/>
          <p:nvPr/>
        </p:nvSpPr>
        <p:spPr bwMode="auto">
          <a:xfrm>
            <a:off x="1874503" y="2781851"/>
            <a:ext cx="1380400"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ソフトウェア・システム</a:t>
            </a:r>
            <a:endParaRPr lang="en-US" altLang="ja-JP" sz="1088"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企画・設計・開発</a:t>
            </a:r>
            <a:r>
              <a:rPr lang="en-US" altLang="ja-JP" sz="726" dirty="0">
                <a:latin typeface="Meiryo UI" panose="020B0604030504040204" pitchFamily="50" charset="-128"/>
                <a:ea typeface="Meiryo UI" panose="020B0604030504040204" pitchFamily="50" charset="-128"/>
              </a:rPr>
              <a:t>)</a:t>
            </a:r>
          </a:p>
        </p:txBody>
      </p:sp>
      <p:sp>
        <p:nvSpPr>
          <p:cNvPr id="70" name="テキスト ボックス 69"/>
          <p:cNvSpPr txBox="1"/>
          <p:nvPr/>
        </p:nvSpPr>
        <p:spPr bwMode="auto">
          <a:xfrm>
            <a:off x="3247173" y="2781851"/>
            <a:ext cx="1254909"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基幹系</a:t>
            </a:r>
            <a:endParaRPr lang="en-US" altLang="ja-JP" sz="1088"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業種・業務アプリケーション</a:t>
            </a:r>
            <a:r>
              <a:rPr lang="en-US" altLang="ja-JP" sz="726" dirty="0">
                <a:latin typeface="Meiryo UI" panose="020B0604030504040204" pitchFamily="50" charset="-128"/>
                <a:ea typeface="Meiryo UI" panose="020B0604030504040204" pitchFamily="50" charset="-128"/>
              </a:rPr>
              <a:t>)</a:t>
            </a:r>
            <a:endParaRPr lang="ja-JP" altLang="en-US" sz="726" dirty="0">
              <a:latin typeface="Meiryo UI" panose="020B0604030504040204" pitchFamily="50" charset="-128"/>
              <a:ea typeface="Meiryo UI" panose="020B0604030504040204" pitchFamily="50" charset="-128"/>
            </a:endParaRPr>
          </a:p>
        </p:txBody>
      </p:sp>
      <p:sp>
        <p:nvSpPr>
          <p:cNvPr id="74" name="テキスト ボックス 73"/>
          <p:cNvSpPr txBox="1"/>
          <p:nvPr/>
        </p:nvSpPr>
        <p:spPr bwMode="auto">
          <a:xfrm>
            <a:off x="4673166" y="2781851"/>
            <a:ext cx="1037115"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en-US" altLang="ja-JP" sz="1088" dirty="0">
                <a:latin typeface="Meiryo UI" panose="020B0604030504040204" pitchFamily="50" charset="-128"/>
                <a:ea typeface="Meiryo UI" panose="020B0604030504040204" pitchFamily="50" charset="-128"/>
              </a:rPr>
              <a:t>CAD</a:t>
            </a: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建設・製造</a:t>
            </a:r>
            <a:r>
              <a:rPr lang="en-US" altLang="ja-JP" sz="726" dirty="0">
                <a:latin typeface="Meiryo UI" panose="020B0604030504040204" pitchFamily="50" charset="-128"/>
                <a:ea typeface="Meiryo UI" panose="020B0604030504040204" pitchFamily="50" charset="-128"/>
              </a:rPr>
              <a:t>)</a:t>
            </a:r>
            <a:endParaRPr lang="ja-JP" altLang="en-US" sz="726" dirty="0">
              <a:latin typeface="Meiryo UI" panose="020B0604030504040204" pitchFamily="50" charset="-128"/>
              <a:ea typeface="Meiryo UI" panose="020B0604030504040204" pitchFamily="50" charset="-128"/>
            </a:endParaRPr>
          </a:p>
        </p:txBody>
      </p:sp>
      <p:sp>
        <p:nvSpPr>
          <p:cNvPr id="80" name="テキスト ボックス 79"/>
          <p:cNvSpPr txBox="1"/>
          <p:nvPr/>
        </p:nvSpPr>
        <p:spPr bwMode="auto">
          <a:xfrm>
            <a:off x="636466" y="3710488"/>
            <a:ext cx="1207933" cy="473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情報系</a:t>
            </a:r>
            <a:endParaRPr lang="en-US" altLang="ja-JP" sz="1088"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グループウェア・ワークフロー・文書管理</a:t>
            </a:r>
            <a:r>
              <a:rPr lang="en-US" altLang="ja-JP" sz="726" dirty="0">
                <a:latin typeface="Meiryo UI" panose="020B0604030504040204" pitchFamily="50" charset="-128"/>
                <a:ea typeface="Meiryo UI" panose="020B0604030504040204" pitchFamily="50" charset="-128"/>
              </a:rPr>
              <a:t>)</a:t>
            </a:r>
            <a:endParaRPr lang="ja-JP" altLang="en-US" sz="726" dirty="0">
              <a:latin typeface="Meiryo UI" panose="020B0604030504040204" pitchFamily="50" charset="-128"/>
              <a:ea typeface="Meiryo UI" panose="020B0604030504040204" pitchFamily="50" charset="-128"/>
            </a:endParaRPr>
          </a:p>
        </p:txBody>
      </p:sp>
      <p:sp>
        <p:nvSpPr>
          <p:cNvPr id="82" name="テキスト ボックス 81"/>
          <p:cNvSpPr txBox="1"/>
          <p:nvPr/>
        </p:nvSpPr>
        <p:spPr bwMode="auto">
          <a:xfrm>
            <a:off x="2008470" y="3822149"/>
            <a:ext cx="1098121"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消耗品全般</a:t>
            </a:r>
            <a:endParaRPr lang="en-US" altLang="ja-JP" sz="1088" dirty="0">
              <a:latin typeface="Meiryo UI" panose="020B0604030504040204" pitchFamily="50" charset="-128"/>
              <a:ea typeface="Meiryo UI" panose="020B0604030504040204" pitchFamily="50" charset="-128"/>
            </a:endParaRPr>
          </a:p>
        </p:txBody>
      </p:sp>
      <p:sp>
        <p:nvSpPr>
          <p:cNvPr id="83" name="テキスト ボックス 82"/>
          <p:cNvSpPr txBox="1"/>
          <p:nvPr/>
        </p:nvSpPr>
        <p:spPr bwMode="auto">
          <a:xfrm>
            <a:off x="3270660" y="3822148"/>
            <a:ext cx="1207933"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ネットワーク</a:t>
            </a: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通信・インターネット</a:t>
            </a:r>
            <a:r>
              <a:rPr lang="en-US" altLang="ja-JP" sz="726" dirty="0">
                <a:latin typeface="Meiryo UI" panose="020B0604030504040204" pitchFamily="50" charset="-128"/>
                <a:ea typeface="Meiryo UI" panose="020B0604030504040204" pitchFamily="50" charset="-128"/>
              </a:rPr>
              <a:t>)</a:t>
            </a:r>
          </a:p>
        </p:txBody>
      </p:sp>
      <p:sp>
        <p:nvSpPr>
          <p:cNvPr id="84" name="テキスト ボックス 83"/>
          <p:cNvSpPr txBox="1"/>
          <p:nvPr/>
        </p:nvSpPr>
        <p:spPr bwMode="auto">
          <a:xfrm>
            <a:off x="4587756" y="3822148"/>
            <a:ext cx="1207933"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データ通信</a:t>
            </a: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無線</a:t>
            </a:r>
            <a:r>
              <a:rPr lang="en-US" altLang="ja-JP" sz="726" dirty="0">
                <a:latin typeface="Meiryo UI" panose="020B0604030504040204" pitchFamily="50" charset="-128"/>
                <a:ea typeface="Meiryo UI" panose="020B0604030504040204" pitchFamily="50" charset="-128"/>
              </a:rPr>
              <a:t>LAN</a:t>
            </a:r>
            <a:r>
              <a:rPr lang="ja-JP" altLang="en-US" sz="726" dirty="0">
                <a:latin typeface="Meiryo UI" panose="020B0604030504040204" pitchFamily="50" charset="-128"/>
                <a:ea typeface="Meiryo UI" panose="020B0604030504040204" pitchFamily="50" charset="-128"/>
              </a:rPr>
              <a:t>・</a:t>
            </a:r>
            <a:r>
              <a:rPr lang="en-US" altLang="ja-JP" sz="726" dirty="0">
                <a:latin typeface="Meiryo UI" panose="020B0604030504040204" pitchFamily="50" charset="-128"/>
                <a:ea typeface="Meiryo UI" panose="020B0604030504040204" pitchFamily="50" charset="-128"/>
              </a:rPr>
              <a:t>VPN)</a:t>
            </a:r>
          </a:p>
        </p:txBody>
      </p:sp>
      <p:sp>
        <p:nvSpPr>
          <p:cNvPr id="89" name="テキスト ボックス 88"/>
          <p:cNvSpPr txBox="1"/>
          <p:nvPr/>
        </p:nvSpPr>
        <p:spPr bwMode="auto">
          <a:xfrm>
            <a:off x="630181" y="4860315"/>
            <a:ext cx="1207933"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回線サービス</a:t>
            </a:r>
            <a:endParaRPr lang="en-US" altLang="ja-JP" sz="1088"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音声通話・携帯電話</a:t>
            </a:r>
            <a:r>
              <a:rPr lang="en-US" altLang="ja-JP" sz="726" dirty="0">
                <a:latin typeface="Meiryo UI" panose="020B0604030504040204" pitchFamily="50" charset="-128"/>
                <a:ea typeface="Meiryo UI" panose="020B0604030504040204" pitchFamily="50" charset="-128"/>
              </a:rPr>
              <a:t>)</a:t>
            </a:r>
            <a:endParaRPr lang="ja-JP" altLang="en-US" sz="726" dirty="0">
              <a:latin typeface="Meiryo UI" panose="020B0604030504040204" pitchFamily="50" charset="-128"/>
              <a:ea typeface="Meiryo UI" panose="020B0604030504040204" pitchFamily="50" charset="-128"/>
            </a:endParaRPr>
          </a:p>
        </p:txBody>
      </p:sp>
      <p:sp>
        <p:nvSpPr>
          <p:cNvPr id="90" name="テキスト ボックス 89"/>
          <p:cNvSpPr txBox="1"/>
          <p:nvPr/>
        </p:nvSpPr>
        <p:spPr bwMode="auto">
          <a:xfrm>
            <a:off x="2008470" y="4874272"/>
            <a:ext cx="1098121"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セキュリティ</a:t>
            </a: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情報漏えい</a:t>
            </a:r>
            <a:r>
              <a:rPr lang="en-US" altLang="ja-JP" sz="726" dirty="0">
                <a:latin typeface="Meiryo UI" panose="020B0604030504040204" pitchFamily="50" charset="-128"/>
                <a:ea typeface="Meiryo UI" panose="020B0604030504040204" pitchFamily="50" charset="-128"/>
              </a:rPr>
              <a:t>)</a:t>
            </a:r>
          </a:p>
        </p:txBody>
      </p:sp>
      <p:sp>
        <p:nvSpPr>
          <p:cNvPr id="91" name="テキスト ボックス 90"/>
          <p:cNvSpPr txBox="1"/>
          <p:nvPr/>
        </p:nvSpPr>
        <p:spPr bwMode="auto">
          <a:xfrm>
            <a:off x="3216100" y="4874272"/>
            <a:ext cx="1328726" cy="361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ウイルス・メール対策</a:t>
            </a:r>
            <a:endParaRPr lang="ja-JP" altLang="en-US" sz="726" dirty="0">
              <a:latin typeface="Meiryo UI" panose="020B0604030504040204" pitchFamily="50" charset="-128"/>
              <a:ea typeface="Meiryo UI" panose="020B0604030504040204" pitchFamily="50" charset="-128"/>
            </a:endParaRPr>
          </a:p>
          <a:p>
            <a:pPr algn="ctr" defTabSz="922952"/>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バックアップ</a:t>
            </a:r>
            <a:r>
              <a:rPr lang="en-US" altLang="ja-JP" sz="726" dirty="0">
                <a:latin typeface="Meiryo UI" panose="020B0604030504040204" pitchFamily="50" charset="-128"/>
                <a:ea typeface="Meiryo UI" panose="020B0604030504040204" pitchFamily="50" charset="-128"/>
              </a:rPr>
              <a:t>)</a:t>
            </a:r>
          </a:p>
        </p:txBody>
      </p:sp>
      <p:sp>
        <p:nvSpPr>
          <p:cNvPr id="105" name="テキスト ボックス 104"/>
          <p:cNvSpPr txBox="1"/>
          <p:nvPr/>
        </p:nvSpPr>
        <p:spPr bwMode="auto">
          <a:xfrm>
            <a:off x="4602802" y="4874272"/>
            <a:ext cx="1207933"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en-US" altLang="ja-JP" sz="1088" dirty="0">
                <a:latin typeface="Meiryo UI" panose="020B0604030504040204" pitchFamily="50" charset="-128"/>
                <a:ea typeface="Meiryo UI" panose="020B0604030504040204" pitchFamily="50" charset="-128"/>
              </a:rPr>
              <a:t>BCP</a:t>
            </a:r>
            <a:r>
              <a:rPr lang="ja-JP" altLang="en-US" sz="1088" dirty="0">
                <a:latin typeface="Meiryo UI" panose="020B0604030504040204" pitchFamily="50" charset="-128"/>
                <a:ea typeface="Meiryo UI" panose="020B0604030504040204" pitchFamily="50" charset="-128"/>
              </a:rPr>
              <a:t>対策</a:t>
            </a:r>
            <a:endParaRPr lang="en-US" altLang="ja-JP" sz="1088" dirty="0">
              <a:latin typeface="Meiryo UI" panose="020B0604030504040204" pitchFamily="50" charset="-128"/>
              <a:ea typeface="Meiryo UI" panose="020B0604030504040204" pitchFamily="50" charset="-128"/>
            </a:endParaRPr>
          </a:p>
        </p:txBody>
      </p:sp>
      <p:sp>
        <p:nvSpPr>
          <p:cNvPr id="121" name="テキスト ボックス 120"/>
          <p:cNvSpPr txBox="1"/>
          <p:nvPr/>
        </p:nvSpPr>
        <p:spPr bwMode="auto">
          <a:xfrm>
            <a:off x="7126126" y="5898282"/>
            <a:ext cx="1328726"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サービス＆サポート</a:t>
            </a:r>
          </a:p>
        </p:txBody>
      </p:sp>
      <p:sp>
        <p:nvSpPr>
          <p:cNvPr id="116" name="テキスト ボックス 115"/>
          <p:cNvSpPr txBox="1"/>
          <p:nvPr/>
        </p:nvSpPr>
        <p:spPr bwMode="auto">
          <a:xfrm>
            <a:off x="636466" y="5898282"/>
            <a:ext cx="1207933"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パソコン・周辺機器</a:t>
            </a:r>
            <a:endParaRPr lang="en-US" altLang="ja-JP" sz="1088" dirty="0">
              <a:latin typeface="Meiryo UI" panose="020B0604030504040204" pitchFamily="50" charset="-128"/>
              <a:ea typeface="Meiryo UI" panose="020B0604030504040204" pitchFamily="50" charset="-128"/>
            </a:endParaRPr>
          </a:p>
        </p:txBody>
      </p:sp>
      <p:sp>
        <p:nvSpPr>
          <p:cNvPr id="117" name="テキスト ボックス 116"/>
          <p:cNvSpPr txBox="1"/>
          <p:nvPr/>
        </p:nvSpPr>
        <p:spPr bwMode="auto">
          <a:xfrm>
            <a:off x="1893167" y="5898282"/>
            <a:ext cx="1328726"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サーバー・ストレージ</a:t>
            </a:r>
            <a:endParaRPr lang="en-US" altLang="ja-JP" sz="1088" dirty="0">
              <a:latin typeface="Meiryo UI" panose="020B0604030504040204" pitchFamily="50" charset="-128"/>
              <a:ea typeface="Meiryo UI" panose="020B0604030504040204" pitchFamily="50" charset="-128"/>
            </a:endParaRPr>
          </a:p>
        </p:txBody>
      </p:sp>
      <p:sp>
        <p:nvSpPr>
          <p:cNvPr id="118" name="テキスト ボックス 117"/>
          <p:cNvSpPr txBox="1"/>
          <p:nvPr/>
        </p:nvSpPr>
        <p:spPr bwMode="auto">
          <a:xfrm>
            <a:off x="3270660" y="5898282"/>
            <a:ext cx="1207933"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en-US" altLang="ja-JP" sz="1088" dirty="0">
                <a:latin typeface="Meiryo UI" panose="020B0604030504040204" pitchFamily="50" charset="-128"/>
                <a:ea typeface="Meiryo UI" panose="020B0604030504040204" pitchFamily="50" charset="-128"/>
              </a:rPr>
              <a:t>LED</a:t>
            </a:r>
            <a:r>
              <a:rPr lang="ja-JP" altLang="en-US" sz="1088" dirty="0">
                <a:latin typeface="Meiryo UI" panose="020B0604030504040204" pitchFamily="50" charset="-128"/>
                <a:ea typeface="Meiryo UI" panose="020B0604030504040204" pitchFamily="50" charset="-128"/>
              </a:rPr>
              <a:t>照明・</a:t>
            </a:r>
            <a:r>
              <a:rPr lang="en-US" altLang="ja-JP" sz="1088" dirty="0">
                <a:latin typeface="Meiryo UI" panose="020B0604030504040204" pitchFamily="50" charset="-128"/>
                <a:ea typeface="Meiryo UI" panose="020B0604030504040204" pitchFamily="50" charset="-128"/>
              </a:rPr>
              <a:t>BEMS</a:t>
            </a:r>
          </a:p>
        </p:txBody>
      </p:sp>
      <p:sp>
        <p:nvSpPr>
          <p:cNvPr id="119" name="テキスト ボックス 118"/>
          <p:cNvSpPr txBox="1"/>
          <p:nvPr/>
        </p:nvSpPr>
        <p:spPr bwMode="auto">
          <a:xfrm>
            <a:off x="4587756" y="5898282"/>
            <a:ext cx="1207933"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ja-JP" altLang="en-US" sz="1088" dirty="0">
                <a:latin typeface="Meiryo UI" panose="020B0604030504040204" pitchFamily="50" charset="-128"/>
                <a:ea typeface="Meiryo UI" panose="020B0604030504040204" pitchFamily="50" charset="-128"/>
              </a:rPr>
              <a:t>スマートデバイス</a:t>
            </a:r>
          </a:p>
        </p:txBody>
      </p:sp>
      <p:sp>
        <p:nvSpPr>
          <p:cNvPr id="120" name="テキスト ボックス 119"/>
          <p:cNvSpPr txBox="1"/>
          <p:nvPr/>
        </p:nvSpPr>
        <p:spPr bwMode="auto">
          <a:xfrm>
            <a:off x="5888109" y="5898282"/>
            <a:ext cx="1207933"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922952"/>
            <a:r>
              <a:rPr lang="en-US" altLang="ja-JP" sz="1088" dirty="0">
                <a:latin typeface="Meiryo UI" panose="020B0604030504040204" pitchFamily="50" charset="-128"/>
                <a:ea typeface="Meiryo UI" panose="020B0604030504040204" pitchFamily="50" charset="-128"/>
              </a:rPr>
              <a:t>Web</a:t>
            </a:r>
            <a:r>
              <a:rPr lang="ja-JP" altLang="en-US" sz="1088" dirty="0">
                <a:latin typeface="Meiryo UI" panose="020B0604030504040204" pitchFamily="50" charset="-128"/>
                <a:ea typeface="Meiryo UI" panose="020B0604030504040204" pitchFamily="50" charset="-128"/>
              </a:rPr>
              <a:t>・テレビ会議</a:t>
            </a:r>
          </a:p>
        </p:txBody>
      </p:sp>
      <p:sp>
        <p:nvSpPr>
          <p:cNvPr id="4" name="タイトル 3">
            <a:extLst>
              <a:ext uri="{FF2B5EF4-FFF2-40B4-BE49-F238E27FC236}">
                <a16:creationId xmlns:a16="http://schemas.microsoft.com/office/drawing/2014/main" id="{974CB948-3818-4F2D-97A4-2626C5CAE5C7}"/>
              </a:ext>
            </a:extLst>
          </p:cNvPr>
          <p:cNvSpPr>
            <a:spLocks noGrp="1"/>
          </p:cNvSpPr>
          <p:nvPr>
            <p:ph type="title"/>
          </p:nvPr>
        </p:nvSpPr>
        <p:spPr/>
        <p:txBody>
          <a:bodyPr/>
          <a:lstStyle/>
          <a:p>
            <a:r>
              <a:rPr lang="ja-JP" altLang="en-US" dirty="0"/>
              <a:t>大塚商会がご提供する価値</a:t>
            </a:r>
          </a:p>
        </p:txBody>
      </p:sp>
      <p:sp>
        <p:nvSpPr>
          <p:cNvPr id="7" name="スライド番号プレースホルダー 6">
            <a:extLst>
              <a:ext uri="{FF2B5EF4-FFF2-40B4-BE49-F238E27FC236}">
                <a16:creationId xmlns:a16="http://schemas.microsoft.com/office/drawing/2014/main" id="{513027D9-DFA2-4AD3-B29F-61FF81779366}"/>
              </a:ext>
            </a:extLst>
          </p:cNvPr>
          <p:cNvSpPr>
            <a:spLocks noGrp="1"/>
          </p:cNvSpPr>
          <p:nvPr>
            <p:ph type="sldNum" sz="quarter" idx="4"/>
          </p:nvPr>
        </p:nvSpPr>
        <p:spPr/>
        <p:txBody>
          <a:bodyPr/>
          <a:lstStyle/>
          <a:p>
            <a:pPr>
              <a:defRPr/>
            </a:pPr>
            <a:fld id="{FB3629B8-3F17-4C5D-9EA5-923845F78C95}" type="slidenum">
              <a:rPr lang="en-US" altLang="ja-JP" smtClean="0"/>
              <a:pPr>
                <a:defRPr/>
              </a:pPr>
              <a:t>15</a:t>
            </a:fld>
            <a:endParaRPr lang="en-US" altLang="ja-JP" dirty="0"/>
          </a:p>
        </p:txBody>
      </p:sp>
    </p:spTree>
    <p:extLst>
      <p:ext uri="{BB962C8B-B14F-4D97-AF65-F5344CB8AC3E}">
        <p14:creationId xmlns:p14="http://schemas.microsoft.com/office/powerpoint/2010/main" val="972923852"/>
      </p:ext>
    </p:extLst>
  </p:cSld>
  <p:clrMapOvr>
    <a:masterClrMapping/>
  </p:clrMapOvr>
  <p:transition spd="slow" advTm="243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xfrm>
            <a:off x="847621" y="2695650"/>
            <a:ext cx="8210760" cy="708337"/>
          </a:xfrm>
        </p:spPr>
        <p:txBody>
          <a:bodyPr/>
          <a:lstStyle/>
          <a:p>
            <a:r>
              <a:rPr lang="ja-JP" altLang="en-US" dirty="0">
                <a:solidFill>
                  <a:srgbClr val="5A5A5A"/>
                </a:solidFill>
              </a:rPr>
              <a:t>ご提案機器について</a:t>
            </a:r>
            <a:endParaRPr kumimoji="1" lang="ja-JP" altLang="en-US" dirty="0">
              <a:solidFill>
                <a:srgbClr val="5A5A5A"/>
              </a:solidFill>
            </a:endParaRPr>
          </a:p>
        </p:txBody>
      </p:sp>
    </p:spTree>
    <p:extLst>
      <p:ext uri="{BB962C8B-B14F-4D97-AF65-F5344CB8AC3E}">
        <p14:creationId xmlns:p14="http://schemas.microsoft.com/office/powerpoint/2010/main" val="3982490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正方形/長方形 38">
            <a:extLst>
              <a:ext uri="{FF2B5EF4-FFF2-40B4-BE49-F238E27FC236}">
                <a16:creationId xmlns:a16="http://schemas.microsoft.com/office/drawing/2014/main" id="{6528B280-812C-44A4-A4CD-EE0D9D0205F8}"/>
              </a:ext>
            </a:extLst>
          </p:cNvPr>
          <p:cNvSpPr/>
          <p:nvPr/>
        </p:nvSpPr>
        <p:spPr>
          <a:xfrm>
            <a:off x="5331903" y="3790187"/>
            <a:ext cx="3941195" cy="772894"/>
          </a:xfrm>
          <a:prstGeom prst="rect">
            <a:avLst/>
          </a:prstGeom>
          <a:solidFill>
            <a:srgbClr val="FBE0E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7976" rIns="32659" rtlCol="0" anchor="ctr"/>
          <a:lstStyle/>
          <a:p>
            <a:pPr algn="l">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アナログとデジタルを</a:t>
            </a:r>
          </a:p>
          <a:p>
            <a:pPr algn="l">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シームレスに。</a:t>
            </a:r>
          </a:p>
        </p:txBody>
      </p:sp>
      <p:sp>
        <p:nvSpPr>
          <p:cNvPr id="40" name="正方形/長方形 39">
            <a:extLst>
              <a:ext uri="{FF2B5EF4-FFF2-40B4-BE49-F238E27FC236}">
                <a16:creationId xmlns:a16="http://schemas.microsoft.com/office/drawing/2014/main" id="{6A8F6B88-90AC-4C15-B942-204C25EE5FAA}"/>
              </a:ext>
            </a:extLst>
          </p:cNvPr>
          <p:cNvSpPr/>
          <p:nvPr/>
        </p:nvSpPr>
        <p:spPr>
          <a:xfrm>
            <a:off x="5328138" y="4677564"/>
            <a:ext cx="3959662" cy="772892"/>
          </a:xfrm>
          <a:prstGeom prst="rect">
            <a:avLst/>
          </a:prstGeom>
          <a:solidFill>
            <a:srgbClr val="D6EE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7976" rIns="32659" rtlCol="0" anchor="ctr"/>
          <a:lstStyle/>
          <a:p>
            <a:pPr>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いつも最新のセキュリティーで、</a:t>
            </a:r>
            <a:endParaRPr lang="en-US" altLang="ja-JP" sz="1600" dirty="0">
              <a:solidFill>
                <a:schemeClr val="tx1"/>
              </a:solidFill>
              <a:latin typeface="BIZ UDPゴシック" panose="020B0400000000000000" pitchFamily="50" charset="-128"/>
              <a:ea typeface="BIZ UDPゴシック" panose="020B0400000000000000" pitchFamily="50" charset="-128"/>
            </a:endParaRPr>
          </a:p>
          <a:p>
            <a:pPr>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安心感をもっと。</a:t>
            </a:r>
          </a:p>
        </p:txBody>
      </p:sp>
      <p:sp>
        <p:nvSpPr>
          <p:cNvPr id="41" name="正方形/長方形 40">
            <a:extLst>
              <a:ext uri="{FF2B5EF4-FFF2-40B4-BE49-F238E27FC236}">
                <a16:creationId xmlns:a16="http://schemas.microsoft.com/office/drawing/2014/main" id="{4E74ECB6-9BBE-4CF0-B1A9-488ADACFB3AE}"/>
              </a:ext>
            </a:extLst>
          </p:cNvPr>
          <p:cNvSpPr/>
          <p:nvPr/>
        </p:nvSpPr>
        <p:spPr>
          <a:xfrm>
            <a:off x="5328139" y="5564939"/>
            <a:ext cx="3959660" cy="772892"/>
          </a:xfrm>
          <a:prstGeom prst="rect">
            <a:avLst/>
          </a:prstGeom>
          <a:solidFill>
            <a:srgbClr val="D8ECD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7976" rIns="32659" rtlCol="0" anchor="ctr"/>
          <a:lstStyle/>
          <a:p>
            <a:pPr>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地球に優しいデバイスで、</a:t>
            </a:r>
          </a:p>
          <a:p>
            <a:pPr>
              <a:lnSpc>
                <a:spcPct val="120000"/>
              </a:lnSpc>
            </a:pPr>
            <a:r>
              <a:rPr lang="ja-JP" altLang="en-US" sz="1600" dirty="0">
                <a:solidFill>
                  <a:schemeClr val="tx1"/>
                </a:solidFill>
                <a:latin typeface="BIZ UDPゴシック" panose="020B0400000000000000" pitchFamily="50" charset="-128"/>
                <a:ea typeface="BIZ UDPゴシック" panose="020B0400000000000000" pitchFamily="50" charset="-128"/>
              </a:rPr>
              <a:t>これからを。</a:t>
            </a:r>
          </a:p>
        </p:txBody>
      </p:sp>
      <p:pic>
        <p:nvPicPr>
          <p:cNvPr id="12" name="図 11">
            <a:extLst>
              <a:ext uri="{FF2B5EF4-FFF2-40B4-BE49-F238E27FC236}">
                <a16:creationId xmlns:a16="http://schemas.microsoft.com/office/drawing/2014/main" id="{164853DE-0A84-4E34-A8B6-C7D077CE62FE}"/>
              </a:ext>
            </a:extLst>
          </p:cNvPr>
          <p:cNvPicPr>
            <a:picLocks noChangeAspect="1"/>
          </p:cNvPicPr>
          <p:nvPr/>
        </p:nvPicPr>
        <p:blipFill>
          <a:blip r:embed="rId2"/>
          <a:stretch>
            <a:fillRect/>
          </a:stretch>
        </p:blipFill>
        <p:spPr>
          <a:xfrm>
            <a:off x="556786" y="1595004"/>
            <a:ext cx="2804403" cy="2115495"/>
          </a:xfrm>
          <a:prstGeom prst="rect">
            <a:avLst/>
          </a:prstGeom>
        </p:spPr>
      </p:pic>
      <p:pic>
        <p:nvPicPr>
          <p:cNvPr id="11" name="図 10">
            <a:extLst>
              <a:ext uri="{FF2B5EF4-FFF2-40B4-BE49-F238E27FC236}">
                <a16:creationId xmlns:a16="http://schemas.microsoft.com/office/drawing/2014/main" id="{3F58A361-B938-4CED-9711-F8DB4F60CD1F}"/>
              </a:ext>
            </a:extLst>
          </p:cNvPr>
          <p:cNvPicPr>
            <a:picLocks noChangeAspect="1"/>
          </p:cNvPicPr>
          <p:nvPr/>
        </p:nvPicPr>
        <p:blipFill>
          <a:blip r:embed="rId3"/>
          <a:stretch>
            <a:fillRect/>
          </a:stretch>
        </p:blipFill>
        <p:spPr>
          <a:xfrm>
            <a:off x="3550799" y="1601100"/>
            <a:ext cx="2804403" cy="2103302"/>
          </a:xfrm>
          <a:prstGeom prst="rect">
            <a:avLst/>
          </a:prstGeom>
        </p:spPr>
      </p:pic>
      <p:pic>
        <p:nvPicPr>
          <p:cNvPr id="10" name="図 9">
            <a:extLst>
              <a:ext uri="{FF2B5EF4-FFF2-40B4-BE49-F238E27FC236}">
                <a16:creationId xmlns:a16="http://schemas.microsoft.com/office/drawing/2014/main" id="{0F8BA571-DC33-4FE4-9287-655B109E39B6}"/>
              </a:ext>
            </a:extLst>
          </p:cNvPr>
          <p:cNvPicPr>
            <a:picLocks noChangeAspect="1"/>
          </p:cNvPicPr>
          <p:nvPr/>
        </p:nvPicPr>
        <p:blipFill>
          <a:blip r:embed="rId4"/>
          <a:stretch>
            <a:fillRect/>
          </a:stretch>
        </p:blipFill>
        <p:spPr>
          <a:xfrm>
            <a:off x="6544812" y="1595004"/>
            <a:ext cx="2804403" cy="2115495"/>
          </a:xfrm>
          <a:prstGeom prst="rect">
            <a:avLst/>
          </a:prstGeom>
        </p:spPr>
      </p:pic>
      <p:sp>
        <p:nvSpPr>
          <p:cNvPr id="24" name="テキスト ボックス 23"/>
          <p:cNvSpPr txBox="1"/>
          <p:nvPr/>
        </p:nvSpPr>
        <p:spPr bwMode="auto">
          <a:xfrm>
            <a:off x="1333887" y="959054"/>
            <a:ext cx="7238228" cy="584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algn="ctr" defTabSz="829361">
              <a:defRPr/>
            </a:pPr>
            <a:r>
              <a:rPr lang="ja-JP" altLang="en-US" sz="3265" b="1" dirty="0">
                <a:solidFill>
                  <a:srgbClr val="5A5A5A"/>
                </a:solidFill>
                <a:latin typeface="Meiryo UI" pitchFamily="50" charset="-128"/>
                <a:ea typeface="Meiryo UI" pitchFamily="50" charset="-128"/>
                <a:cs typeface="Meiryo UI" pitchFamily="50" charset="-128"/>
              </a:rPr>
              <a:t>私たちは </a:t>
            </a:r>
            <a:r>
              <a:rPr lang="en-US" altLang="ja-JP" sz="3265" b="1" dirty="0">
                <a:solidFill>
                  <a:srgbClr val="5A5A5A"/>
                </a:solidFill>
                <a:latin typeface="Meiryo UI" pitchFamily="50" charset="-128"/>
                <a:ea typeface="Meiryo UI" pitchFamily="50" charset="-128"/>
                <a:cs typeface="Meiryo UI" pitchFamily="50" charset="-128"/>
              </a:rPr>
              <a:t>RICOH </a:t>
            </a:r>
            <a:r>
              <a:rPr lang="ja-JP" altLang="en-US" sz="3265" b="1" dirty="0">
                <a:solidFill>
                  <a:srgbClr val="5A5A5A"/>
                </a:solidFill>
                <a:latin typeface="Meiryo UI" pitchFamily="50" charset="-128"/>
                <a:ea typeface="Meiryo UI" pitchFamily="50" charset="-128"/>
                <a:cs typeface="Meiryo UI" pitchFamily="50" charset="-128"/>
              </a:rPr>
              <a:t>をご提案します</a:t>
            </a:r>
            <a:endParaRPr lang="en-US" altLang="ja-JP" sz="3265" b="1" dirty="0">
              <a:solidFill>
                <a:srgbClr val="5A5A5A"/>
              </a:solidFill>
              <a:latin typeface="Meiryo UI" pitchFamily="50" charset="-128"/>
              <a:ea typeface="Meiryo UI" pitchFamily="50" charset="-128"/>
              <a:cs typeface="Meiryo UI" pitchFamily="50" charset="-128"/>
            </a:endParaRPr>
          </a:p>
        </p:txBody>
      </p:sp>
      <p:sp>
        <p:nvSpPr>
          <p:cNvPr id="27" name="Rectangle 2"/>
          <p:cNvSpPr txBox="1">
            <a:spLocks noChangeArrowheads="1"/>
          </p:cNvSpPr>
          <p:nvPr/>
        </p:nvSpPr>
        <p:spPr bwMode="auto">
          <a:xfrm>
            <a:off x="2343735" y="4720065"/>
            <a:ext cx="2887689" cy="81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scene3d>
              <a:camera prst="orthographicFront"/>
              <a:lightRig rig="threePt" dir="t"/>
            </a:scene3d>
            <a:sp3d contourW="25400">
              <a:contourClr>
                <a:schemeClr val="bg1">
                  <a:lumMod val="50000"/>
                </a:schemeClr>
              </a:contourClr>
            </a:sp3d>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defTabSz="977289" eaLnBrk="1" hangingPunct="1">
              <a:defRPr/>
            </a:pPr>
            <a:r>
              <a:rPr lang="en-US" altLang="ja-JP" sz="3265" b="1" kern="0" dirty="0">
                <a:ln w="12700">
                  <a:noFill/>
                  <a:prstDash val="solid"/>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RICOH IMC</a:t>
            </a:r>
          </a:p>
          <a:p>
            <a:pPr defTabSz="977289" eaLnBrk="1" hangingPunct="1">
              <a:defRPr/>
            </a:pPr>
            <a:r>
              <a:rPr lang="en-US" altLang="ja-JP" sz="1451" b="1" kern="0" dirty="0">
                <a:ln w="12700">
                  <a:noFill/>
                  <a:prstDash val="solid"/>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SERIES</a:t>
            </a:r>
            <a:endParaRPr lang="ja-JP" altLang="ja-JP" sz="1451" b="1" kern="0" dirty="0">
              <a:ln w="12700">
                <a:noFill/>
                <a:prstDash val="solid"/>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Rectangle 2"/>
          <p:cNvSpPr txBox="1">
            <a:spLocks noChangeArrowheads="1"/>
          </p:cNvSpPr>
          <p:nvPr/>
        </p:nvSpPr>
        <p:spPr bwMode="auto">
          <a:xfrm>
            <a:off x="2343735" y="4399722"/>
            <a:ext cx="3050613" cy="36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scene3d>
              <a:camera prst="orthographicFront"/>
              <a:lightRig rig="threePt" dir="t"/>
            </a:scene3d>
            <a:sp3d contourW="12700">
              <a:contourClr>
                <a:schemeClr val="tx1">
                  <a:lumMod val="65000"/>
                  <a:lumOff val="35000"/>
                </a:schemeClr>
              </a:contourClr>
            </a:sp3d>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defTabSz="977289" eaLnBrk="1" hangingPunct="1">
              <a:defRPr/>
            </a:pPr>
            <a:r>
              <a:rPr lang="ja-JP" altLang="en-US" sz="1814" b="1" kern="0" dirty="0">
                <a:ln w="12700">
                  <a:noFill/>
                  <a:prstDash val="solid"/>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デジタルフルカラー複合機</a:t>
            </a:r>
            <a:endParaRPr lang="ja-JP" altLang="ja-JP" sz="1814" b="1" kern="0" dirty="0">
              <a:ln w="12700">
                <a:noFill/>
                <a:prstDash val="solid"/>
              </a:ln>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a:extLst>
              <a:ext uri="{FF2B5EF4-FFF2-40B4-BE49-F238E27FC236}">
                <a16:creationId xmlns:a16="http://schemas.microsoft.com/office/drawing/2014/main" id="{DC436C4E-32D4-41AE-ACE3-210F76775E11}"/>
              </a:ext>
            </a:extLst>
          </p:cNvPr>
          <p:cNvSpPr>
            <a:spLocks noGrp="1"/>
          </p:cNvSpPr>
          <p:nvPr>
            <p:ph type="title"/>
          </p:nvPr>
        </p:nvSpPr>
        <p:spPr/>
        <p:txBody>
          <a:bodyPr/>
          <a:lstStyle/>
          <a:p>
            <a:r>
              <a:rPr lang="ja-JP" altLang="en-US" dirty="0"/>
              <a:t>ご提案メーカー</a:t>
            </a:r>
          </a:p>
        </p:txBody>
      </p:sp>
      <p:sp>
        <p:nvSpPr>
          <p:cNvPr id="4" name="スライド番号プレースホルダー 3">
            <a:extLst>
              <a:ext uri="{FF2B5EF4-FFF2-40B4-BE49-F238E27FC236}">
                <a16:creationId xmlns:a16="http://schemas.microsoft.com/office/drawing/2014/main" id="{B31D9FAE-4041-4E59-BD10-AD1E7C7FFC77}"/>
              </a:ext>
            </a:extLst>
          </p:cNvPr>
          <p:cNvSpPr>
            <a:spLocks noGrp="1"/>
          </p:cNvSpPr>
          <p:nvPr>
            <p:ph type="sldNum" sz="quarter" idx="4"/>
          </p:nvPr>
        </p:nvSpPr>
        <p:spPr/>
        <p:txBody>
          <a:bodyPr/>
          <a:lstStyle/>
          <a:p>
            <a:pPr>
              <a:defRPr/>
            </a:pPr>
            <a:fld id="{FB3629B8-3F17-4C5D-9EA5-923845F78C95}" type="slidenum">
              <a:rPr lang="en-US" altLang="ja-JP" smtClean="0"/>
              <a:pPr>
                <a:defRPr/>
              </a:pPr>
              <a:t>17</a:t>
            </a:fld>
            <a:endParaRPr lang="en-US" altLang="ja-JP" dirty="0"/>
          </a:p>
        </p:txBody>
      </p:sp>
      <p:pic>
        <p:nvPicPr>
          <p:cNvPr id="36" name="図 35">
            <a:extLst>
              <a:ext uri="{FF2B5EF4-FFF2-40B4-BE49-F238E27FC236}">
                <a16:creationId xmlns:a16="http://schemas.microsoft.com/office/drawing/2014/main" id="{C3843315-D115-47B9-8C99-8C2A25257750}"/>
              </a:ext>
            </a:extLst>
          </p:cNvPr>
          <p:cNvPicPr>
            <a:picLocks noChangeAspect="1"/>
          </p:cNvPicPr>
          <p:nvPr/>
        </p:nvPicPr>
        <p:blipFill>
          <a:blip r:embed="rId5"/>
          <a:stretch>
            <a:fillRect/>
          </a:stretch>
        </p:blipFill>
        <p:spPr>
          <a:xfrm>
            <a:off x="8148207" y="3737618"/>
            <a:ext cx="1139592" cy="807211"/>
          </a:xfrm>
          <a:prstGeom prst="rect">
            <a:avLst/>
          </a:prstGeom>
        </p:spPr>
      </p:pic>
      <p:pic>
        <p:nvPicPr>
          <p:cNvPr id="37" name="図 36">
            <a:extLst>
              <a:ext uri="{FF2B5EF4-FFF2-40B4-BE49-F238E27FC236}">
                <a16:creationId xmlns:a16="http://schemas.microsoft.com/office/drawing/2014/main" id="{FE348FF0-E22A-413C-8934-AFAC51B82928}"/>
              </a:ext>
            </a:extLst>
          </p:cNvPr>
          <p:cNvPicPr>
            <a:picLocks noChangeAspect="1"/>
          </p:cNvPicPr>
          <p:nvPr/>
        </p:nvPicPr>
        <p:blipFill>
          <a:blip r:embed="rId6"/>
          <a:stretch>
            <a:fillRect/>
          </a:stretch>
        </p:blipFill>
        <p:spPr>
          <a:xfrm>
            <a:off x="8234821" y="4718220"/>
            <a:ext cx="966364" cy="636189"/>
          </a:xfrm>
          <a:prstGeom prst="rect">
            <a:avLst/>
          </a:prstGeom>
        </p:spPr>
      </p:pic>
      <p:pic>
        <p:nvPicPr>
          <p:cNvPr id="38" name="図 37">
            <a:extLst>
              <a:ext uri="{FF2B5EF4-FFF2-40B4-BE49-F238E27FC236}">
                <a16:creationId xmlns:a16="http://schemas.microsoft.com/office/drawing/2014/main" id="{5C7B2ADC-8DDE-4207-AFE6-AEE65BFF2093}"/>
              </a:ext>
            </a:extLst>
          </p:cNvPr>
          <p:cNvPicPr>
            <a:picLocks noChangeAspect="1"/>
          </p:cNvPicPr>
          <p:nvPr/>
        </p:nvPicPr>
        <p:blipFill>
          <a:blip r:embed="rId7"/>
          <a:stretch>
            <a:fillRect/>
          </a:stretch>
        </p:blipFill>
        <p:spPr>
          <a:xfrm rot="613362">
            <a:off x="8292323" y="5614727"/>
            <a:ext cx="855908" cy="673315"/>
          </a:xfrm>
          <a:prstGeom prst="rect">
            <a:avLst/>
          </a:prstGeom>
        </p:spPr>
      </p:pic>
      <p:pic>
        <p:nvPicPr>
          <p:cNvPr id="21" name="図 20">
            <a:extLst>
              <a:ext uri="{FF2B5EF4-FFF2-40B4-BE49-F238E27FC236}">
                <a16:creationId xmlns:a16="http://schemas.microsoft.com/office/drawing/2014/main" id="{15CC6799-7056-4E5D-B362-D044F98BCAD0}"/>
              </a:ext>
            </a:extLst>
          </p:cNvPr>
          <p:cNvPicPr>
            <a:picLocks noChangeAspect="1"/>
          </p:cNvPicPr>
          <p:nvPr/>
        </p:nvPicPr>
        <p:blipFill>
          <a:blip r:embed="rId8"/>
          <a:stretch>
            <a:fillRect/>
          </a:stretch>
        </p:blipFill>
        <p:spPr>
          <a:xfrm>
            <a:off x="460434" y="2901347"/>
            <a:ext cx="2059146" cy="3482848"/>
          </a:xfrm>
          <a:prstGeom prst="rect">
            <a:avLst/>
          </a:prstGeom>
        </p:spPr>
      </p:pic>
    </p:spTree>
    <p:extLst>
      <p:ext uri="{BB962C8B-B14F-4D97-AF65-F5344CB8AC3E}">
        <p14:creationId xmlns:p14="http://schemas.microsoft.com/office/powerpoint/2010/main" val="82034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図 100" descr="グラフィカル ユーザー インターフェイス, アプリケーション&#10;&#10;自動的に生成された説明">
            <a:extLst>
              <a:ext uri="{FF2B5EF4-FFF2-40B4-BE49-F238E27FC236}">
                <a16:creationId xmlns:a16="http://schemas.microsoft.com/office/drawing/2014/main" id="{214EBCA9-77D4-495C-AEBB-DC81DC892017}"/>
              </a:ext>
            </a:extLst>
          </p:cNvPr>
          <p:cNvPicPr>
            <a:picLocks noChangeAspect="1"/>
          </p:cNvPicPr>
          <p:nvPr/>
        </p:nvPicPr>
        <p:blipFill>
          <a:blip r:embed="rId3"/>
          <a:stretch>
            <a:fillRect/>
          </a:stretch>
        </p:blipFill>
        <p:spPr>
          <a:xfrm>
            <a:off x="676999" y="5553455"/>
            <a:ext cx="1658879" cy="972000"/>
          </a:xfrm>
          <a:prstGeom prst="rect">
            <a:avLst/>
          </a:prstGeom>
          <a:ln>
            <a:solidFill>
              <a:schemeClr val="bg1">
                <a:lumMod val="75000"/>
              </a:schemeClr>
            </a:solidFill>
          </a:ln>
        </p:spPr>
      </p:pic>
      <p:pic>
        <p:nvPicPr>
          <p:cNvPr id="99" name="図 98" descr="スクリーンショットの画面&#10;&#10;自動的に生成された説明">
            <a:extLst>
              <a:ext uri="{FF2B5EF4-FFF2-40B4-BE49-F238E27FC236}">
                <a16:creationId xmlns:a16="http://schemas.microsoft.com/office/drawing/2014/main" id="{6B4BD827-A6DA-4882-A170-3F816796C1FE}"/>
              </a:ext>
            </a:extLst>
          </p:cNvPr>
          <p:cNvPicPr>
            <a:picLocks noChangeAspect="1"/>
          </p:cNvPicPr>
          <p:nvPr/>
        </p:nvPicPr>
        <p:blipFill>
          <a:blip r:embed="rId4"/>
          <a:stretch>
            <a:fillRect/>
          </a:stretch>
        </p:blipFill>
        <p:spPr>
          <a:xfrm>
            <a:off x="3429601" y="4523593"/>
            <a:ext cx="1658879" cy="972000"/>
          </a:xfrm>
          <a:prstGeom prst="rect">
            <a:avLst/>
          </a:prstGeom>
          <a:ln>
            <a:solidFill>
              <a:schemeClr val="bg1">
                <a:lumMod val="75000"/>
              </a:schemeClr>
            </a:solidFill>
          </a:ln>
        </p:spPr>
      </p:pic>
      <p:grpSp>
        <p:nvGrpSpPr>
          <p:cNvPr id="11" name="グループ化 10">
            <a:extLst>
              <a:ext uri="{FF2B5EF4-FFF2-40B4-BE49-F238E27FC236}">
                <a16:creationId xmlns:a16="http://schemas.microsoft.com/office/drawing/2014/main" id="{7DB6E53D-1010-4C41-9986-77A704CF2923}"/>
              </a:ext>
            </a:extLst>
          </p:cNvPr>
          <p:cNvGrpSpPr/>
          <p:nvPr/>
        </p:nvGrpSpPr>
        <p:grpSpPr>
          <a:xfrm>
            <a:off x="7609752" y="2224671"/>
            <a:ext cx="1518071" cy="1019512"/>
            <a:chOff x="7491229" y="4001519"/>
            <a:chExt cx="1261474" cy="847186"/>
          </a:xfrm>
        </p:grpSpPr>
        <p:pic>
          <p:nvPicPr>
            <p:cNvPr id="74" name="図 73">
              <a:extLst>
                <a:ext uri="{FF2B5EF4-FFF2-40B4-BE49-F238E27FC236}">
                  <a16:creationId xmlns:a16="http://schemas.microsoft.com/office/drawing/2014/main" id="{B2647A45-4B2D-4EB9-BD19-9D4284D9A05D}"/>
                </a:ext>
              </a:extLst>
            </p:cNvPr>
            <p:cNvPicPr>
              <a:picLocks noChangeAspect="1"/>
            </p:cNvPicPr>
            <p:nvPr/>
          </p:nvPicPr>
          <p:blipFill>
            <a:blip r:embed="rId5"/>
            <a:stretch>
              <a:fillRect/>
            </a:stretch>
          </p:blipFill>
          <p:spPr>
            <a:xfrm>
              <a:off x="7491229" y="4001519"/>
              <a:ext cx="1261474" cy="739144"/>
            </a:xfrm>
            <a:prstGeom prst="rect">
              <a:avLst/>
            </a:prstGeom>
          </p:spPr>
        </p:pic>
        <p:pic>
          <p:nvPicPr>
            <p:cNvPr id="75" name="Picture 235" descr="hand">
              <a:extLst>
                <a:ext uri="{FF2B5EF4-FFF2-40B4-BE49-F238E27FC236}">
                  <a16:creationId xmlns:a16="http://schemas.microsoft.com/office/drawing/2014/main" id="{BDDD092E-F5AA-46E9-B102-A1C772A7EB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4960" y="4322836"/>
              <a:ext cx="328668" cy="52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AutoShape 143">
              <a:extLst>
                <a:ext uri="{FF2B5EF4-FFF2-40B4-BE49-F238E27FC236}">
                  <a16:creationId xmlns:a16="http://schemas.microsoft.com/office/drawing/2014/main" id="{061C170A-D668-412A-A0F4-050A84591F2F}"/>
                </a:ext>
              </a:extLst>
            </p:cNvPr>
            <p:cNvSpPr>
              <a:spLocks noChangeArrowheads="1"/>
            </p:cNvSpPr>
            <p:nvPr/>
          </p:nvSpPr>
          <p:spPr bwMode="auto">
            <a:xfrm rot="8419022">
              <a:off x="7744387" y="4421485"/>
              <a:ext cx="158383" cy="98068"/>
            </a:xfrm>
            <a:prstGeom prst="rightArrow">
              <a:avLst>
                <a:gd name="adj1" fmla="val 50000"/>
                <a:gd name="adj2" fmla="val 41667"/>
              </a:avLst>
            </a:prstGeom>
            <a:solidFill>
              <a:srgbClr val="FF0000"/>
            </a:solidFill>
            <a:ln w="12700" algn="ctr">
              <a:solidFill>
                <a:sysClr val="window" lastClr="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kumimoji="1" sz="8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8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8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8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8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9pPr>
            </a:lstStyle>
            <a:p>
              <a:pPr defTabSz="829361" eaLnBrk="0" fontAlgn="auto" hangingPunct="0">
                <a:spcBef>
                  <a:spcPts val="0"/>
                </a:spcBef>
                <a:spcAft>
                  <a:spcPts val="0"/>
                </a:spcAft>
                <a:defRPr/>
              </a:pPr>
              <a:endParaRPr lang="ja-JP" altLang="en-US" sz="726"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AutoShape 144">
              <a:extLst>
                <a:ext uri="{FF2B5EF4-FFF2-40B4-BE49-F238E27FC236}">
                  <a16:creationId xmlns:a16="http://schemas.microsoft.com/office/drawing/2014/main" id="{B086C085-FBBE-4A4F-B490-A9B80B65FB10}"/>
                </a:ext>
              </a:extLst>
            </p:cNvPr>
            <p:cNvSpPr>
              <a:spLocks noChangeArrowheads="1"/>
            </p:cNvSpPr>
            <p:nvPr/>
          </p:nvSpPr>
          <p:spPr bwMode="auto">
            <a:xfrm rot="19219022">
              <a:off x="8002303" y="4222378"/>
              <a:ext cx="158383" cy="93865"/>
            </a:xfrm>
            <a:prstGeom prst="rightArrow">
              <a:avLst>
                <a:gd name="adj1" fmla="val 50000"/>
                <a:gd name="adj2" fmla="val 41667"/>
              </a:avLst>
            </a:prstGeom>
            <a:solidFill>
              <a:srgbClr val="FF0000"/>
            </a:solidFill>
            <a:ln w="12700" algn="ctr">
              <a:solidFill>
                <a:sysClr val="window" lastClr="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kumimoji="1" sz="8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8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8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8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8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9pPr>
            </a:lstStyle>
            <a:p>
              <a:pPr defTabSz="829361" eaLnBrk="0" fontAlgn="auto" hangingPunct="0">
                <a:spcBef>
                  <a:spcPts val="0"/>
                </a:spcBef>
                <a:spcAft>
                  <a:spcPts val="0"/>
                </a:spcAft>
                <a:defRPr/>
              </a:pPr>
              <a:endParaRPr lang="ja-JP" altLang="en-US" sz="726"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9" name="グループ化 8">
            <a:extLst>
              <a:ext uri="{FF2B5EF4-FFF2-40B4-BE49-F238E27FC236}">
                <a16:creationId xmlns:a16="http://schemas.microsoft.com/office/drawing/2014/main" id="{47FA31B5-336E-4F5D-A15F-A93E760853A8}"/>
              </a:ext>
            </a:extLst>
          </p:cNvPr>
          <p:cNvGrpSpPr/>
          <p:nvPr/>
        </p:nvGrpSpPr>
        <p:grpSpPr>
          <a:xfrm>
            <a:off x="4180227" y="2233431"/>
            <a:ext cx="1542397" cy="1204053"/>
            <a:chOff x="4350723" y="4016692"/>
            <a:chExt cx="1281688" cy="1000534"/>
          </a:xfrm>
        </p:grpSpPr>
        <p:pic>
          <p:nvPicPr>
            <p:cNvPr id="78" name="図 77" descr="スクリーンショット が含まれている画像&#10;&#10;非常に高い精度で生成された説明">
              <a:extLst>
                <a:ext uri="{FF2B5EF4-FFF2-40B4-BE49-F238E27FC236}">
                  <a16:creationId xmlns:a16="http://schemas.microsoft.com/office/drawing/2014/main" id="{97A91866-7A5D-4FBB-B895-C189CB96A623}"/>
                </a:ext>
              </a:extLst>
            </p:cNvPr>
            <p:cNvPicPr>
              <a:picLocks noChangeAspect="1"/>
            </p:cNvPicPr>
            <p:nvPr/>
          </p:nvPicPr>
          <p:blipFill>
            <a:blip r:embed="rId7"/>
            <a:stretch>
              <a:fillRect/>
            </a:stretch>
          </p:blipFill>
          <p:spPr>
            <a:xfrm>
              <a:off x="4350723" y="4016692"/>
              <a:ext cx="1281688" cy="750989"/>
            </a:xfrm>
            <a:prstGeom prst="rect">
              <a:avLst/>
            </a:prstGeom>
          </p:spPr>
        </p:pic>
        <p:sp>
          <p:nvSpPr>
            <p:cNvPr id="79" name="AutoShape 150">
              <a:extLst>
                <a:ext uri="{FF2B5EF4-FFF2-40B4-BE49-F238E27FC236}">
                  <a16:creationId xmlns:a16="http://schemas.microsoft.com/office/drawing/2014/main" id="{6F3ABC83-4EE8-496A-8279-3096A364A17D}"/>
                </a:ext>
              </a:extLst>
            </p:cNvPr>
            <p:cNvSpPr>
              <a:spLocks noChangeArrowheads="1"/>
            </p:cNvSpPr>
            <p:nvPr/>
          </p:nvSpPr>
          <p:spPr bwMode="auto">
            <a:xfrm rot="10800000">
              <a:off x="5028754" y="4345636"/>
              <a:ext cx="194142" cy="104976"/>
            </a:xfrm>
            <a:prstGeom prst="rightArrow">
              <a:avLst>
                <a:gd name="adj1" fmla="val 50000"/>
                <a:gd name="adj2" fmla="val 84848"/>
              </a:avLst>
            </a:prstGeom>
            <a:solidFill>
              <a:srgbClr val="FF0000"/>
            </a:solidFill>
            <a:ln w="12700" algn="ctr">
              <a:solidFill>
                <a:sysClr val="window" lastClr="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noAutofit/>
            </a:bodyPr>
            <a:lstStyle>
              <a:lvl1pPr>
                <a:defRPr kumimoji="1" sz="8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8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8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8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8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9pPr>
            </a:lstStyle>
            <a:p>
              <a:pPr defTabSz="829361" eaLnBrk="0" fontAlgn="auto" hangingPunct="0">
                <a:spcBef>
                  <a:spcPts val="0"/>
                </a:spcBef>
                <a:spcAft>
                  <a:spcPts val="0"/>
                </a:spcAft>
                <a:defRPr/>
              </a:pPr>
              <a:endParaRPr lang="ja-JP" altLang="en-US" sz="726"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0" name="Picture 232" descr="hand3">
              <a:extLst>
                <a:ext uri="{FF2B5EF4-FFF2-40B4-BE49-F238E27FC236}">
                  <a16:creationId xmlns:a16="http://schemas.microsoft.com/office/drawing/2014/main" id="{FBC226EF-5ACD-499F-80B7-5CFD19832C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66887">
              <a:off x="4978666" y="4472585"/>
              <a:ext cx="262443" cy="54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グループ化 9">
            <a:extLst>
              <a:ext uri="{FF2B5EF4-FFF2-40B4-BE49-F238E27FC236}">
                <a16:creationId xmlns:a16="http://schemas.microsoft.com/office/drawing/2014/main" id="{9D3C87DB-ECEF-4EB7-B9BA-CA9D6D3047C5}"/>
              </a:ext>
            </a:extLst>
          </p:cNvPr>
          <p:cNvGrpSpPr/>
          <p:nvPr/>
        </p:nvGrpSpPr>
        <p:grpSpPr>
          <a:xfrm>
            <a:off x="5895481" y="2230033"/>
            <a:ext cx="1548997" cy="1378201"/>
            <a:chOff x="5912983" y="3997600"/>
            <a:chExt cx="1281688" cy="1140366"/>
          </a:xfrm>
        </p:grpSpPr>
        <p:pic>
          <p:nvPicPr>
            <p:cNvPr id="81" name="図 80" descr="スクリーンショット が含まれている画像&#10;&#10;非常に高い精度で生成された説明">
              <a:extLst>
                <a:ext uri="{FF2B5EF4-FFF2-40B4-BE49-F238E27FC236}">
                  <a16:creationId xmlns:a16="http://schemas.microsoft.com/office/drawing/2014/main" id="{8600F7A4-03E2-4336-A737-2E561141D908}"/>
                </a:ext>
              </a:extLst>
            </p:cNvPr>
            <p:cNvPicPr>
              <a:picLocks noChangeAspect="1"/>
            </p:cNvPicPr>
            <p:nvPr/>
          </p:nvPicPr>
          <p:blipFill>
            <a:blip r:embed="rId9"/>
            <a:stretch>
              <a:fillRect/>
            </a:stretch>
          </p:blipFill>
          <p:spPr>
            <a:xfrm>
              <a:off x="5912983" y="3997600"/>
              <a:ext cx="1281688" cy="750989"/>
            </a:xfrm>
            <a:prstGeom prst="rect">
              <a:avLst/>
            </a:prstGeom>
          </p:spPr>
        </p:pic>
        <p:pic>
          <p:nvPicPr>
            <p:cNvPr id="82" name="Picture 230" descr="hand2">
              <a:extLst>
                <a:ext uri="{FF2B5EF4-FFF2-40B4-BE49-F238E27FC236}">
                  <a16:creationId xmlns:a16="http://schemas.microsoft.com/office/drawing/2014/main" id="{A1BA6F50-3C88-46D2-B4E7-803668956CF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12392" y="4593325"/>
              <a:ext cx="262443" cy="54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31" descr="hand3">
              <a:extLst>
                <a:ext uri="{FF2B5EF4-FFF2-40B4-BE49-F238E27FC236}">
                  <a16:creationId xmlns:a16="http://schemas.microsoft.com/office/drawing/2014/main" id="{3BE51639-ED12-4768-B8C5-3E70BF460D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8297" y="4457955"/>
              <a:ext cx="262443" cy="544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AutoShape 154">
              <a:extLst>
                <a:ext uri="{FF2B5EF4-FFF2-40B4-BE49-F238E27FC236}">
                  <a16:creationId xmlns:a16="http://schemas.microsoft.com/office/drawing/2014/main" id="{649D0133-AB5A-48D9-AB30-38E3FFF60110}"/>
                </a:ext>
              </a:extLst>
            </p:cNvPr>
            <p:cNvSpPr>
              <a:spLocks noChangeArrowheads="1"/>
            </p:cNvSpPr>
            <p:nvPr/>
          </p:nvSpPr>
          <p:spPr bwMode="auto">
            <a:xfrm rot="19386748">
              <a:off x="6159853" y="4512365"/>
              <a:ext cx="203543" cy="83343"/>
            </a:xfrm>
            <a:prstGeom prst="rightArrow">
              <a:avLst>
                <a:gd name="adj1" fmla="val 50000"/>
                <a:gd name="adj2" fmla="val 91016"/>
              </a:avLst>
            </a:prstGeom>
            <a:solidFill>
              <a:srgbClr val="FF0000"/>
            </a:solidFill>
            <a:ln w="12700" algn="ctr">
              <a:solidFill>
                <a:sysClr val="window" lastClr="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noAutofit/>
            </a:bodyPr>
            <a:lstStyle>
              <a:lvl1pPr>
                <a:defRPr kumimoji="1" sz="800">
                  <a:solidFill>
                    <a:schemeClr val="tx1"/>
                  </a:solidFill>
                  <a:latin typeface="ＭＳ Ｐゴシック" panose="020B0600070205080204" pitchFamily="50" charset="-128"/>
                  <a:ea typeface="ＭＳ Ｐゴシック" panose="020B0600070205080204" pitchFamily="50" charset="-128"/>
                </a:defRPr>
              </a:lvl1pPr>
              <a:lvl2pPr marL="742950" indent="-285750">
                <a:defRPr kumimoji="1" sz="800">
                  <a:solidFill>
                    <a:schemeClr val="tx1"/>
                  </a:solidFill>
                  <a:latin typeface="ＭＳ Ｐゴシック" panose="020B0600070205080204" pitchFamily="50" charset="-128"/>
                  <a:ea typeface="ＭＳ Ｐゴシック" panose="020B0600070205080204" pitchFamily="50" charset="-128"/>
                </a:defRPr>
              </a:lvl2pPr>
              <a:lvl3pPr marL="1143000" indent="-228600">
                <a:defRPr kumimoji="1" sz="800">
                  <a:solidFill>
                    <a:schemeClr val="tx1"/>
                  </a:solidFill>
                  <a:latin typeface="ＭＳ Ｐゴシック" panose="020B0600070205080204" pitchFamily="50" charset="-128"/>
                  <a:ea typeface="ＭＳ Ｐゴシック" panose="020B0600070205080204" pitchFamily="50" charset="-128"/>
                </a:defRPr>
              </a:lvl3pPr>
              <a:lvl4pPr marL="1600200" indent="-228600">
                <a:defRPr kumimoji="1" sz="800">
                  <a:solidFill>
                    <a:schemeClr val="tx1"/>
                  </a:solidFill>
                  <a:latin typeface="ＭＳ Ｐゴシック" panose="020B0600070205080204" pitchFamily="50" charset="-128"/>
                  <a:ea typeface="ＭＳ Ｐゴシック" panose="020B0600070205080204" pitchFamily="50" charset="-128"/>
                </a:defRPr>
              </a:lvl4pPr>
              <a:lvl5pPr marL="2057400" indent="-228600">
                <a:defRPr kumimoji="1" sz="800">
                  <a:solidFill>
                    <a:schemeClr val="tx1"/>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800">
                  <a:solidFill>
                    <a:schemeClr val="tx1"/>
                  </a:solidFill>
                  <a:latin typeface="ＭＳ Ｐゴシック" panose="020B0600070205080204" pitchFamily="50" charset="-128"/>
                  <a:ea typeface="ＭＳ Ｐゴシック" panose="020B0600070205080204" pitchFamily="50" charset="-128"/>
                </a:defRPr>
              </a:lvl9pPr>
            </a:lstStyle>
            <a:p>
              <a:pPr defTabSz="829361" eaLnBrk="0" fontAlgn="auto" hangingPunct="0">
                <a:spcBef>
                  <a:spcPts val="0"/>
                </a:spcBef>
                <a:spcAft>
                  <a:spcPts val="0"/>
                </a:spcAft>
                <a:defRPr/>
              </a:pPr>
              <a:endParaRPr lang="ja-JP" altLang="en-US" sz="726" ker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MultiLink-Panel</a:t>
            </a:r>
            <a:endParaRPr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テキスト ボックス 48"/>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srgbClr val="5A5A5A"/>
                </a:solidFill>
                <a:latin typeface="Meiryo UI" pitchFamily="50" charset="-128"/>
                <a:ea typeface="Meiryo UI" pitchFamily="50" charset="-128"/>
                <a:cs typeface="Meiryo UI" pitchFamily="50" charset="-128"/>
              </a:rPr>
              <a:t>シンプルで直感的に使える</a:t>
            </a:r>
            <a:r>
              <a:rPr lang="en-US" altLang="ja-JP" sz="2540" dirty="0">
                <a:solidFill>
                  <a:srgbClr val="5A5A5A"/>
                </a:solidFill>
                <a:latin typeface="Meiryo UI" pitchFamily="50" charset="-128"/>
                <a:ea typeface="Meiryo UI" pitchFamily="50" charset="-128"/>
                <a:cs typeface="Meiryo UI" pitchFamily="50" charset="-128"/>
              </a:rPr>
              <a:t>10.1</a:t>
            </a:r>
            <a:r>
              <a:rPr lang="ja-JP" altLang="en-US" sz="2540" dirty="0">
                <a:solidFill>
                  <a:srgbClr val="5A5A5A"/>
                </a:solidFill>
                <a:latin typeface="Meiryo UI" pitchFamily="50" charset="-128"/>
                <a:ea typeface="Meiryo UI" pitchFamily="50" charset="-128"/>
                <a:cs typeface="Meiryo UI" pitchFamily="50" charset="-128"/>
              </a:rPr>
              <a:t>インチ大型フルカラータッチパネル</a:t>
            </a:r>
          </a:p>
        </p:txBody>
      </p:sp>
      <p:sp>
        <p:nvSpPr>
          <p:cNvPr id="50" name="テキスト ボックス 49"/>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srgbClr val="5A5A5A"/>
                </a:solidFill>
                <a:latin typeface="Meiryo UI" pitchFamily="50" charset="-128"/>
                <a:ea typeface="Meiryo UI" pitchFamily="50" charset="-128"/>
                <a:cs typeface="Meiryo UI" pitchFamily="50" charset="-128"/>
              </a:rPr>
              <a:t>タブレット端末やスマートフォンと同様に、指先ひとつで直感的に操作が可能です。</a:t>
            </a:r>
          </a:p>
        </p:txBody>
      </p:sp>
      <p:sp>
        <p:nvSpPr>
          <p:cNvPr id="84" name="角丸四角形 83"/>
          <p:cNvSpPr/>
          <p:nvPr/>
        </p:nvSpPr>
        <p:spPr bwMode="auto">
          <a:xfrm>
            <a:off x="4173628" y="1877788"/>
            <a:ext cx="1548997" cy="278576"/>
          </a:xfrm>
          <a:prstGeom prst="roundRect">
            <a:avLst>
              <a:gd name="adj" fmla="val 8094"/>
            </a:avLst>
          </a:prstGeom>
          <a:solidFill>
            <a:srgbClr val="BEE1FF"/>
          </a:solidFill>
          <a:ln>
            <a:noFill/>
          </a:ln>
          <a:effectLst/>
        </p:spPr>
        <p:txBody>
          <a:bodyPr rtlCol="0" anchor="ctr">
            <a:no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フリック</a:t>
            </a:r>
            <a:endParaRPr lang="zh-TW"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5" name="角丸四角形 84"/>
          <p:cNvSpPr/>
          <p:nvPr/>
        </p:nvSpPr>
        <p:spPr bwMode="auto">
          <a:xfrm>
            <a:off x="7609753" y="1877788"/>
            <a:ext cx="1548997" cy="278576"/>
          </a:xfrm>
          <a:prstGeom prst="roundRect">
            <a:avLst>
              <a:gd name="adj" fmla="val 8094"/>
            </a:avLst>
          </a:prstGeom>
          <a:solidFill>
            <a:srgbClr val="BEE1FF"/>
          </a:solidFill>
          <a:ln>
            <a:noFill/>
          </a:ln>
          <a:effectLst/>
        </p:spPr>
        <p:txBody>
          <a:bodyPr rtlCol="0" anchor="ctr">
            <a:no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ピンチイン・ピンチアウト</a:t>
            </a:r>
            <a:endParaRPr lang="zh-TW"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角丸四角形 85"/>
          <p:cNvSpPr/>
          <p:nvPr/>
        </p:nvSpPr>
        <p:spPr bwMode="auto">
          <a:xfrm>
            <a:off x="5900993" y="1877788"/>
            <a:ext cx="1548997" cy="278576"/>
          </a:xfrm>
          <a:prstGeom prst="roundRect">
            <a:avLst>
              <a:gd name="adj" fmla="val 8094"/>
            </a:avLst>
          </a:prstGeom>
          <a:solidFill>
            <a:srgbClr val="BEE1FF"/>
          </a:solidFill>
          <a:ln>
            <a:noFill/>
          </a:ln>
          <a:effectLst/>
        </p:spPr>
        <p:txBody>
          <a:bodyPr rtlCol="0" anchor="ctr">
            <a:noAutofit/>
          </a:bodyPr>
          <a:lstStyle/>
          <a:p>
            <a:pPr algn="ct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ドラッグ</a:t>
            </a:r>
            <a:endParaRPr lang="zh-TW"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テキスト ボックス 86"/>
          <p:cNvSpPr txBox="1"/>
          <p:nvPr/>
        </p:nvSpPr>
        <p:spPr bwMode="auto">
          <a:xfrm>
            <a:off x="3885046" y="3366977"/>
            <a:ext cx="1528465"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88" dirty="0">
                <a:solidFill>
                  <a:prstClr val="black">
                    <a:lumMod val="85000"/>
                    <a:lumOff val="15000"/>
                  </a:prstClr>
                </a:solidFill>
                <a:latin typeface="Meiryo UI" pitchFamily="50" charset="-128"/>
                <a:ea typeface="Meiryo UI" pitchFamily="50" charset="-128"/>
                <a:cs typeface="Meiryo UI" pitchFamily="50" charset="-128"/>
              </a:rPr>
              <a:t>【</a:t>
            </a:r>
            <a:r>
              <a:rPr lang="ja-JP" altLang="en-US" sz="1088" dirty="0">
                <a:solidFill>
                  <a:prstClr val="black">
                    <a:lumMod val="85000"/>
                    <a:lumOff val="15000"/>
                  </a:prstClr>
                </a:solidFill>
                <a:latin typeface="Meiryo UI" pitchFamily="50" charset="-128"/>
                <a:ea typeface="Meiryo UI" pitchFamily="50" charset="-128"/>
                <a:cs typeface="Meiryo UI" pitchFamily="50" charset="-128"/>
              </a:rPr>
              <a:t>ホーム画面</a:t>
            </a:r>
            <a:r>
              <a:rPr lang="en-US" altLang="ja-JP" sz="1088" dirty="0">
                <a:solidFill>
                  <a:prstClr val="black">
                    <a:lumMod val="85000"/>
                    <a:lumOff val="15000"/>
                  </a:prstClr>
                </a:solidFill>
                <a:latin typeface="Meiryo UI" pitchFamily="50" charset="-128"/>
                <a:ea typeface="Meiryo UI" pitchFamily="50" charset="-128"/>
                <a:cs typeface="Meiryo UI" pitchFamily="50" charset="-128"/>
              </a:rPr>
              <a:t>】</a:t>
            </a:r>
            <a:endParaRPr lang="ja-JP" altLang="en-US" sz="1088"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88" name="角丸四角形 87"/>
          <p:cNvSpPr/>
          <p:nvPr/>
        </p:nvSpPr>
        <p:spPr bwMode="auto">
          <a:xfrm>
            <a:off x="652191" y="3753617"/>
            <a:ext cx="5929766" cy="330206"/>
          </a:xfrm>
          <a:prstGeom prst="roundRect">
            <a:avLst>
              <a:gd name="adj" fmla="val 8094"/>
            </a:avLst>
          </a:prstGeom>
          <a:solidFill>
            <a:srgbClr val="0064B4"/>
          </a:solidFill>
          <a:ln>
            <a:noFill/>
          </a:ln>
          <a:effectLst/>
        </p:spPr>
        <p:txBody>
          <a:bodyPr rtlCol="0" anchor="ctr">
            <a:noAutofit/>
          </a:bodyPr>
          <a:lstStyle/>
          <a:p>
            <a:pPr algn="ct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分かりやすい標準操作画面</a:t>
            </a:r>
            <a:endParaRPr lang="zh-TW"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角丸四角形 88"/>
          <p:cNvSpPr/>
          <p:nvPr/>
        </p:nvSpPr>
        <p:spPr bwMode="auto">
          <a:xfrm>
            <a:off x="6683638" y="3753617"/>
            <a:ext cx="2583111" cy="330206"/>
          </a:xfrm>
          <a:prstGeom prst="roundRect">
            <a:avLst>
              <a:gd name="adj" fmla="val 8094"/>
            </a:avLst>
          </a:prstGeom>
          <a:solidFill>
            <a:srgbClr val="0064B4"/>
          </a:solidFill>
          <a:ln>
            <a:noFill/>
          </a:ln>
          <a:effectLst/>
        </p:spPr>
        <p:txBody>
          <a:bodyPr rtlCol="0" anchor="ctr">
            <a:noAutofit/>
          </a:bodyPr>
          <a:lstStyle/>
          <a:p>
            <a:pPr algn="ct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選べる操作画面</a:t>
            </a:r>
            <a:endParaRPr lang="zh-TW"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テキスト ボックス 90"/>
          <p:cNvSpPr txBox="1"/>
          <p:nvPr/>
        </p:nvSpPr>
        <p:spPr bwMode="auto">
          <a:xfrm>
            <a:off x="5074656" y="4458642"/>
            <a:ext cx="1302287"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907" dirty="0">
                <a:solidFill>
                  <a:srgbClr val="5A5A5A"/>
                </a:solidFill>
                <a:latin typeface="Meiryo UI" pitchFamily="50" charset="-128"/>
                <a:ea typeface="Meiryo UI" pitchFamily="50" charset="-128"/>
                <a:cs typeface="Meiryo UI" pitchFamily="50" charset="-128"/>
              </a:rPr>
              <a:t>【</a:t>
            </a:r>
            <a:r>
              <a:rPr lang="ja-JP" altLang="en-US" sz="907" dirty="0">
                <a:solidFill>
                  <a:srgbClr val="5A5A5A"/>
                </a:solidFill>
                <a:latin typeface="Meiryo UI" pitchFamily="50" charset="-128"/>
                <a:ea typeface="Meiryo UI" pitchFamily="50" charset="-128"/>
                <a:cs typeface="Meiryo UI" pitchFamily="50" charset="-128"/>
              </a:rPr>
              <a:t>スキャナー画面</a:t>
            </a:r>
            <a:r>
              <a:rPr lang="en-US" altLang="ja-JP" sz="907" dirty="0">
                <a:solidFill>
                  <a:srgbClr val="5A5A5A"/>
                </a:solidFill>
                <a:latin typeface="Meiryo UI" pitchFamily="50" charset="-128"/>
                <a:ea typeface="Meiryo UI" pitchFamily="50" charset="-128"/>
                <a:cs typeface="Meiryo UI" pitchFamily="50" charset="-128"/>
              </a:rPr>
              <a:t>】</a:t>
            </a:r>
            <a:endParaRPr lang="ja-JP" altLang="en-US" sz="907" dirty="0">
              <a:solidFill>
                <a:srgbClr val="5A5A5A"/>
              </a:solidFill>
              <a:latin typeface="Meiryo UI" pitchFamily="50" charset="-128"/>
              <a:ea typeface="Meiryo UI" pitchFamily="50" charset="-128"/>
              <a:cs typeface="Meiryo UI" pitchFamily="50" charset="-128"/>
            </a:endParaRPr>
          </a:p>
        </p:txBody>
      </p:sp>
      <p:pic>
        <p:nvPicPr>
          <p:cNvPr id="98" name="図 97" descr="グラフィカル ユーザー インターフェイス, アプリケーション&#10;&#10;自動的に生成された説明">
            <a:extLst>
              <a:ext uri="{FF2B5EF4-FFF2-40B4-BE49-F238E27FC236}">
                <a16:creationId xmlns:a16="http://schemas.microsoft.com/office/drawing/2014/main" id="{00041BD3-AC4C-4159-9177-B6E539627127}"/>
              </a:ext>
            </a:extLst>
          </p:cNvPr>
          <p:cNvPicPr>
            <a:picLocks noChangeAspect="1"/>
          </p:cNvPicPr>
          <p:nvPr/>
        </p:nvPicPr>
        <p:blipFill>
          <a:blip r:embed="rId11"/>
          <a:stretch>
            <a:fillRect/>
          </a:stretch>
        </p:blipFill>
        <p:spPr>
          <a:xfrm>
            <a:off x="680761" y="4523592"/>
            <a:ext cx="1658881" cy="972000"/>
          </a:xfrm>
          <a:prstGeom prst="rect">
            <a:avLst/>
          </a:prstGeom>
          <a:ln>
            <a:solidFill>
              <a:schemeClr val="bg1">
                <a:lumMod val="75000"/>
              </a:schemeClr>
            </a:solidFill>
          </a:ln>
        </p:spPr>
      </p:pic>
      <p:sp>
        <p:nvSpPr>
          <p:cNvPr id="94" name="テキスト ボックス 93"/>
          <p:cNvSpPr txBox="1"/>
          <p:nvPr/>
        </p:nvSpPr>
        <p:spPr bwMode="auto">
          <a:xfrm>
            <a:off x="2341674" y="4542995"/>
            <a:ext cx="775613"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lvl="0"/>
            <a:r>
              <a:rPr lang="en-US" altLang="ja-JP" sz="907" dirty="0">
                <a:solidFill>
                  <a:prstClr val="black">
                    <a:lumMod val="85000"/>
                    <a:lumOff val="15000"/>
                  </a:prstClr>
                </a:solidFill>
                <a:latin typeface="Meiryo UI" pitchFamily="50" charset="-128"/>
                <a:ea typeface="Meiryo UI" pitchFamily="50" charset="-128"/>
                <a:cs typeface="Meiryo UI" pitchFamily="50" charset="-128"/>
              </a:rPr>
              <a:t>【</a:t>
            </a:r>
            <a:r>
              <a:rPr lang="ja-JP" altLang="en-US" sz="907" dirty="0">
                <a:solidFill>
                  <a:prstClr val="black">
                    <a:lumMod val="85000"/>
                    <a:lumOff val="15000"/>
                  </a:prstClr>
                </a:solidFill>
                <a:latin typeface="Meiryo UI" pitchFamily="50" charset="-128"/>
                <a:ea typeface="Meiryo UI" pitchFamily="50" charset="-128"/>
                <a:cs typeface="Meiryo UI" pitchFamily="50" charset="-128"/>
              </a:rPr>
              <a:t>コピー画面</a:t>
            </a:r>
            <a:r>
              <a:rPr lang="en-US" altLang="ja-JP" sz="907" dirty="0">
                <a:solidFill>
                  <a:prstClr val="black">
                    <a:lumMod val="85000"/>
                    <a:lumOff val="15000"/>
                  </a:prstClr>
                </a:solidFill>
                <a:latin typeface="Meiryo UI" pitchFamily="50" charset="-128"/>
                <a:ea typeface="Meiryo UI" pitchFamily="50" charset="-128"/>
                <a:cs typeface="Meiryo UI" pitchFamily="50" charset="-128"/>
              </a:rPr>
              <a:t>】</a:t>
            </a:r>
            <a:endParaRPr lang="ja-JP" altLang="en-US" sz="907"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95" name="テキスト ボックス 94"/>
          <p:cNvSpPr txBox="1"/>
          <p:nvPr/>
        </p:nvSpPr>
        <p:spPr bwMode="auto">
          <a:xfrm>
            <a:off x="2341674" y="5553455"/>
            <a:ext cx="1178429"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907" dirty="0">
                <a:solidFill>
                  <a:srgbClr val="5A5A5A"/>
                </a:solidFill>
                <a:latin typeface="Meiryo UI" pitchFamily="50" charset="-128"/>
                <a:ea typeface="Meiryo UI" pitchFamily="50" charset="-128"/>
                <a:cs typeface="Meiryo UI" pitchFamily="50" charset="-128"/>
              </a:rPr>
              <a:t>【</a:t>
            </a:r>
            <a:r>
              <a:rPr lang="ja-JP" altLang="en-US" sz="907" dirty="0">
                <a:solidFill>
                  <a:srgbClr val="5A5A5A"/>
                </a:solidFill>
                <a:latin typeface="Meiryo UI" pitchFamily="50" charset="-128"/>
                <a:ea typeface="Meiryo UI" pitchFamily="50" charset="-128"/>
                <a:cs typeface="Meiryo UI" pitchFamily="50" charset="-128"/>
              </a:rPr>
              <a:t>ファクス画面</a:t>
            </a:r>
            <a:r>
              <a:rPr lang="en-US" altLang="ja-JP" sz="907" dirty="0">
                <a:solidFill>
                  <a:srgbClr val="5A5A5A"/>
                </a:solidFill>
                <a:latin typeface="Meiryo UI" pitchFamily="50" charset="-128"/>
                <a:ea typeface="Meiryo UI" pitchFamily="50" charset="-128"/>
                <a:cs typeface="Meiryo UI" pitchFamily="50" charset="-128"/>
              </a:rPr>
              <a:t>】</a:t>
            </a:r>
            <a:endParaRPr lang="ja-JP" altLang="en-US" sz="907" dirty="0">
              <a:solidFill>
                <a:srgbClr val="5A5A5A"/>
              </a:solidFill>
              <a:latin typeface="Meiryo UI" pitchFamily="50" charset="-128"/>
              <a:ea typeface="Meiryo UI" pitchFamily="50" charset="-128"/>
              <a:cs typeface="Meiryo UI" pitchFamily="50" charset="-128"/>
            </a:endParaRPr>
          </a:p>
        </p:txBody>
      </p:sp>
      <p:sp>
        <p:nvSpPr>
          <p:cNvPr id="97" name="正方形/長方形 96"/>
          <p:cNvSpPr/>
          <p:nvPr/>
        </p:nvSpPr>
        <p:spPr>
          <a:xfrm>
            <a:off x="680759" y="4098405"/>
            <a:ext cx="5929766" cy="427168"/>
          </a:xfrm>
          <a:prstGeom prst="rect">
            <a:avLst/>
          </a:prstGeom>
        </p:spPr>
        <p:txBody>
          <a:bodyPr wrap="square">
            <a:spAutoFit/>
          </a:bodyPr>
          <a:lstStyle/>
          <a:p>
            <a:r>
              <a:rPr lang="ja-JP" altLang="en-US" sz="1088"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よく使われる機能を画面上部に配置し、見やすい大きなアイコン表示で設定も分かりやすいユーザーインターフェースです。</a:t>
            </a:r>
          </a:p>
        </p:txBody>
      </p:sp>
      <p:sp>
        <p:nvSpPr>
          <p:cNvPr id="46" name="正方形/長方形 45"/>
          <p:cNvSpPr/>
          <p:nvPr/>
        </p:nvSpPr>
        <p:spPr>
          <a:xfrm>
            <a:off x="6683638" y="4098405"/>
            <a:ext cx="2583113" cy="427168"/>
          </a:xfrm>
          <a:prstGeom prst="rect">
            <a:avLst/>
          </a:prstGeom>
        </p:spPr>
        <p:txBody>
          <a:bodyPr wrap="square">
            <a:spAutoFit/>
          </a:bodyPr>
          <a:lstStyle/>
          <a:p>
            <a:r>
              <a:rPr lang="ja-JP" altLang="en-US" sz="1088"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従来の標準画面である「クラシックモード」も選べます。</a:t>
            </a:r>
            <a:endParaRPr lang="en-US" altLang="ja-JP" sz="1088"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テキスト ボックス 58"/>
          <p:cNvSpPr txBox="1"/>
          <p:nvPr/>
        </p:nvSpPr>
        <p:spPr bwMode="auto">
          <a:xfrm>
            <a:off x="7097897" y="4855024"/>
            <a:ext cx="1656315"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907" dirty="0">
                <a:solidFill>
                  <a:srgbClr val="5A5A5A"/>
                </a:solidFill>
                <a:latin typeface="Meiryo UI" pitchFamily="50" charset="-128"/>
                <a:ea typeface="Meiryo UI" pitchFamily="50" charset="-128"/>
                <a:cs typeface="Meiryo UI" pitchFamily="50" charset="-128"/>
              </a:rPr>
              <a:t>※</a:t>
            </a:r>
            <a:r>
              <a:rPr lang="ja-JP" altLang="en-US" sz="907" dirty="0">
                <a:solidFill>
                  <a:srgbClr val="5A5A5A"/>
                </a:solidFill>
                <a:latin typeface="Meiryo UI" pitchFamily="50" charset="-128"/>
                <a:ea typeface="Meiryo UI" pitchFamily="50" charset="-128"/>
                <a:cs typeface="Meiryo UI" pitchFamily="50" charset="-128"/>
              </a:rPr>
              <a:t>アプリケーション一覧から選択</a:t>
            </a:r>
          </a:p>
        </p:txBody>
      </p:sp>
      <p:pic>
        <p:nvPicPr>
          <p:cNvPr id="47" name="Picture 6" descr="画像：コピー画面"/>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020720" y="5080772"/>
            <a:ext cx="1810668" cy="1062000"/>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1" name="テキスト ボックス 60"/>
          <p:cNvSpPr txBox="1"/>
          <p:nvPr/>
        </p:nvSpPr>
        <p:spPr bwMode="auto">
          <a:xfrm>
            <a:off x="6936760" y="6129360"/>
            <a:ext cx="1442462"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lvl="0"/>
            <a:r>
              <a:rPr lang="en-US" altLang="ja-JP" sz="907" dirty="0">
                <a:solidFill>
                  <a:srgbClr val="5A5A5A"/>
                </a:solidFill>
                <a:latin typeface="Meiryo UI" pitchFamily="50" charset="-128"/>
                <a:ea typeface="Meiryo UI" pitchFamily="50" charset="-128"/>
                <a:cs typeface="Meiryo UI" pitchFamily="50" charset="-128"/>
              </a:rPr>
              <a:t>【</a:t>
            </a:r>
            <a:r>
              <a:rPr lang="ja-JP" altLang="en-US" sz="907" dirty="0">
                <a:solidFill>
                  <a:srgbClr val="5A5A5A"/>
                </a:solidFill>
                <a:latin typeface="Meiryo UI" pitchFamily="50" charset="-128"/>
                <a:ea typeface="Meiryo UI" pitchFamily="50" charset="-128"/>
                <a:cs typeface="Meiryo UI" pitchFamily="50" charset="-128"/>
              </a:rPr>
              <a:t>コピー（クラシックモード）</a:t>
            </a:r>
            <a:r>
              <a:rPr lang="en-US" altLang="ja-JP" sz="907" dirty="0">
                <a:solidFill>
                  <a:srgbClr val="5A5A5A"/>
                </a:solidFill>
                <a:latin typeface="Meiryo UI" pitchFamily="50" charset="-128"/>
                <a:ea typeface="Meiryo UI" pitchFamily="50" charset="-128"/>
                <a:cs typeface="Meiryo UI" pitchFamily="50" charset="-128"/>
              </a:rPr>
              <a:t>】</a:t>
            </a:r>
            <a:endParaRPr lang="ja-JP" altLang="en-US" sz="907" dirty="0">
              <a:solidFill>
                <a:srgbClr val="5A5A5A"/>
              </a:solidFill>
              <a:latin typeface="Meiryo UI" pitchFamily="50" charset="-128"/>
              <a:ea typeface="Meiryo UI" pitchFamily="50" charset="-128"/>
              <a:cs typeface="Meiryo UI" pitchFamily="50" charset="-128"/>
            </a:endParaRPr>
          </a:p>
        </p:txBody>
      </p:sp>
      <p:sp>
        <p:nvSpPr>
          <p:cNvPr id="65" name="角丸四角形 64"/>
          <p:cNvSpPr/>
          <p:nvPr/>
        </p:nvSpPr>
        <p:spPr bwMode="auto">
          <a:xfrm>
            <a:off x="6733535" y="4548862"/>
            <a:ext cx="2434934" cy="315654"/>
          </a:xfrm>
          <a:prstGeom prst="roundRect">
            <a:avLst>
              <a:gd name="adj" fmla="val 8094"/>
            </a:avLst>
          </a:prstGeom>
          <a:solidFill>
            <a:srgbClr val="BEE1FF"/>
          </a:solidFill>
          <a:ln>
            <a:noFill/>
          </a:ln>
          <a:effectLst/>
        </p:spPr>
        <p:txBody>
          <a:bodyPr lIns="0" rIns="0" rtlCol="0" anchor="ctr">
            <a:noAutofit/>
          </a:bodyPr>
          <a:lstStyle/>
          <a:p>
            <a:pPr algn="ctr"/>
            <a:r>
              <a:rPr lang="ja-JP" altLang="en-US"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クラシックモード</a:t>
            </a:r>
            <a:endPar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（コピー</a:t>
            </a:r>
            <a:r>
              <a:rPr lang="en-US" altLang="ja-JP"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ファクス</a:t>
            </a:r>
            <a:r>
              <a:rPr lang="en-US" altLang="ja-JP"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スキャナー</a:t>
            </a:r>
            <a:r>
              <a:rPr lang="en-US" altLang="ja-JP"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プリンター）</a:t>
            </a:r>
            <a:endParaRPr lang="zh-TW" altLang="en-US" sz="81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スライド番号プレースホルダー 7">
            <a:extLst>
              <a:ext uri="{FF2B5EF4-FFF2-40B4-BE49-F238E27FC236}">
                <a16:creationId xmlns:a16="http://schemas.microsoft.com/office/drawing/2014/main" id="{34C8FF55-843B-4ECD-9505-2C9A90A467D6}"/>
              </a:ext>
            </a:extLst>
          </p:cNvPr>
          <p:cNvSpPr>
            <a:spLocks noGrp="1"/>
          </p:cNvSpPr>
          <p:nvPr>
            <p:ph type="sldNum" sz="quarter" idx="4"/>
          </p:nvPr>
        </p:nvSpPr>
        <p:spPr/>
        <p:txBody>
          <a:bodyPr/>
          <a:lstStyle/>
          <a:p>
            <a:pPr>
              <a:defRPr/>
            </a:pPr>
            <a:fld id="{FB3629B8-3F17-4C5D-9EA5-923845F78C95}" type="slidenum">
              <a:rPr lang="en-US" altLang="ja-JP" smtClean="0"/>
              <a:pPr>
                <a:defRPr/>
              </a:pPr>
              <a:t>18</a:t>
            </a:fld>
            <a:endParaRPr lang="en-US" altLang="ja-JP" dirty="0"/>
          </a:p>
        </p:txBody>
      </p:sp>
      <p:grpSp>
        <p:nvGrpSpPr>
          <p:cNvPr id="6" name="グループ化 5">
            <a:extLst>
              <a:ext uri="{FF2B5EF4-FFF2-40B4-BE49-F238E27FC236}">
                <a16:creationId xmlns:a16="http://schemas.microsoft.com/office/drawing/2014/main" id="{1EE5E2E2-792E-4DEE-820A-9827FBE38148}"/>
              </a:ext>
            </a:extLst>
          </p:cNvPr>
          <p:cNvGrpSpPr/>
          <p:nvPr/>
        </p:nvGrpSpPr>
        <p:grpSpPr>
          <a:xfrm>
            <a:off x="722670" y="1674793"/>
            <a:ext cx="3212979" cy="2049063"/>
            <a:chOff x="1209682" y="1624451"/>
            <a:chExt cx="2479652" cy="1581387"/>
          </a:xfrm>
        </p:grpSpPr>
        <p:pic>
          <p:nvPicPr>
            <p:cNvPr id="72" name="グラフィックス 71">
              <a:extLst>
                <a:ext uri="{FF2B5EF4-FFF2-40B4-BE49-F238E27FC236}">
                  <a16:creationId xmlns:a16="http://schemas.microsoft.com/office/drawing/2014/main" id="{148A15F7-1F8D-40FF-BB8A-74A3A7B96AA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09682" y="1624451"/>
              <a:ext cx="2479652" cy="1581387"/>
            </a:xfrm>
            <a:prstGeom prst="rect">
              <a:avLst/>
            </a:prstGeom>
          </p:spPr>
        </p:pic>
        <p:pic>
          <p:nvPicPr>
            <p:cNvPr id="73" name="図 72" descr="グラフィカル ユーザー インターフェイス, アプリケーション&#10;&#10;自動的に生成された説明">
              <a:extLst>
                <a:ext uri="{FF2B5EF4-FFF2-40B4-BE49-F238E27FC236}">
                  <a16:creationId xmlns:a16="http://schemas.microsoft.com/office/drawing/2014/main" id="{7B829CE4-BC2A-47A7-B1AE-EB84917EF3E5}"/>
                </a:ext>
              </a:extLst>
            </p:cNvPr>
            <p:cNvPicPr>
              <a:picLocks noChangeAspect="1"/>
            </p:cNvPicPr>
            <p:nvPr/>
          </p:nvPicPr>
          <p:blipFill>
            <a:blip r:embed="rId15"/>
            <a:stretch>
              <a:fillRect/>
            </a:stretch>
          </p:blipFill>
          <p:spPr>
            <a:xfrm>
              <a:off x="1443913" y="1841041"/>
              <a:ext cx="1981287" cy="1160910"/>
            </a:xfrm>
            <a:prstGeom prst="rect">
              <a:avLst/>
            </a:prstGeom>
          </p:spPr>
        </p:pic>
      </p:grpSp>
      <p:pic>
        <p:nvPicPr>
          <p:cNvPr id="52" name="図 51" descr="グラフィカル ユーザー インターフェイス, テキスト, アプリケーション&#10;&#10;自動的に生成された説明">
            <a:extLst>
              <a:ext uri="{FF2B5EF4-FFF2-40B4-BE49-F238E27FC236}">
                <a16:creationId xmlns:a16="http://schemas.microsoft.com/office/drawing/2014/main" id="{FDC5AE2B-B26D-4C73-AB11-B62812E2DABA}"/>
              </a:ext>
            </a:extLst>
          </p:cNvPr>
          <p:cNvPicPr>
            <a:picLocks noChangeAspect="1"/>
          </p:cNvPicPr>
          <p:nvPr/>
        </p:nvPicPr>
        <p:blipFill>
          <a:blip r:embed="rId16"/>
          <a:stretch>
            <a:fillRect/>
          </a:stretch>
        </p:blipFill>
        <p:spPr>
          <a:xfrm>
            <a:off x="3429601" y="5553455"/>
            <a:ext cx="1658881" cy="972000"/>
          </a:xfrm>
          <a:prstGeom prst="rect">
            <a:avLst/>
          </a:prstGeom>
          <a:ln w="38100" cap="sq">
            <a:noFill/>
            <a:miter lim="800000"/>
          </a:ln>
        </p:spPr>
      </p:pic>
      <p:sp>
        <p:nvSpPr>
          <p:cNvPr id="53" name="テキスト ボックス 52">
            <a:extLst>
              <a:ext uri="{FF2B5EF4-FFF2-40B4-BE49-F238E27FC236}">
                <a16:creationId xmlns:a16="http://schemas.microsoft.com/office/drawing/2014/main" id="{110C15A2-BA52-48FD-81AC-FAAB15E37BF6}"/>
              </a:ext>
            </a:extLst>
          </p:cNvPr>
          <p:cNvSpPr txBox="1"/>
          <p:nvPr/>
        </p:nvSpPr>
        <p:spPr bwMode="auto">
          <a:xfrm>
            <a:off x="5074656" y="5553455"/>
            <a:ext cx="1483630"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907" dirty="0">
                <a:solidFill>
                  <a:srgbClr val="5A5A5A"/>
                </a:solidFill>
                <a:latin typeface="Meiryo UI" pitchFamily="50" charset="-128"/>
                <a:ea typeface="Meiryo UI" pitchFamily="50" charset="-128"/>
                <a:cs typeface="Meiryo UI" pitchFamily="50" charset="-128"/>
              </a:rPr>
              <a:t>【</a:t>
            </a:r>
            <a:r>
              <a:rPr lang="ja-JP" altLang="en-US" sz="907" dirty="0">
                <a:solidFill>
                  <a:srgbClr val="5A5A5A"/>
                </a:solidFill>
                <a:latin typeface="Meiryo UI" pitchFamily="50" charset="-128"/>
                <a:ea typeface="Meiryo UI" pitchFamily="50" charset="-128"/>
                <a:cs typeface="Meiryo UI" pitchFamily="50" charset="-128"/>
              </a:rPr>
              <a:t>ドキュメントボックス画面</a:t>
            </a:r>
            <a:r>
              <a:rPr lang="en-US" altLang="ja-JP" sz="907" dirty="0">
                <a:solidFill>
                  <a:srgbClr val="5A5A5A"/>
                </a:solidFill>
                <a:latin typeface="Meiryo UI" pitchFamily="50" charset="-128"/>
                <a:ea typeface="Meiryo UI" pitchFamily="50" charset="-128"/>
                <a:cs typeface="Meiryo UI" pitchFamily="50" charset="-128"/>
              </a:rPr>
              <a:t>】</a:t>
            </a:r>
            <a:endParaRPr lang="ja-JP" altLang="en-US" sz="907" dirty="0">
              <a:solidFill>
                <a:srgbClr val="5A5A5A"/>
              </a:solidFill>
              <a:latin typeface="Meiryo UI" pitchFamily="50" charset="-128"/>
              <a:ea typeface="Meiryo UI" pitchFamily="50" charset="-128"/>
              <a:cs typeface="Meiryo UI" pitchFamily="50" charset="-128"/>
            </a:endParaRPr>
          </a:p>
        </p:txBody>
      </p:sp>
    </p:spTree>
    <p:extLst>
      <p:ext uri="{BB962C8B-B14F-4D97-AF65-F5344CB8AC3E}">
        <p14:creationId xmlns:p14="http://schemas.microsoft.com/office/powerpoint/2010/main" val="309569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r="12288"/>
          <a:stretch/>
        </p:blipFill>
        <p:spPr>
          <a:xfrm>
            <a:off x="2440247" y="1979323"/>
            <a:ext cx="6947488" cy="3964373"/>
          </a:xfrm>
          <a:prstGeom prst="rect">
            <a:avLst/>
          </a:prstGeom>
        </p:spPr>
      </p:pic>
      <p:sp>
        <p:nvSpPr>
          <p:cNvPr id="5" name="Text Box 4"/>
          <p:cNvSpPr txBox="1">
            <a:spLocks noChangeArrowheads="1"/>
          </p:cNvSpPr>
          <p:nvPr/>
        </p:nvSpPr>
        <p:spPr bwMode="auto">
          <a:xfrm>
            <a:off x="561462" y="1979400"/>
            <a:ext cx="5953837" cy="1708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lnSpc>
                <a:spcPct val="150000"/>
              </a:lnSpc>
            </a:pPr>
            <a:r>
              <a:rPr lang="ja-JP" altLang="en-US" sz="1814" dirty="0">
                <a:solidFill>
                  <a:srgbClr val="5A5A5A"/>
                </a:solidFill>
                <a:latin typeface="Meiryo UI" pitchFamily="50" charset="-128"/>
                <a:ea typeface="Meiryo UI" pitchFamily="50" charset="-128"/>
                <a:cs typeface="Meiryo UI" pitchFamily="50" charset="-128"/>
              </a:rPr>
              <a:t>大塚商会は独立系マルチベンダーです。</a:t>
            </a:r>
            <a:endParaRPr lang="en-US" altLang="ja-JP" sz="1814" dirty="0">
              <a:solidFill>
                <a:srgbClr val="5A5A5A"/>
              </a:solidFill>
              <a:latin typeface="Meiryo UI" pitchFamily="50" charset="-128"/>
              <a:ea typeface="Meiryo UI" pitchFamily="50" charset="-128"/>
              <a:cs typeface="Meiryo UI" pitchFamily="50" charset="-128"/>
            </a:endParaRPr>
          </a:p>
          <a:p>
            <a:pPr eaLnBrk="1" hangingPunct="1">
              <a:lnSpc>
                <a:spcPct val="150000"/>
              </a:lnSpc>
            </a:pPr>
            <a:r>
              <a:rPr lang="ja-JP" altLang="en-US" sz="1814" dirty="0">
                <a:solidFill>
                  <a:srgbClr val="5A5A5A"/>
                </a:solidFill>
                <a:latin typeface="Meiryo UI" pitchFamily="50" charset="-128"/>
                <a:ea typeface="Meiryo UI" pitchFamily="50" charset="-128"/>
                <a:cs typeface="Meiryo UI" pitchFamily="50" charset="-128"/>
              </a:rPr>
              <a:t>「メーカーに縛られない 機器選定」で最適環境をご提供します。</a:t>
            </a:r>
            <a:endParaRPr lang="en-US" altLang="ja-JP" sz="1814" dirty="0">
              <a:solidFill>
                <a:srgbClr val="5A5A5A"/>
              </a:solidFill>
              <a:latin typeface="Meiryo UI" pitchFamily="50" charset="-128"/>
              <a:ea typeface="Meiryo UI" pitchFamily="50" charset="-128"/>
              <a:cs typeface="Meiryo UI" pitchFamily="50" charset="-128"/>
            </a:endParaRPr>
          </a:p>
          <a:p>
            <a:pPr eaLnBrk="1" hangingPunct="1">
              <a:lnSpc>
                <a:spcPct val="150000"/>
              </a:lnSpc>
            </a:pPr>
            <a:r>
              <a:rPr lang="ja-JP" altLang="en-US" sz="1814" dirty="0">
                <a:solidFill>
                  <a:srgbClr val="5A5A5A"/>
                </a:solidFill>
                <a:latin typeface="Meiryo UI" pitchFamily="50" charset="-128"/>
                <a:ea typeface="Meiryo UI" pitchFamily="50" charset="-128"/>
                <a:cs typeface="Meiryo UI" pitchFamily="50" charset="-128"/>
              </a:rPr>
              <a:t>自由度の高い強みを活かし、お客様の課題を総合的に解決、</a:t>
            </a:r>
            <a:endParaRPr lang="en-US" altLang="ja-JP" sz="1814" dirty="0">
              <a:solidFill>
                <a:srgbClr val="5A5A5A"/>
              </a:solidFill>
              <a:latin typeface="Meiryo UI" pitchFamily="50" charset="-128"/>
              <a:ea typeface="Meiryo UI" pitchFamily="50" charset="-128"/>
              <a:cs typeface="Meiryo UI" pitchFamily="50" charset="-128"/>
            </a:endParaRPr>
          </a:p>
          <a:p>
            <a:pPr eaLnBrk="1" hangingPunct="1">
              <a:lnSpc>
                <a:spcPct val="150000"/>
              </a:lnSpc>
            </a:pPr>
            <a:r>
              <a:rPr lang="ja-JP" altLang="en-US" sz="1814" dirty="0">
                <a:solidFill>
                  <a:srgbClr val="5A5A5A"/>
                </a:solidFill>
                <a:latin typeface="Meiryo UI" pitchFamily="50" charset="-128"/>
                <a:ea typeface="Meiryo UI" pitchFamily="50" charset="-128"/>
                <a:cs typeface="Meiryo UI" pitchFamily="50" charset="-128"/>
              </a:rPr>
              <a:t>業務効率向上・ＴＣＯ削減をお客様目線で実現いたします。</a:t>
            </a:r>
            <a:endParaRPr lang="en-US" altLang="ja-JP" sz="1814" dirty="0">
              <a:solidFill>
                <a:srgbClr val="5A5A5A"/>
              </a:solidFill>
              <a:latin typeface="Meiryo UI" pitchFamily="50" charset="-128"/>
              <a:ea typeface="Meiryo UI" pitchFamily="50" charset="-128"/>
              <a:cs typeface="Meiryo UI" pitchFamily="50" charset="-128"/>
            </a:endParaRPr>
          </a:p>
        </p:txBody>
      </p:sp>
      <p:sp>
        <p:nvSpPr>
          <p:cNvPr id="6" name="Text Box 4"/>
          <p:cNvSpPr txBox="1">
            <a:spLocks noChangeArrowheads="1"/>
          </p:cNvSpPr>
          <p:nvPr/>
        </p:nvSpPr>
        <p:spPr bwMode="auto">
          <a:xfrm>
            <a:off x="561462" y="3852678"/>
            <a:ext cx="6190877" cy="101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lnSpc>
                <a:spcPts val="3900"/>
              </a:lnSpc>
            </a:pPr>
            <a:r>
              <a:rPr lang="ja-JP" altLang="en-US" sz="1814" dirty="0">
                <a:solidFill>
                  <a:srgbClr val="5A5A5A"/>
                </a:solidFill>
                <a:latin typeface="Meiryo UI" pitchFamily="50" charset="-128"/>
                <a:ea typeface="Meiryo UI" pitchFamily="50" charset="-128"/>
                <a:cs typeface="Meiryo UI" pitchFamily="50" charset="-128"/>
              </a:rPr>
              <a:t>また、多種多様な機器を「一元的にサポートできる保守体制」</a:t>
            </a:r>
            <a:endParaRPr lang="en-US" altLang="ja-JP" sz="1814" dirty="0">
              <a:solidFill>
                <a:srgbClr val="5A5A5A"/>
              </a:solidFill>
              <a:latin typeface="Meiryo UI" pitchFamily="50" charset="-128"/>
              <a:ea typeface="Meiryo UI" pitchFamily="50" charset="-128"/>
              <a:cs typeface="Meiryo UI" pitchFamily="50" charset="-128"/>
            </a:endParaRPr>
          </a:p>
          <a:p>
            <a:pPr eaLnBrk="1" hangingPunct="1">
              <a:lnSpc>
                <a:spcPts val="3900"/>
              </a:lnSpc>
            </a:pPr>
            <a:r>
              <a:rPr lang="ja-JP" altLang="en-US" sz="1814" dirty="0">
                <a:solidFill>
                  <a:srgbClr val="5A5A5A"/>
                </a:solidFill>
                <a:latin typeface="Meiryo UI" pitchFamily="50" charset="-128"/>
                <a:ea typeface="Meiryo UI" pitchFamily="50" charset="-128"/>
                <a:cs typeface="Meiryo UI" pitchFamily="50" charset="-128"/>
              </a:rPr>
              <a:t>「運用支援のアドバイザリーサービス」をご用意しております。</a:t>
            </a:r>
            <a:endParaRPr lang="en-US" altLang="ja-JP" sz="1814" dirty="0">
              <a:solidFill>
                <a:srgbClr val="5A5A5A"/>
              </a:solidFill>
              <a:latin typeface="Meiryo UI" pitchFamily="50" charset="-128"/>
              <a:ea typeface="Meiryo UI" pitchFamily="50" charset="-128"/>
              <a:cs typeface="Meiryo UI" pitchFamily="50" charset="-128"/>
            </a:endParaRPr>
          </a:p>
        </p:txBody>
      </p:sp>
      <p:sp>
        <p:nvSpPr>
          <p:cNvPr id="8" name="Text Box 4"/>
          <p:cNvSpPr txBox="1">
            <a:spLocks noChangeArrowheads="1"/>
          </p:cNvSpPr>
          <p:nvPr/>
        </p:nvSpPr>
        <p:spPr bwMode="auto">
          <a:xfrm>
            <a:off x="561462" y="5026719"/>
            <a:ext cx="6380297" cy="101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lnSpc>
                <a:spcPts val="3900"/>
              </a:lnSpc>
            </a:pPr>
            <a:r>
              <a:rPr lang="ja-JP" altLang="en-US" sz="1814" dirty="0">
                <a:solidFill>
                  <a:srgbClr val="5A5A5A"/>
                </a:solidFill>
                <a:latin typeface="Meiryo UI" pitchFamily="50" charset="-128"/>
                <a:ea typeface="Meiryo UI" pitchFamily="50" charset="-128"/>
                <a:cs typeface="Meiryo UI" pitchFamily="50" charset="-128"/>
              </a:rPr>
              <a:t>最適機器・保守サービス・運用支援をワンストップでご提供する</a:t>
            </a:r>
            <a:endParaRPr lang="en-US" altLang="ja-JP" sz="1814" dirty="0">
              <a:solidFill>
                <a:srgbClr val="5A5A5A"/>
              </a:solidFill>
              <a:latin typeface="Meiryo UI" pitchFamily="50" charset="-128"/>
              <a:ea typeface="Meiryo UI" pitchFamily="50" charset="-128"/>
              <a:cs typeface="Meiryo UI" pitchFamily="50" charset="-128"/>
            </a:endParaRPr>
          </a:p>
          <a:p>
            <a:pPr eaLnBrk="1" hangingPunct="1">
              <a:lnSpc>
                <a:spcPts val="3900"/>
              </a:lnSpc>
            </a:pPr>
            <a:r>
              <a:rPr lang="ja-JP" altLang="en-US" sz="1814" dirty="0">
                <a:solidFill>
                  <a:srgbClr val="5A5A5A"/>
                </a:solidFill>
                <a:latin typeface="Meiryo UI" pitchFamily="50" charset="-128"/>
                <a:ea typeface="Meiryo UI" pitchFamily="50" charset="-128"/>
                <a:cs typeface="Meiryo UI" pitchFamily="50" charset="-128"/>
              </a:rPr>
              <a:t>お客様の業務に即した確かなメリットをご提案いたします。</a:t>
            </a:r>
            <a:endParaRPr lang="en-US" altLang="ja-JP" sz="1814" dirty="0">
              <a:solidFill>
                <a:srgbClr val="5A5A5A"/>
              </a:solidFill>
              <a:latin typeface="Meiryo UI" pitchFamily="50" charset="-128"/>
              <a:ea typeface="Meiryo UI" pitchFamily="50" charset="-128"/>
              <a:cs typeface="Meiryo UI" pitchFamily="50" charset="-128"/>
            </a:endParaRPr>
          </a:p>
        </p:txBody>
      </p:sp>
      <p:sp>
        <p:nvSpPr>
          <p:cNvPr id="4" name="テキスト ボックス 3"/>
          <p:cNvSpPr txBox="1"/>
          <p:nvPr/>
        </p:nvSpPr>
        <p:spPr bwMode="auto">
          <a:xfrm>
            <a:off x="510896" y="1111454"/>
            <a:ext cx="897055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0064B4"/>
                </a:solidFill>
                <a:latin typeface="Meiryo UI" pitchFamily="50" charset="-128"/>
                <a:ea typeface="Meiryo UI" pitchFamily="50" charset="-128"/>
                <a:cs typeface="Meiryo UI" pitchFamily="50" charset="-128"/>
              </a:rPr>
              <a:t>お客様と共に成長する企業グループでありたい</a:t>
            </a:r>
          </a:p>
        </p:txBody>
      </p:sp>
      <p:sp>
        <p:nvSpPr>
          <p:cNvPr id="9" name="正方形/長方形 8"/>
          <p:cNvSpPr/>
          <p:nvPr/>
        </p:nvSpPr>
        <p:spPr>
          <a:xfrm>
            <a:off x="1077087" y="1637039"/>
            <a:ext cx="7429302" cy="59397"/>
          </a:xfrm>
          <a:prstGeom prst="rect">
            <a:avLst/>
          </a:prstGeom>
          <a:gradFill flip="none" rotWithShape="1">
            <a:gsLst>
              <a:gs pos="60000">
                <a:srgbClr val="0064B4"/>
              </a:gs>
              <a:gs pos="40000">
                <a:srgbClr val="BEE1FF"/>
              </a:gs>
              <a:gs pos="0">
                <a:schemeClr val="bg1"/>
              </a:gs>
              <a:gs pos="100000">
                <a:schemeClr val="bg1"/>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ja-JP" altLang="en-US" sz="1706" dirty="0">
              <a:solidFill>
                <a:srgbClr val="30A3B3"/>
              </a:solidFill>
            </a:endParaRPr>
          </a:p>
        </p:txBody>
      </p:sp>
      <p:sp>
        <p:nvSpPr>
          <p:cNvPr id="3" name="タイトル 2">
            <a:extLst>
              <a:ext uri="{FF2B5EF4-FFF2-40B4-BE49-F238E27FC236}">
                <a16:creationId xmlns:a16="http://schemas.microsoft.com/office/drawing/2014/main" id="{20782918-7886-4B08-852A-F53FC2A8B711}"/>
              </a:ext>
            </a:extLst>
          </p:cNvPr>
          <p:cNvSpPr>
            <a:spLocks noGrp="1"/>
          </p:cNvSpPr>
          <p:nvPr>
            <p:ph type="title"/>
          </p:nvPr>
        </p:nvSpPr>
        <p:spPr/>
        <p:txBody>
          <a:bodyPr/>
          <a:lstStyle/>
          <a:p>
            <a:r>
              <a:rPr lang="ja-JP" altLang="en-US" dirty="0"/>
              <a:t>はじめに</a:t>
            </a:r>
          </a:p>
        </p:txBody>
      </p:sp>
      <p:sp>
        <p:nvSpPr>
          <p:cNvPr id="2" name="スライド番号プレースホルダー 1">
            <a:extLst>
              <a:ext uri="{FF2B5EF4-FFF2-40B4-BE49-F238E27FC236}">
                <a16:creationId xmlns:a16="http://schemas.microsoft.com/office/drawing/2014/main" id="{54167CD9-29A0-4425-92CC-39514A98D3A1}"/>
              </a:ext>
            </a:extLst>
          </p:cNvPr>
          <p:cNvSpPr>
            <a:spLocks noGrp="1"/>
          </p:cNvSpPr>
          <p:nvPr>
            <p:ph type="sldNum" sz="quarter" idx="4"/>
          </p:nvPr>
        </p:nvSpPr>
        <p:spPr/>
        <p:txBody>
          <a:bodyPr/>
          <a:lstStyle/>
          <a:p>
            <a:pPr>
              <a:defRPr/>
            </a:pPr>
            <a:fld id="{FB3629B8-3F17-4C5D-9EA5-923845F78C95}" type="slidenum">
              <a:rPr lang="en-US" altLang="ja-JP" smtClean="0"/>
              <a:pPr>
                <a:defRPr/>
              </a:pPr>
              <a:t>1</a:t>
            </a:fld>
            <a:endParaRPr lang="en-US" altLang="ja-JP" dirty="0"/>
          </a:p>
        </p:txBody>
      </p:sp>
    </p:spTree>
    <p:extLst>
      <p:ext uri="{BB962C8B-B14F-4D97-AF65-F5344CB8AC3E}">
        <p14:creationId xmlns:p14="http://schemas.microsoft.com/office/powerpoint/2010/main" val="45784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図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29" y="1940218"/>
            <a:ext cx="5914640" cy="3467867"/>
          </a:xfrm>
          <a:prstGeom prst="rect">
            <a:avLst/>
          </a:prstGeom>
          <a:ln>
            <a:solidFill>
              <a:schemeClr val="bg1">
                <a:lumMod val="75000"/>
              </a:schemeClr>
            </a:solidFill>
          </a:ln>
        </p:spPr>
      </p:pic>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コピー画面</a:t>
            </a:r>
          </a:p>
        </p:txBody>
      </p:sp>
      <p:sp>
        <p:nvSpPr>
          <p:cNvPr id="3" name="テキスト ボックス 2"/>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srgbClr val="5A5A5A"/>
                </a:solidFill>
                <a:latin typeface="Meiryo UI" pitchFamily="50" charset="-128"/>
                <a:ea typeface="Meiryo UI" pitchFamily="50" charset="-128"/>
                <a:cs typeface="Meiryo UI" pitchFamily="50" charset="-128"/>
              </a:rPr>
              <a:t>少ないスクロールで直感的にコピー</a:t>
            </a:r>
          </a:p>
        </p:txBody>
      </p:sp>
      <p:sp>
        <p:nvSpPr>
          <p:cNvPr id="12" name="テキスト ボックス 11"/>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srgbClr val="5A5A5A"/>
                </a:solidFill>
                <a:latin typeface="Meiryo UI" pitchFamily="50" charset="-128"/>
                <a:ea typeface="Meiryo UI" pitchFamily="50" charset="-128"/>
                <a:cs typeface="Meiryo UI" pitchFamily="50" charset="-128"/>
              </a:rPr>
              <a:t>表示ボタンの種類と並びをシンプルにし、その他の機能をカテゴライズしボタン化しました。</a:t>
            </a:r>
          </a:p>
        </p:txBody>
      </p:sp>
      <p:pic>
        <p:nvPicPr>
          <p:cNvPr id="2" name="図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1577" y="4360851"/>
            <a:ext cx="2627666" cy="1541636"/>
          </a:xfrm>
          <a:prstGeom prst="rect">
            <a:avLst/>
          </a:prstGeom>
          <a:ln>
            <a:solidFill>
              <a:schemeClr val="bg1">
                <a:lumMod val="75000"/>
              </a:schemeClr>
            </a:solidFill>
          </a:ln>
        </p:spPr>
      </p:pic>
      <p:sp>
        <p:nvSpPr>
          <p:cNvPr id="14" name="テキスト ボックス 13"/>
          <p:cNvSpPr txBox="1"/>
          <p:nvPr/>
        </p:nvSpPr>
        <p:spPr bwMode="auto">
          <a:xfrm>
            <a:off x="576515" y="1639654"/>
            <a:ext cx="1982758"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srgbClr val="5A5A5A"/>
                </a:solidFill>
                <a:latin typeface="Meiryo UI" pitchFamily="50" charset="-128"/>
                <a:ea typeface="Meiryo UI" pitchFamily="50" charset="-128"/>
                <a:cs typeface="Meiryo UI" pitchFamily="50" charset="-128"/>
              </a:rPr>
              <a:t>【</a:t>
            </a:r>
            <a:r>
              <a:rPr lang="ja-JP" altLang="en-US" sz="1451" dirty="0">
                <a:solidFill>
                  <a:srgbClr val="5A5A5A"/>
                </a:solidFill>
                <a:latin typeface="Meiryo UI" pitchFamily="50" charset="-128"/>
                <a:ea typeface="Meiryo UI" pitchFamily="50" charset="-128"/>
                <a:cs typeface="Meiryo UI" pitchFamily="50" charset="-128"/>
              </a:rPr>
              <a:t>標準タイプ</a:t>
            </a:r>
            <a:r>
              <a:rPr lang="en-US" altLang="ja-JP" sz="1451" dirty="0">
                <a:solidFill>
                  <a:srgbClr val="5A5A5A"/>
                </a:solidFill>
                <a:latin typeface="Meiryo UI" pitchFamily="50" charset="-128"/>
                <a:ea typeface="Meiryo UI" pitchFamily="50" charset="-128"/>
                <a:cs typeface="Meiryo UI" pitchFamily="50" charset="-128"/>
              </a:rPr>
              <a:t>】</a:t>
            </a:r>
            <a:endParaRPr lang="ja-JP" altLang="en-US" sz="1451" dirty="0">
              <a:solidFill>
                <a:srgbClr val="5A5A5A"/>
              </a:solidFill>
              <a:latin typeface="Meiryo UI" pitchFamily="50" charset="-128"/>
              <a:ea typeface="Meiryo UI" pitchFamily="50" charset="-128"/>
              <a:cs typeface="Meiryo UI" pitchFamily="50" charset="-128"/>
            </a:endParaRPr>
          </a:p>
        </p:txBody>
      </p:sp>
      <p:sp>
        <p:nvSpPr>
          <p:cNvPr id="15" name="テキスト ボックス 14"/>
          <p:cNvSpPr txBox="1"/>
          <p:nvPr/>
        </p:nvSpPr>
        <p:spPr bwMode="auto">
          <a:xfrm>
            <a:off x="6582329" y="4077239"/>
            <a:ext cx="1982758"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srgbClr val="5A5A5A"/>
                </a:solidFill>
                <a:latin typeface="Meiryo UI" pitchFamily="50" charset="-128"/>
                <a:ea typeface="Meiryo UI" pitchFamily="50" charset="-128"/>
                <a:cs typeface="Meiryo UI" pitchFamily="50" charset="-128"/>
              </a:rPr>
              <a:t>【</a:t>
            </a:r>
            <a:r>
              <a:rPr lang="ja-JP" altLang="en-US" sz="1451" dirty="0">
                <a:solidFill>
                  <a:srgbClr val="5A5A5A"/>
                </a:solidFill>
                <a:latin typeface="Meiryo UI" pitchFamily="50" charset="-128"/>
                <a:ea typeface="Meiryo UI" pitchFamily="50" charset="-128"/>
                <a:cs typeface="Meiryo UI" pitchFamily="50" charset="-128"/>
              </a:rPr>
              <a:t>一覧タイプ</a:t>
            </a:r>
            <a:r>
              <a:rPr lang="en-US" altLang="ja-JP" sz="1451" dirty="0">
                <a:solidFill>
                  <a:srgbClr val="5A5A5A"/>
                </a:solidFill>
                <a:latin typeface="Meiryo UI" pitchFamily="50" charset="-128"/>
                <a:ea typeface="Meiryo UI" pitchFamily="50" charset="-128"/>
                <a:cs typeface="Meiryo UI" pitchFamily="50" charset="-128"/>
              </a:rPr>
              <a:t>】</a:t>
            </a:r>
            <a:endParaRPr lang="ja-JP" altLang="en-US" sz="1451" dirty="0">
              <a:solidFill>
                <a:srgbClr val="5A5A5A"/>
              </a:solidFill>
              <a:latin typeface="Meiryo UI" pitchFamily="50" charset="-128"/>
              <a:ea typeface="Meiryo UI" pitchFamily="50" charset="-128"/>
              <a:cs typeface="Meiryo UI" pitchFamily="50" charset="-128"/>
            </a:endParaRPr>
          </a:p>
        </p:txBody>
      </p:sp>
      <p:sp>
        <p:nvSpPr>
          <p:cNvPr id="16" name="角丸四角形 15"/>
          <p:cNvSpPr/>
          <p:nvPr/>
        </p:nvSpPr>
        <p:spPr bwMode="auto">
          <a:xfrm>
            <a:off x="8234668" y="5754637"/>
            <a:ext cx="186958" cy="198623"/>
          </a:xfrm>
          <a:prstGeom prst="roundRect">
            <a:avLst/>
          </a:prstGeom>
          <a:noFill/>
          <a:ln w="38100" cap="flat" cmpd="sng" algn="ctr">
            <a:solidFill>
              <a:srgbClr val="C0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9" name="テキスト ボックス 18"/>
          <p:cNvSpPr txBox="1"/>
          <p:nvPr/>
        </p:nvSpPr>
        <p:spPr bwMode="auto">
          <a:xfrm>
            <a:off x="6638001" y="6044982"/>
            <a:ext cx="2715177"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907" dirty="0">
                <a:solidFill>
                  <a:srgbClr val="5A5A5A"/>
                </a:solidFill>
                <a:latin typeface="Meiryo UI" pitchFamily="50" charset="-128"/>
                <a:ea typeface="Meiryo UI" pitchFamily="50" charset="-128"/>
                <a:cs typeface="Meiryo UI" pitchFamily="50" charset="-128"/>
              </a:rPr>
              <a:t>メニュー＞画面表示設定＞画面タイプの切替＞一覧</a:t>
            </a:r>
            <a:endParaRPr lang="en-US" altLang="ja-JP" sz="907" dirty="0">
              <a:solidFill>
                <a:srgbClr val="5A5A5A"/>
              </a:solidFill>
              <a:latin typeface="Meiryo UI" pitchFamily="50" charset="-128"/>
              <a:ea typeface="Meiryo UI" pitchFamily="50" charset="-128"/>
              <a:cs typeface="Meiryo UI" pitchFamily="50" charset="-128"/>
            </a:endParaRPr>
          </a:p>
          <a:p>
            <a:pPr lvl="0"/>
            <a:r>
              <a:rPr lang="ja-JP" altLang="en-US" sz="907" dirty="0">
                <a:solidFill>
                  <a:srgbClr val="5A5A5A"/>
                </a:solidFill>
                <a:latin typeface="Meiryo UI" pitchFamily="50" charset="-128"/>
                <a:ea typeface="Meiryo UI" pitchFamily="50" charset="-128"/>
                <a:cs typeface="Meiryo UI" pitchFamily="50" charset="-128"/>
              </a:rPr>
              <a:t>で簡単に変更可能</a:t>
            </a:r>
            <a:endParaRPr lang="en-US" altLang="ja-JP" sz="907" dirty="0">
              <a:solidFill>
                <a:srgbClr val="5A5A5A"/>
              </a:solidFill>
              <a:latin typeface="Meiryo UI" pitchFamily="50" charset="-128"/>
              <a:ea typeface="Meiryo UI" pitchFamily="50" charset="-128"/>
              <a:cs typeface="Meiryo UI" pitchFamily="50" charset="-128"/>
            </a:endParaRPr>
          </a:p>
        </p:txBody>
      </p:sp>
      <p:pic>
        <p:nvPicPr>
          <p:cNvPr id="13" name="図 12"/>
          <p:cNvPicPr>
            <a:picLocks noChangeAspect="1"/>
          </p:cNvPicPr>
          <p:nvPr/>
        </p:nvPicPr>
        <p:blipFill rotWithShape="1">
          <a:blip r:embed="rId4"/>
          <a:srcRect t="23435"/>
          <a:stretch/>
        </p:blipFill>
        <p:spPr>
          <a:xfrm>
            <a:off x="916453" y="5498403"/>
            <a:ext cx="4229488" cy="770740"/>
          </a:xfrm>
          <a:prstGeom prst="rect">
            <a:avLst/>
          </a:prstGeom>
        </p:spPr>
      </p:pic>
      <p:cxnSp>
        <p:nvCxnSpPr>
          <p:cNvPr id="23" name="直線コネクタ 22"/>
          <p:cNvCxnSpPr/>
          <p:nvPr/>
        </p:nvCxnSpPr>
        <p:spPr bwMode="auto">
          <a:xfrm>
            <a:off x="5250369" y="2607637"/>
            <a:ext cx="0" cy="3661506"/>
          </a:xfrm>
          <a:prstGeom prst="line">
            <a:avLst/>
          </a:prstGeom>
          <a:solidFill>
            <a:schemeClr val="accent1"/>
          </a:solidFill>
          <a:ln w="57150" cap="flat" cmpd="sng" algn="ctr">
            <a:solidFill>
              <a:srgbClr val="C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正方形/長方形 32"/>
          <p:cNvSpPr/>
          <p:nvPr/>
        </p:nvSpPr>
        <p:spPr>
          <a:xfrm>
            <a:off x="5051718" y="4268810"/>
            <a:ext cx="463845" cy="1254511"/>
          </a:xfrm>
          <a:prstGeom prst="rect">
            <a:avLst/>
          </a:prstGeom>
        </p:spPr>
        <p:txBody>
          <a:bodyPr vert="eaVert"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スクロール</a:t>
            </a:r>
          </a:p>
        </p:txBody>
      </p:sp>
      <p:sp>
        <p:nvSpPr>
          <p:cNvPr id="34" name="Rectangle 16"/>
          <p:cNvSpPr>
            <a:spLocks noChangeArrowheads="1"/>
          </p:cNvSpPr>
          <p:nvPr/>
        </p:nvSpPr>
        <p:spPr bwMode="auto">
          <a:xfrm>
            <a:off x="974570" y="5793083"/>
            <a:ext cx="4094352" cy="417313"/>
          </a:xfrm>
          <a:prstGeom prst="rect">
            <a:avLst/>
          </a:prstGeom>
          <a:noFill/>
          <a:ln w="76200">
            <a:solidFill>
              <a:srgbClr val="0064B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35" name="正方形/長方形 34"/>
          <p:cNvSpPr/>
          <p:nvPr/>
        </p:nvSpPr>
        <p:spPr>
          <a:xfrm>
            <a:off x="988350" y="5559787"/>
            <a:ext cx="1114409" cy="371512"/>
          </a:xfrm>
          <a:prstGeom prst="rect">
            <a:avLst/>
          </a:prstGeom>
        </p:spPr>
        <p:txBody>
          <a:bodyPr vert="horz"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詳細設定</a:t>
            </a:r>
          </a:p>
        </p:txBody>
      </p:sp>
      <p:sp>
        <p:nvSpPr>
          <p:cNvPr id="36" name="Rectangle 16"/>
          <p:cNvSpPr>
            <a:spLocks noChangeArrowheads="1"/>
          </p:cNvSpPr>
          <p:nvPr/>
        </p:nvSpPr>
        <p:spPr bwMode="auto">
          <a:xfrm>
            <a:off x="969309" y="2607637"/>
            <a:ext cx="1343008" cy="1753213"/>
          </a:xfrm>
          <a:prstGeom prst="rect">
            <a:avLst/>
          </a:prstGeom>
          <a:noFill/>
          <a:ln w="76200">
            <a:solidFill>
              <a:srgbClr val="703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40" name="正方形/長方形 39"/>
          <p:cNvSpPr/>
          <p:nvPr/>
        </p:nvSpPr>
        <p:spPr>
          <a:xfrm>
            <a:off x="1026702" y="2404389"/>
            <a:ext cx="1228221" cy="371512"/>
          </a:xfrm>
          <a:prstGeom prst="rect">
            <a:avLst/>
          </a:prstGeom>
        </p:spPr>
        <p:txBody>
          <a:bodyPr vert="horz"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7030A0"/>
                </a:solidFill>
                <a:latin typeface="Meiryo UI" panose="020B0604030504040204" pitchFamily="50" charset="-128"/>
                <a:ea typeface="Meiryo UI" panose="020B0604030504040204" pitchFamily="50" charset="-128"/>
                <a:cs typeface="Meiryo UI" panose="020B0604030504040204" pitchFamily="50" charset="-128"/>
              </a:rPr>
              <a:t>カラー選択</a:t>
            </a:r>
          </a:p>
        </p:txBody>
      </p:sp>
      <p:sp>
        <p:nvSpPr>
          <p:cNvPr id="41" name="Rectangle 16"/>
          <p:cNvSpPr>
            <a:spLocks noChangeArrowheads="1"/>
          </p:cNvSpPr>
          <p:nvPr/>
        </p:nvSpPr>
        <p:spPr bwMode="auto">
          <a:xfrm>
            <a:off x="5499529" y="2852741"/>
            <a:ext cx="951281" cy="972336"/>
          </a:xfrm>
          <a:prstGeom prst="rect">
            <a:avLst/>
          </a:prstGeom>
          <a:noFill/>
          <a:ln w="762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42" name="正方形/長方形 41"/>
          <p:cNvSpPr/>
          <p:nvPr/>
        </p:nvSpPr>
        <p:spPr>
          <a:xfrm>
            <a:off x="5174864" y="2505176"/>
            <a:ext cx="1571264" cy="371512"/>
          </a:xfrm>
          <a:prstGeom prst="rect">
            <a:avLst/>
          </a:prstGeom>
        </p:spPr>
        <p:txBody>
          <a:bodyPr vert="horz"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プレビュー表示</a:t>
            </a:r>
          </a:p>
        </p:txBody>
      </p:sp>
      <p:cxnSp>
        <p:nvCxnSpPr>
          <p:cNvPr id="44" name="直線コネクタ 43"/>
          <p:cNvCxnSpPr/>
          <p:nvPr/>
        </p:nvCxnSpPr>
        <p:spPr bwMode="auto">
          <a:xfrm flipH="1">
            <a:off x="6332218" y="3144806"/>
            <a:ext cx="636570" cy="0"/>
          </a:xfrm>
          <a:prstGeom prst="line">
            <a:avLst/>
          </a:prstGeom>
          <a:solidFill>
            <a:schemeClr val="accent1"/>
          </a:solidFill>
          <a:ln w="38100" cap="flat" cmpd="sng" algn="ctr">
            <a:solidFill>
              <a:srgbClr val="FF66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3" name="図 42">
            <a:extLst>
              <a:ext uri="{FF2B5EF4-FFF2-40B4-BE49-F238E27FC236}">
                <a16:creationId xmlns:a16="http://schemas.microsoft.com/office/drawing/2014/main" id="{9F10F1B0-94F8-40BE-A689-098A3268CEBB}"/>
              </a:ext>
            </a:extLst>
          </p:cNvPr>
          <p:cNvPicPr>
            <a:picLocks noChangeAspect="1"/>
          </p:cNvPicPr>
          <p:nvPr/>
        </p:nvPicPr>
        <p:blipFill>
          <a:blip r:embed="rId5"/>
          <a:stretch>
            <a:fillRect/>
          </a:stretch>
        </p:blipFill>
        <p:spPr>
          <a:xfrm>
            <a:off x="6850138" y="2437509"/>
            <a:ext cx="2401833" cy="1216044"/>
          </a:xfrm>
          <a:prstGeom prst="rect">
            <a:avLst/>
          </a:prstGeom>
        </p:spPr>
      </p:pic>
      <p:sp>
        <p:nvSpPr>
          <p:cNvPr id="46" name="テキスト ボックス 45"/>
          <p:cNvSpPr txBox="1"/>
          <p:nvPr/>
        </p:nvSpPr>
        <p:spPr bwMode="auto">
          <a:xfrm>
            <a:off x="6841267" y="3657953"/>
            <a:ext cx="2511912"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88" dirty="0">
                <a:solidFill>
                  <a:srgbClr val="5A5A5A"/>
                </a:solidFill>
                <a:latin typeface="Meiryo UI" pitchFamily="50" charset="-128"/>
                <a:ea typeface="Meiryo UI" pitchFamily="50" charset="-128"/>
                <a:cs typeface="Meiryo UI" pitchFamily="50" charset="-128"/>
              </a:rPr>
              <a:t>設定一覧を表示して確認できます。</a:t>
            </a:r>
            <a:endParaRPr lang="en-US" altLang="ja-JP" sz="1088" dirty="0">
              <a:solidFill>
                <a:srgbClr val="5A5A5A"/>
              </a:solidFill>
              <a:latin typeface="Meiryo UI" pitchFamily="50" charset="-128"/>
              <a:ea typeface="Meiryo UI" pitchFamily="50" charset="-128"/>
              <a:cs typeface="Meiryo UI" pitchFamily="50" charset="-128"/>
            </a:endParaRPr>
          </a:p>
        </p:txBody>
      </p:sp>
      <p:cxnSp>
        <p:nvCxnSpPr>
          <p:cNvPr id="49" name="直線コネクタ 48"/>
          <p:cNvCxnSpPr/>
          <p:nvPr/>
        </p:nvCxnSpPr>
        <p:spPr bwMode="auto">
          <a:xfrm flipV="1">
            <a:off x="8328147" y="5936738"/>
            <a:ext cx="0" cy="127246"/>
          </a:xfrm>
          <a:prstGeom prst="line">
            <a:avLst/>
          </a:prstGeom>
          <a:solidFill>
            <a:schemeClr val="accent1"/>
          </a:solidFill>
          <a:ln w="38100" cap="flat" cmpd="sng" algn="ctr">
            <a:solidFill>
              <a:srgbClr val="C0000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6" name="図 25"/>
          <p:cNvPicPr>
            <a:picLocks noChangeAspect="1"/>
          </p:cNvPicPr>
          <p:nvPr/>
        </p:nvPicPr>
        <p:blipFill>
          <a:blip r:embed="rId6"/>
          <a:stretch>
            <a:fillRect/>
          </a:stretch>
        </p:blipFill>
        <p:spPr>
          <a:xfrm>
            <a:off x="5073101" y="3784657"/>
            <a:ext cx="531592" cy="560663"/>
          </a:xfrm>
          <a:prstGeom prst="rect">
            <a:avLst/>
          </a:prstGeom>
        </p:spPr>
      </p:pic>
      <p:sp>
        <p:nvSpPr>
          <p:cNvPr id="4" name="スライド番号プレースホルダー 3">
            <a:extLst>
              <a:ext uri="{FF2B5EF4-FFF2-40B4-BE49-F238E27FC236}">
                <a16:creationId xmlns:a16="http://schemas.microsoft.com/office/drawing/2014/main" id="{B166D598-65A3-43A2-A53C-892B70834697}"/>
              </a:ext>
            </a:extLst>
          </p:cNvPr>
          <p:cNvSpPr>
            <a:spLocks noGrp="1"/>
          </p:cNvSpPr>
          <p:nvPr>
            <p:ph type="sldNum" sz="quarter" idx="4"/>
          </p:nvPr>
        </p:nvSpPr>
        <p:spPr/>
        <p:txBody>
          <a:bodyPr/>
          <a:lstStyle/>
          <a:p>
            <a:pPr>
              <a:defRPr/>
            </a:pPr>
            <a:fld id="{FB3629B8-3F17-4C5D-9EA5-923845F78C95}" type="slidenum">
              <a:rPr lang="en-US" altLang="ja-JP" smtClean="0"/>
              <a:pPr>
                <a:defRPr/>
              </a:pPr>
              <a:t>19</a:t>
            </a:fld>
            <a:endParaRPr lang="en-US" altLang="ja-JP" dirty="0"/>
          </a:p>
        </p:txBody>
      </p:sp>
    </p:spTree>
    <p:extLst>
      <p:ext uri="{BB962C8B-B14F-4D97-AF65-F5344CB8AC3E}">
        <p14:creationId xmlns:p14="http://schemas.microsoft.com/office/powerpoint/2010/main" val="212989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descr="グラフィカル ユーザー インターフェイス, アプリケーション&#10;&#10;自動的に生成された説明">
            <a:extLst>
              <a:ext uri="{FF2B5EF4-FFF2-40B4-BE49-F238E27FC236}">
                <a16:creationId xmlns:a16="http://schemas.microsoft.com/office/drawing/2014/main" id="{284FE4B4-1593-42E3-8790-93121EE313FA}"/>
              </a:ext>
            </a:extLst>
          </p:cNvPr>
          <p:cNvPicPr>
            <a:picLocks noChangeAspect="1"/>
          </p:cNvPicPr>
          <p:nvPr/>
        </p:nvPicPr>
        <p:blipFill>
          <a:blip r:embed="rId2"/>
          <a:stretch>
            <a:fillRect/>
          </a:stretch>
        </p:blipFill>
        <p:spPr>
          <a:xfrm>
            <a:off x="2357591" y="1991189"/>
            <a:ext cx="6731197" cy="3944062"/>
          </a:xfrm>
          <a:prstGeom prst="rect">
            <a:avLst/>
          </a:prstGeom>
          <a:ln>
            <a:solidFill>
              <a:schemeClr val="bg1">
                <a:lumMod val="75000"/>
              </a:schemeClr>
            </a:solidFill>
          </a:ln>
        </p:spPr>
      </p:pic>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ファクス画面</a:t>
            </a:r>
          </a:p>
        </p:txBody>
      </p:sp>
      <p:sp>
        <p:nvSpPr>
          <p:cNvPr id="3" name="テキスト ボックス 2"/>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srgbClr val="5A5A5A"/>
                </a:solidFill>
                <a:latin typeface="Meiryo UI" pitchFamily="50" charset="-128"/>
                <a:ea typeface="Meiryo UI" pitchFamily="50" charset="-128"/>
                <a:cs typeface="Meiryo UI" pitchFamily="50" charset="-128"/>
              </a:rPr>
              <a:t>見やすく大きなアイコン表示で、簡単にファクス送信</a:t>
            </a:r>
          </a:p>
        </p:txBody>
      </p:sp>
      <p:sp>
        <p:nvSpPr>
          <p:cNvPr id="12" name="テキスト ボックス 11"/>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srgbClr val="5A5A5A"/>
                </a:solidFill>
                <a:latin typeface="Meiryo UI" pitchFamily="50" charset="-128"/>
                <a:ea typeface="Meiryo UI" pitchFamily="50" charset="-128"/>
                <a:cs typeface="Meiryo UI" pitchFamily="50" charset="-128"/>
              </a:rPr>
              <a:t>ファクス番号は、登録された宛先の選択やテンキーで直接入力ができます。</a:t>
            </a:r>
          </a:p>
        </p:txBody>
      </p:sp>
      <p:sp>
        <p:nvSpPr>
          <p:cNvPr id="39" name="Rectangle 16"/>
          <p:cNvSpPr>
            <a:spLocks noChangeArrowheads="1"/>
          </p:cNvSpPr>
          <p:nvPr/>
        </p:nvSpPr>
        <p:spPr bwMode="auto">
          <a:xfrm>
            <a:off x="3187817" y="2785145"/>
            <a:ext cx="451670" cy="679508"/>
          </a:xfrm>
          <a:prstGeom prst="rect">
            <a:avLst/>
          </a:prstGeom>
          <a:noFill/>
          <a:ln w="76200">
            <a:solidFill>
              <a:srgbClr val="0064B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47" name="Rectangle 16"/>
          <p:cNvSpPr>
            <a:spLocks noChangeArrowheads="1"/>
          </p:cNvSpPr>
          <p:nvPr/>
        </p:nvSpPr>
        <p:spPr bwMode="auto">
          <a:xfrm>
            <a:off x="6439662" y="2739617"/>
            <a:ext cx="740597" cy="694471"/>
          </a:xfrm>
          <a:prstGeom prst="rect">
            <a:avLst/>
          </a:prstGeom>
          <a:noFill/>
          <a:ln w="76200">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48" name="正方形/長方形 47"/>
          <p:cNvSpPr/>
          <p:nvPr/>
        </p:nvSpPr>
        <p:spPr>
          <a:xfrm>
            <a:off x="4935952" y="3274189"/>
            <a:ext cx="2233305" cy="371512"/>
          </a:xfrm>
          <a:prstGeom prst="rect">
            <a:avLst/>
          </a:prstGeom>
        </p:spPr>
        <p:txBody>
          <a:bodyPr vert="horz"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宛先確認画面を表示</a:t>
            </a:r>
          </a:p>
        </p:txBody>
      </p:sp>
      <p:sp>
        <p:nvSpPr>
          <p:cNvPr id="4" name="フリーフォーム 3"/>
          <p:cNvSpPr/>
          <p:nvPr/>
        </p:nvSpPr>
        <p:spPr bwMode="auto">
          <a:xfrm>
            <a:off x="1066581" y="3374687"/>
            <a:ext cx="1813409" cy="380264"/>
          </a:xfrm>
          <a:custGeom>
            <a:avLst/>
            <a:gdLst>
              <a:gd name="connsiteX0" fmla="*/ 0 w 1381125"/>
              <a:gd name="connsiteY0" fmla="*/ 457200 h 457200"/>
              <a:gd name="connsiteX1" fmla="*/ 0 w 1381125"/>
              <a:gd name="connsiteY1" fmla="*/ 0 h 457200"/>
              <a:gd name="connsiteX2" fmla="*/ 1381125 w 1381125"/>
              <a:gd name="connsiteY2" fmla="*/ 0 h 457200"/>
            </a:gdLst>
            <a:ahLst/>
            <a:cxnLst>
              <a:cxn ang="0">
                <a:pos x="connsiteX0" y="connsiteY0"/>
              </a:cxn>
              <a:cxn ang="0">
                <a:pos x="connsiteX1" y="connsiteY1"/>
              </a:cxn>
              <a:cxn ang="0">
                <a:pos x="connsiteX2" y="connsiteY2"/>
              </a:cxn>
            </a:cxnLst>
            <a:rect l="l" t="t" r="r" b="b"/>
            <a:pathLst>
              <a:path w="1381125" h="457200">
                <a:moveTo>
                  <a:pt x="0" y="457200"/>
                </a:moveTo>
                <a:lnTo>
                  <a:pt x="0" y="0"/>
                </a:lnTo>
                <a:lnTo>
                  <a:pt x="1381125" y="0"/>
                </a:lnTo>
              </a:path>
            </a:pathLst>
          </a:custGeom>
          <a:noFill/>
          <a:ln w="38100" cap="flat" cmpd="sng" algn="ctr">
            <a:solidFill>
              <a:srgbClr val="0064B4"/>
            </a:solidFill>
            <a:prstDash val="solid"/>
            <a:round/>
            <a:headEnd type="none" w="med" len="med"/>
            <a:tailEnd type="oval"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0" name="正方形/長方形 49"/>
          <p:cNvSpPr/>
          <p:nvPr/>
        </p:nvSpPr>
        <p:spPr>
          <a:xfrm>
            <a:off x="477924" y="2159272"/>
            <a:ext cx="1920719" cy="650691"/>
          </a:xfrm>
          <a:prstGeom prst="rect">
            <a:avLst/>
          </a:prstGeom>
        </p:spPr>
        <p:txBody>
          <a:bodyPr vert="horz"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宛先選択に</a:t>
            </a:r>
            <a:endParaRPr lang="en-US" altLang="ja-JP"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関わる機能を表示</a:t>
            </a:r>
          </a:p>
        </p:txBody>
      </p:sp>
      <p:sp>
        <p:nvSpPr>
          <p:cNvPr id="51" name="Rectangle 16"/>
          <p:cNvSpPr>
            <a:spLocks noChangeArrowheads="1"/>
          </p:cNvSpPr>
          <p:nvPr/>
        </p:nvSpPr>
        <p:spPr bwMode="auto">
          <a:xfrm>
            <a:off x="7648054" y="3187817"/>
            <a:ext cx="1311388" cy="1577614"/>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sp>
        <p:nvSpPr>
          <p:cNvPr id="52" name="正方形/長方形 51"/>
          <p:cNvSpPr/>
          <p:nvPr/>
        </p:nvSpPr>
        <p:spPr>
          <a:xfrm>
            <a:off x="7614633" y="4646745"/>
            <a:ext cx="1474155" cy="650691"/>
          </a:xfrm>
          <a:prstGeom prst="rect">
            <a:avLst/>
          </a:prstGeom>
        </p:spPr>
        <p:txBody>
          <a:bodyPr vert="horz" wrap="squar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814"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設定を</a:t>
            </a:r>
            <a:endParaRPr lang="en-US" altLang="ja-JP" sz="1814" b="1"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1814"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ひと目で確認</a:t>
            </a:r>
          </a:p>
        </p:txBody>
      </p:sp>
      <p:sp>
        <p:nvSpPr>
          <p:cNvPr id="2" name="スライド番号プレースホルダー 1">
            <a:extLst>
              <a:ext uri="{FF2B5EF4-FFF2-40B4-BE49-F238E27FC236}">
                <a16:creationId xmlns:a16="http://schemas.microsoft.com/office/drawing/2014/main" id="{2019760D-1509-40FB-A946-6CFFF8C32B1C}"/>
              </a:ext>
            </a:extLst>
          </p:cNvPr>
          <p:cNvSpPr>
            <a:spLocks noGrp="1"/>
          </p:cNvSpPr>
          <p:nvPr>
            <p:ph type="sldNum" sz="quarter" idx="4"/>
          </p:nvPr>
        </p:nvSpPr>
        <p:spPr/>
        <p:txBody>
          <a:bodyPr/>
          <a:lstStyle/>
          <a:p>
            <a:pPr>
              <a:defRPr/>
            </a:pPr>
            <a:fld id="{FB3629B8-3F17-4C5D-9EA5-923845F78C95}" type="slidenum">
              <a:rPr lang="en-US" altLang="ja-JP" smtClean="0"/>
              <a:pPr>
                <a:defRPr/>
              </a:pPr>
              <a:t>20</a:t>
            </a:fld>
            <a:endParaRPr lang="en-US" altLang="ja-JP" dirty="0"/>
          </a:p>
        </p:txBody>
      </p:sp>
      <p:sp>
        <p:nvSpPr>
          <p:cNvPr id="5" name="フリーフォーム: 図形 4">
            <a:extLst>
              <a:ext uri="{FF2B5EF4-FFF2-40B4-BE49-F238E27FC236}">
                <a16:creationId xmlns:a16="http://schemas.microsoft.com/office/drawing/2014/main" id="{ED3C4BB0-835B-46F6-A2A7-0172641E4BDB}"/>
              </a:ext>
            </a:extLst>
          </p:cNvPr>
          <p:cNvSpPr/>
          <p:nvPr/>
        </p:nvSpPr>
        <p:spPr bwMode="auto">
          <a:xfrm>
            <a:off x="1424354" y="3349869"/>
            <a:ext cx="1920719" cy="1002323"/>
          </a:xfrm>
          <a:custGeom>
            <a:avLst/>
            <a:gdLst>
              <a:gd name="connsiteX0" fmla="*/ 0 w 1811215"/>
              <a:gd name="connsiteY0" fmla="*/ 1002323 h 1002323"/>
              <a:gd name="connsiteX1" fmla="*/ 0 w 1811215"/>
              <a:gd name="connsiteY1" fmla="*/ 536331 h 1002323"/>
              <a:gd name="connsiteX2" fmla="*/ 1811215 w 1811215"/>
              <a:gd name="connsiteY2" fmla="*/ 536331 h 1002323"/>
              <a:gd name="connsiteX3" fmla="*/ 1811215 w 1811215"/>
              <a:gd name="connsiteY3" fmla="*/ 0 h 1002323"/>
            </a:gdLst>
            <a:ahLst/>
            <a:cxnLst>
              <a:cxn ang="0">
                <a:pos x="connsiteX0" y="connsiteY0"/>
              </a:cxn>
              <a:cxn ang="0">
                <a:pos x="connsiteX1" y="connsiteY1"/>
              </a:cxn>
              <a:cxn ang="0">
                <a:pos x="connsiteX2" y="connsiteY2"/>
              </a:cxn>
              <a:cxn ang="0">
                <a:pos x="connsiteX3" y="connsiteY3"/>
              </a:cxn>
            </a:cxnLst>
            <a:rect l="l" t="t" r="r" b="b"/>
            <a:pathLst>
              <a:path w="1811215" h="1002323">
                <a:moveTo>
                  <a:pt x="0" y="1002323"/>
                </a:moveTo>
                <a:lnTo>
                  <a:pt x="0" y="536331"/>
                </a:lnTo>
                <a:lnTo>
                  <a:pt x="1811215" y="536331"/>
                </a:lnTo>
                <a:lnTo>
                  <a:pt x="1811215" y="0"/>
                </a:lnTo>
              </a:path>
            </a:pathLst>
          </a:custGeom>
          <a:noFill/>
          <a:ln w="38100" cap="flat" cmpd="sng" algn="ctr">
            <a:solidFill>
              <a:srgbClr val="0064B4"/>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35" tIns="41468" rIns="82935" bIns="41468" numCol="1" rtlCol="0" anchor="t" anchorCtr="0" compatLnSpc="1">
            <a:prstTxWarp prst="textNoShape">
              <a:avLst/>
            </a:prstTxWarp>
          </a:bodyPr>
          <a:lstStyle/>
          <a:p>
            <a:pPr defTabSz="922952"/>
            <a:endParaRPr lang="ja-JP" altLang="en-US" sz="2902">
              <a:solidFill>
                <a:schemeClr val="tx1"/>
              </a:solidFill>
              <a:latin typeface="HGS創英角ﾎﾟｯﾌﾟ体" pitchFamily="50" charset="-128"/>
              <a:ea typeface="HGS創英角ﾎﾟｯﾌﾟ体" pitchFamily="50" charset="-128"/>
            </a:endParaRPr>
          </a:p>
        </p:txBody>
      </p:sp>
      <p:sp>
        <p:nvSpPr>
          <p:cNvPr id="18" name="Rectangle 16">
            <a:extLst>
              <a:ext uri="{FF2B5EF4-FFF2-40B4-BE49-F238E27FC236}">
                <a16:creationId xmlns:a16="http://schemas.microsoft.com/office/drawing/2014/main" id="{F90F42F9-D0D9-42DD-A66D-11EF852FE3CD}"/>
              </a:ext>
            </a:extLst>
          </p:cNvPr>
          <p:cNvSpPr>
            <a:spLocks noChangeArrowheads="1"/>
          </p:cNvSpPr>
          <p:nvPr/>
        </p:nvSpPr>
        <p:spPr bwMode="auto">
          <a:xfrm>
            <a:off x="2688281" y="2785145"/>
            <a:ext cx="451670" cy="679508"/>
          </a:xfrm>
          <a:prstGeom prst="rect">
            <a:avLst/>
          </a:prstGeom>
          <a:noFill/>
          <a:ln w="76200">
            <a:solidFill>
              <a:srgbClr val="0064B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pic>
        <p:nvPicPr>
          <p:cNvPr id="20" name="図 19">
            <a:extLst>
              <a:ext uri="{FF2B5EF4-FFF2-40B4-BE49-F238E27FC236}">
                <a16:creationId xmlns:a16="http://schemas.microsoft.com/office/drawing/2014/main" id="{DE7597E5-FDBF-4DC4-9252-1B48EBFDC715}"/>
              </a:ext>
            </a:extLst>
          </p:cNvPr>
          <p:cNvPicPr>
            <a:picLocks noChangeAspect="1"/>
          </p:cNvPicPr>
          <p:nvPr/>
        </p:nvPicPr>
        <p:blipFill>
          <a:blip r:embed="rId3"/>
          <a:stretch>
            <a:fillRect/>
          </a:stretch>
        </p:blipFill>
        <p:spPr>
          <a:xfrm>
            <a:off x="667919" y="2880121"/>
            <a:ext cx="1437316" cy="887953"/>
          </a:xfrm>
          <a:prstGeom prst="rect">
            <a:avLst/>
          </a:prstGeom>
        </p:spPr>
      </p:pic>
      <p:pic>
        <p:nvPicPr>
          <p:cNvPr id="19" name="図 18" descr="グラフィカル ユーザー インターフェイス, アプリケーション&#10;&#10;自動的に生成された説明">
            <a:extLst>
              <a:ext uri="{FF2B5EF4-FFF2-40B4-BE49-F238E27FC236}">
                <a16:creationId xmlns:a16="http://schemas.microsoft.com/office/drawing/2014/main" id="{554D4294-6A08-482D-B8D2-8C7587BE948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884" r="-837"/>
          <a:stretch/>
        </p:blipFill>
        <p:spPr>
          <a:xfrm>
            <a:off x="552415" y="4168643"/>
            <a:ext cx="1788465" cy="1766608"/>
          </a:xfrm>
          <a:prstGeom prst="rect">
            <a:avLst/>
          </a:prstGeom>
        </p:spPr>
      </p:pic>
    </p:spTree>
    <p:extLst>
      <p:ext uri="{BB962C8B-B14F-4D97-AF65-F5344CB8AC3E}">
        <p14:creationId xmlns:p14="http://schemas.microsoft.com/office/powerpoint/2010/main" val="1854329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円形吹き出し 50"/>
          <p:cNvSpPr/>
          <p:nvPr/>
        </p:nvSpPr>
        <p:spPr bwMode="auto">
          <a:xfrm>
            <a:off x="2949448" y="1743894"/>
            <a:ext cx="1069641" cy="900465"/>
          </a:xfrm>
          <a:prstGeom prst="wedgeEllipseCallout">
            <a:avLst>
              <a:gd name="adj1" fmla="val -41872"/>
              <a:gd name="adj2" fmla="val 54562"/>
            </a:avLst>
          </a:prstGeom>
          <a:solidFill>
            <a:schemeClr val="bg1"/>
          </a:solidFill>
          <a:ln w="9525" cap="flat" cmpd="sng" algn="ctr">
            <a:solidFill>
              <a:srgbClr val="0064B4"/>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prstClr val="black"/>
              </a:solidFill>
              <a:latin typeface="HGS創英角ﾎﾟｯﾌﾟ体" pitchFamily="50" charset="-128"/>
              <a:ea typeface="HGS創英角ﾎﾟｯﾌﾟ体" pitchFamily="50" charset="-128"/>
            </a:endParaRPr>
          </a:p>
        </p:txBody>
      </p:sp>
      <p:sp>
        <p:nvSpPr>
          <p:cNvPr id="73" name="下矢印 72"/>
          <p:cNvSpPr/>
          <p:nvPr/>
        </p:nvSpPr>
        <p:spPr>
          <a:xfrm rot="5400000" flipV="1">
            <a:off x="5892134" y="1848056"/>
            <a:ext cx="357531" cy="4399201"/>
          </a:xfrm>
          <a:prstGeom prst="downArrow">
            <a:avLst>
              <a:gd name="adj1" fmla="val 74425"/>
              <a:gd name="adj2" fmla="val 50000"/>
            </a:avLst>
          </a:prstGeom>
          <a:solidFill>
            <a:srgbClr val="BEE1FF"/>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pic>
        <p:nvPicPr>
          <p:cNvPr id="159" name="図 158">
            <a:extLst>
              <a:ext uri="{FF2B5EF4-FFF2-40B4-BE49-F238E27FC236}">
                <a16:creationId xmlns:a16="http://schemas.microsoft.com/office/drawing/2014/main" id="{9C563900-E6AE-4B0A-91B3-E979EB093610}"/>
              </a:ext>
            </a:extLst>
          </p:cNvPr>
          <p:cNvPicPr>
            <a:picLocks noChangeAspect="1"/>
          </p:cNvPicPr>
          <p:nvPr/>
        </p:nvPicPr>
        <p:blipFill>
          <a:blip r:embed="rId2"/>
          <a:stretch>
            <a:fillRect/>
          </a:stretch>
        </p:blipFill>
        <p:spPr>
          <a:xfrm>
            <a:off x="2819783" y="2738797"/>
            <a:ext cx="866947" cy="1431464"/>
          </a:xfrm>
          <a:prstGeom prst="rect">
            <a:avLst/>
          </a:prstGeom>
        </p:spPr>
      </p:pic>
      <p:sp>
        <p:nvSpPr>
          <p:cNvPr id="160" name="下矢印 144">
            <a:extLst>
              <a:ext uri="{FF2B5EF4-FFF2-40B4-BE49-F238E27FC236}">
                <a16:creationId xmlns:a16="http://schemas.microsoft.com/office/drawing/2014/main" id="{70A2BDCF-950F-450D-96E6-619B6410B3EF}"/>
              </a:ext>
            </a:extLst>
          </p:cNvPr>
          <p:cNvSpPr/>
          <p:nvPr/>
        </p:nvSpPr>
        <p:spPr>
          <a:xfrm rot="5400000" flipV="1">
            <a:off x="2034728" y="3583717"/>
            <a:ext cx="357531" cy="736908"/>
          </a:xfrm>
          <a:prstGeom prst="downArrow">
            <a:avLst>
              <a:gd name="adj1" fmla="val 74425"/>
              <a:gd name="adj2" fmla="val 50000"/>
            </a:avLst>
          </a:prstGeom>
          <a:solidFill>
            <a:srgbClr val="BEE1FF"/>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sp>
        <p:nvSpPr>
          <p:cNvPr id="161" name="テキスト ボックス 160">
            <a:extLst>
              <a:ext uri="{FF2B5EF4-FFF2-40B4-BE49-F238E27FC236}">
                <a16:creationId xmlns:a16="http://schemas.microsoft.com/office/drawing/2014/main" id="{F3327488-3A43-4386-A027-1EF154233E72}"/>
              </a:ext>
            </a:extLst>
          </p:cNvPr>
          <p:cNvSpPr txBox="1"/>
          <p:nvPr/>
        </p:nvSpPr>
        <p:spPr>
          <a:xfrm>
            <a:off x="1737120" y="3862099"/>
            <a:ext cx="897894" cy="183229"/>
          </a:xfrm>
          <a:prstGeom prst="rect">
            <a:avLst/>
          </a:prstGeom>
          <a:noFill/>
        </p:spPr>
        <p:txBody>
          <a:bodyPr wrap="square" rtlCol="0" anchor="ctr" anchorCtr="0">
            <a:noAutofit/>
          </a:bodyPr>
          <a:lstStyle/>
          <a:p>
            <a:pPr algn="ctr" defTabSz="829361">
              <a:defRPr/>
            </a:pPr>
            <a:r>
              <a:rPr lang="ja-JP" altLang="en-US" sz="108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印刷指示</a:t>
            </a:r>
          </a:p>
        </p:txBody>
      </p:sp>
      <p:pic>
        <p:nvPicPr>
          <p:cNvPr id="173" name="図 172">
            <a:extLst>
              <a:ext uri="{FF2B5EF4-FFF2-40B4-BE49-F238E27FC236}">
                <a16:creationId xmlns:a16="http://schemas.microsoft.com/office/drawing/2014/main" id="{2469E57C-0A48-4E39-8CB9-9CC33749C7AD}"/>
              </a:ext>
            </a:extLst>
          </p:cNvPr>
          <p:cNvPicPr>
            <a:picLocks noChangeAspect="1"/>
          </p:cNvPicPr>
          <p:nvPr/>
        </p:nvPicPr>
        <p:blipFill>
          <a:blip r:embed="rId3"/>
          <a:stretch>
            <a:fillRect/>
          </a:stretch>
        </p:blipFill>
        <p:spPr>
          <a:xfrm>
            <a:off x="3677481" y="3733269"/>
            <a:ext cx="369242" cy="466782"/>
          </a:xfrm>
          <a:prstGeom prst="rect">
            <a:avLst/>
          </a:prstGeom>
        </p:spPr>
      </p:pic>
      <p:sp>
        <p:nvSpPr>
          <p:cNvPr id="137" name="角丸四角形 136"/>
          <p:cNvSpPr/>
          <p:nvPr/>
        </p:nvSpPr>
        <p:spPr bwMode="auto">
          <a:xfrm>
            <a:off x="5662172" y="4470694"/>
            <a:ext cx="3657890" cy="1910706"/>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39" name="角丸四角形 138"/>
          <p:cNvSpPr/>
          <p:nvPr/>
        </p:nvSpPr>
        <p:spPr bwMode="auto">
          <a:xfrm>
            <a:off x="5813747" y="4978540"/>
            <a:ext cx="3389601" cy="1353916"/>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69" name="ドーナツ 108">
            <a:extLst>
              <a:ext uri="{FF2B5EF4-FFF2-40B4-BE49-F238E27FC236}">
                <a16:creationId xmlns:a16="http://schemas.microsoft.com/office/drawing/2014/main" id="{5ABAB172-FDCD-4DF1-B253-D53930C5395F}"/>
              </a:ext>
            </a:extLst>
          </p:cNvPr>
          <p:cNvSpPr/>
          <p:nvPr/>
        </p:nvSpPr>
        <p:spPr bwMode="auto">
          <a:xfrm>
            <a:off x="6339273" y="5386353"/>
            <a:ext cx="2095845" cy="821029"/>
          </a:xfrm>
          <a:prstGeom prst="donut">
            <a:avLst>
              <a:gd name="adj" fmla="val 5158"/>
            </a:avLst>
          </a:prstGeom>
          <a:solidFill>
            <a:srgbClr val="FFFF99"/>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prstClr val="black"/>
              </a:solidFill>
              <a:latin typeface="HGS創英角ﾎﾟｯﾌﾟ体" pitchFamily="50" charset="-128"/>
              <a:ea typeface="HGS創英角ﾎﾟｯﾌﾟ体" pitchFamily="50" charset="-128"/>
            </a:endParaRPr>
          </a:p>
        </p:txBody>
      </p:sp>
      <p:pic>
        <p:nvPicPr>
          <p:cNvPr id="144" name="図 143">
            <a:extLst>
              <a:ext uri="{FF2B5EF4-FFF2-40B4-BE49-F238E27FC236}">
                <a16:creationId xmlns:a16="http://schemas.microsoft.com/office/drawing/2014/main" id="{0F88B628-C590-4B0D-8337-D576EE1205AB}"/>
              </a:ext>
            </a:extLst>
          </p:cNvPr>
          <p:cNvPicPr>
            <a:picLocks noChangeAspect="1"/>
          </p:cNvPicPr>
          <p:nvPr/>
        </p:nvPicPr>
        <p:blipFill>
          <a:blip r:embed="rId2"/>
          <a:stretch>
            <a:fillRect/>
          </a:stretch>
        </p:blipFill>
        <p:spPr>
          <a:xfrm>
            <a:off x="6704819" y="5217686"/>
            <a:ext cx="268541" cy="443402"/>
          </a:xfrm>
          <a:prstGeom prst="rect">
            <a:avLst/>
          </a:prstGeom>
        </p:spPr>
      </p:pic>
      <p:pic>
        <p:nvPicPr>
          <p:cNvPr id="145" name="図 144">
            <a:extLst>
              <a:ext uri="{FF2B5EF4-FFF2-40B4-BE49-F238E27FC236}">
                <a16:creationId xmlns:a16="http://schemas.microsoft.com/office/drawing/2014/main" id="{7DB8A32D-E32C-4A49-872C-5C8AAC5A6E5E}"/>
              </a:ext>
            </a:extLst>
          </p:cNvPr>
          <p:cNvPicPr>
            <a:picLocks noChangeAspect="1"/>
          </p:cNvPicPr>
          <p:nvPr/>
        </p:nvPicPr>
        <p:blipFill>
          <a:blip r:embed="rId2"/>
          <a:stretch>
            <a:fillRect/>
          </a:stretch>
        </p:blipFill>
        <p:spPr>
          <a:xfrm>
            <a:off x="7434851" y="5103892"/>
            <a:ext cx="268541" cy="443402"/>
          </a:xfrm>
          <a:prstGeom prst="rect">
            <a:avLst/>
          </a:prstGeom>
        </p:spPr>
      </p:pic>
      <p:pic>
        <p:nvPicPr>
          <p:cNvPr id="146" name="図 145">
            <a:extLst>
              <a:ext uri="{FF2B5EF4-FFF2-40B4-BE49-F238E27FC236}">
                <a16:creationId xmlns:a16="http://schemas.microsoft.com/office/drawing/2014/main" id="{17B2CE4A-D930-403F-973E-69CB9CA4F9EC}"/>
              </a:ext>
            </a:extLst>
          </p:cNvPr>
          <p:cNvPicPr>
            <a:picLocks noChangeAspect="1"/>
          </p:cNvPicPr>
          <p:nvPr/>
        </p:nvPicPr>
        <p:blipFill>
          <a:blip r:embed="rId2"/>
          <a:stretch>
            <a:fillRect/>
          </a:stretch>
        </p:blipFill>
        <p:spPr>
          <a:xfrm>
            <a:off x="8127804" y="5370756"/>
            <a:ext cx="268541" cy="443402"/>
          </a:xfrm>
          <a:prstGeom prst="rect">
            <a:avLst/>
          </a:prstGeom>
        </p:spPr>
      </p:pic>
      <p:pic>
        <p:nvPicPr>
          <p:cNvPr id="155" name="図 154">
            <a:extLst>
              <a:ext uri="{FF2B5EF4-FFF2-40B4-BE49-F238E27FC236}">
                <a16:creationId xmlns:a16="http://schemas.microsoft.com/office/drawing/2014/main" id="{0BCDCCB3-DC9C-49FF-B027-427EB71937C9}"/>
              </a:ext>
            </a:extLst>
          </p:cNvPr>
          <p:cNvPicPr>
            <a:picLocks noChangeAspect="1"/>
          </p:cNvPicPr>
          <p:nvPr/>
        </p:nvPicPr>
        <p:blipFill>
          <a:blip r:embed="rId2"/>
          <a:stretch>
            <a:fillRect/>
          </a:stretch>
        </p:blipFill>
        <p:spPr>
          <a:xfrm>
            <a:off x="7914206" y="5811652"/>
            <a:ext cx="268541" cy="443402"/>
          </a:xfrm>
          <a:prstGeom prst="rect">
            <a:avLst/>
          </a:prstGeom>
        </p:spPr>
      </p:pic>
      <p:pic>
        <p:nvPicPr>
          <p:cNvPr id="156" name="図 155">
            <a:extLst>
              <a:ext uri="{FF2B5EF4-FFF2-40B4-BE49-F238E27FC236}">
                <a16:creationId xmlns:a16="http://schemas.microsoft.com/office/drawing/2014/main" id="{E37E0237-D1BE-4A50-B396-EC5ACA65EAC0}"/>
              </a:ext>
            </a:extLst>
          </p:cNvPr>
          <p:cNvPicPr>
            <a:picLocks noChangeAspect="1"/>
          </p:cNvPicPr>
          <p:nvPr/>
        </p:nvPicPr>
        <p:blipFill>
          <a:blip r:embed="rId2"/>
          <a:stretch>
            <a:fillRect/>
          </a:stretch>
        </p:blipFill>
        <p:spPr>
          <a:xfrm>
            <a:off x="7062660" y="5842964"/>
            <a:ext cx="268541" cy="443402"/>
          </a:xfrm>
          <a:prstGeom prst="rect">
            <a:avLst/>
          </a:prstGeom>
        </p:spPr>
      </p:pic>
      <p:pic>
        <p:nvPicPr>
          <p:cNvPr id="143" name="図 142">
            <a:extLst>
              <a:ext uri="{FF2B5EF4-FFF2-40B4-BE49-F238E27FC236}">
                <a16:creationId xmlns:a16="http://schemas.microsoft.com/office/drawing/2014/main" id="{9284A959-7E5A-4CD5-8F53-E14C49731797}"/>
              </a:ext>
            </a:extLst>
          </p:cNvPr>
          <p:cNvPicPr>
            <a:picLocks noChangeAspect="1"/>
          </p:cNvPicPr>
          <p:nvPr/>
        </p:nvPicPr>
        <p:blipFill>
          <a:blip r:embed="rId2"/>
          <a:stretch>
            <a:fillRect/>
          </a:stretch>
        </p:blipFill>
        <p:spPr>
          <a:xfrm>
            <a:off x="6108657" y="5598337"/>
            <a:ext cx="359631" cy="593806"/>
          </a:xfrm>
          <a:prstGeom prst="rect">
            <a:avLst/>
          </a:prstGeom>
        </p:spPr>
      </p:pic>
      <p:sp>
        <p:nvSpPr>
          <p:cNvPr id="7" name="フリーフォーム 6"/>
          <p:cNvSpPr/>
          <p:nvPr/>
        </p:nvSpPr>
        <p:spPr bwMode="auto">
          <a:xfrm>
            <a:off x="3784253" y="3203767"/>
            <a:ext cx="4434263" cy="450570"/>
          </a:xfrm>
          <a:custGeom>
            <a:avLst/>
            <a:gdLst>
              <a:gd name="connsiteX0" fmla="*/ 4533900 w 4533900"/>
              <a:gd name="connsiteY0" fmla="*/ 0 h 676275"/>
              <a:gd name="connsiteX1" fmla="*/ 4533900 w 4533900"/>
              <a:gd name="connsiteY1" fmla="*/ 676275 h 676275"/>
              <a:gd name="connsiteX2" fmla="*/ 0 w 4533900"/>
              <a:gd name="connsiteY2" fmla="*/ 676275 h 676275"/>
            </a:gdLst>
            <a:ahLst/>
            <a:cxnLst>
              <a:cxn ang="0">
                <a:pos x="connsiteX0" y="connsiteY0"/>
              </a:cxn>
              <a:cxn ang="0">
                <a:pos x="connsiteX1" y="connsiteY1"/>
              </a:cxn>
              <a:cxn ang="0">
                <a:pos x="connsiteX2" y="connsiteY2"/>
              </a:cxn>
            </a:cxnLst>
            <a:rect l="l" t="t" r="r" b="b"/>
            <a:pathLst>
              <a:path w="4533900" h="676275">
                <a:moveTo>
                  <a:pt x="4533900" y="0"/>
                </a:moveTo>
                <a:lnTo>
                  <a:pt x="4533900" y="676275"/>
                </a:lnTo>
                <a:lnTo>
                  <a:pt x="0" y="676275"/>
                </a:lnTo>
              </a:path>
            </a:pathLst>
          </a:custGeom>
          <a:noFill/>
          <a:ln w="57150" cap="flat" cmpd="sng" algn="ctr">
            <a:solidFill>
              <a:srgbClr val="0064B4"/>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grpSp>
        <p:nvGrpSpPr>
          <p:cNvPr id="175" name="グループ化 174"/>
          <p:cNvGrpSpPr/>
          <p:nvPr/>
        </p:nvGrpSpPr>
        <p:grpSpPr>
          <a:xfrm>
            <a:off x="4145486" y="1856418"/>
            <a:ext cx="2439936" cy="1424209"/>
            <a:chOff x="2883585" y="4924879"/>
            <a:chExt cx="3044778" cy="1777259"/>
          </a:xfrm>
        </p:grpSpPr>
        <p:pic>
          <p:nvPicPr>
            <p:cNvPr id="20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3585" y="4924879"/>
              <a:ext cx="3044778" cy="1777259"/>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03" name="グループ化 202"/>
            <p:cNvGrpSpPr/>
            <p:nvPr/>
          </p:nvGrpSpPr>
          <p:grpSpPr>
            <a:xfrm>
              <a:off x="2996846" y="5388961"/>
              <a:ext cx="2732602" cy="1221181"/>
              <a:chOff x="3635235" y="3684602"/>
              <a:chExt cx="2776369" cy="1240740"/>
            </a:xfrm>
          </p:grpSpPr>
          <p:sp>
            <p:nvSpPr>
              <p:cNvPr id="204" name="Rectangle 16"/>
              <p:cNvSpPr>
                <a:spLocks noChangeArrowheads="1"/>
              </p:cNvSpPr>
              <p:nvPr/>
            </p:nvSpPr>
            <p:spPr bwMode="auto">
              <a:xfrm>
                <a:off x="3635235" y="3684602"/>
                <a:ext cx="2157287" cy="317951"/>
              </a:xfrm>
              <a:prstGeom prst="rect">
                <a:avLst/>
              </a:prstGeom>
              <a:noFill/>
              <a:ln w="28575">
                <a:solidFill>
                  <a:srgbClr val="FF000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sp>
            <p:nvSpPr>
              <p:cNvPr id="205" name="円/楕円 102"/>
              <p:cNvSpPr/>
              <p:nvPr/>
            </p:nvSpPr>
            <p:spPr bwMode="auto">
              <a:xfrm>
                <a:off x="6026528" y="4540266"/>
                <a:ext cx="385076" cy="385076"/>
              </a:xfrm>
              <a:prstGeom prst="ellipse">
                <a:avLst/>
              </a:prstGeom>
              <a:noFill/>
              <a:ln w="28575" cap="flat" cmpd="sng" algn="ctr">
                <a:solidFill>
                  <a:srgbClr val="FF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solidFill>
                    <a:srgbClr val="000000"/>
                  </a:solidFill>
                  <a:latin typeface="HGS創英角ﾎﾟｯﾌﾟ体" pitchFamily="50" charset="-128"/>
                  <a:ea typeface="HGS創英角ﾎﾟｯﾌﾟ体" pitchFamily="50" charset="-128"/>
                </a:endParaRPr>
              </a:p>
            </p:txBody>
          </p:sp>
        </p:grpSp>
      </p:grpSp>
      <p:cxnSp>
        <p:nvCxnSpPr>
          <p:cNvPr id="113" name="直線コネクタ 112"/>
          <p:cNvCxnSpPr>
            <a:stCxn id="89" idx="3"/>
          </p:cNvCxnSpPr>
          <p:nvPr/>
        </p:nvCxnSpPr>
        <p:spPr bwMode="auto">
          <a:xfrm>
            <a:off x="6531864" y="2796133"/>
            <a:ext cx="393027" cy="0"/>
          </a:xfrm>
          <a:prstGeom prst="line">
            <a:avLst/>
          </a:prstGeom>
          <a:noFill/>
          <a:ln w="1905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個人認証システム</a:t>
            </a:r>
            <a:r>
              <a:rPr lang="en-US" altLang="ja-JP" b="1" dirty="0">
                <a:latin typeface="Meiryo UI" panose="020B0604030504040204" pitchFamily="50" charset="-128"/>
                <a:ea typeface="Meiryo UI" panose="020B0604030504040204" pitchFamily="50" charset="-128"/>
                <a:cs typeface="Meiryo UI" panose="020B0604030504040204" pitchFamily="50" charset="-128"/>
              </a:rPr>
              <a:t>AE2</a:t>
            </a:r>
            <a:endParaRPr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bwMode="auto">
          <a:xfrm>
            <a:off x="534584" y="908511"/>
            <a:ext cx="8598711"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540" dirty="0">
                <a:solidFill>
                  <a:prstClr val="black">
                    <a:lumMod val="85000"/>
                    <a:lumOff val="15000"/>
                  </a:prstClr>
                </a:solidFill>
                <a:latin typeface="Meiryo UI" pitchFamily="50" charset="-128"/>
                <a:ea typeface="Meiryo UI" pitchFamily="50" charset="-128"/>
                <a:cs typeface="Meiryo UI" pitchFamily="50" charset="-128"/>
              </a:rPr>
              <a:t>IC</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カードで認証・出力管理</a:t>
            </a:r>
          </a:p>
        </p:txBody>
      </p:sp>
      <p:sp>
        <p:nvSpPr>
          <p:cNvPr id="4" name="テキスト ボックス 3"/>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IC</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カード認証することでセキュリティ対策・</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TCO</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削減が可能になります。 </a:t>
            </a:r>
          </a:p>
        </p:txBody>
      </p:sp>
      <p:cxnSp>
        <p:nvCxnSpPr>
          <p:cNvPr id="6" name="直線コネクタ 5"/>
          <p:cNvCxnSpPr/>
          <p:nvPr/>
        </p:nvCxnSpPr>
        <p:spPr bwMode="auto">
          <a:xfrm>
            <a:off x="537509" y="4412395"/>
            <a:ext cx="5037625" cy="0"/>
          </a:xfrm>
          <a:prstGeom prst="line">
            <a:avLst/>
          </a:prstGeom>
          <a:solidFill>
            <a:schemeClr val="accent1"/>
          </a:solidFill>
          <a:ln w="19050" cap="flat" cmpd="sng" algn="ctr">
            <a:solidFill>
              <a:schemeClr val="bg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角丸四角形 10"/>
          <p:cNvSpPr/>
          <p:nvPr/>
        </p:nvSpPr>
        <p:spPr bwMode="auto">
          <a:xfrm>
            <a:off x="552395" y="4501755"/>
            <a:ext cx="1633138" cy="1516284"/>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2" name="角丸四角形 11"/>
          <p:cNvSpPr/>
          <p:nvPr/>
        </p:nvSpPr>
        <p:spPr bwMode="auto">
          <a:xfrm>
            <a:off x="2238161" y="4501755"/>
            <a:ext cx="1633138" cy="1516284"/>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3" name="角丸四角形 12"/>
          <p:cNvSpPr/>
          <p:nvPr/>
        </p:nvSpPr>
        <p:spPr bwMode="auto">
          <a:xfrm>
            <a:off x="3923927" y="4501755"/>
            <a:ext cx="1633138" cy="1516284"/>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4" name="テキスト ボックス 13"/>
          <p:cNvSpPr txBox="1"/>
          <p:nvPr/>
        </p:nvSpPr>
        <p:spPr bwMode="auto">
          <a:xfrm>
            <a:off x="2323237" y="4494205"/>
            <a:ext cx="1462986"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270" dirty="0">
                <a:solidFill>
                  <a:prstClr val="black">
                    <a:lumMod val="85000"/>
                    <a:lumOff val="15000"/>
                  </a:prstClr>
                </a:solidFill>
                <a:latin typeface="Meiryo UI" pitchFamily="50" charset="-128"/>
                <a:ea typeface="Meiryo UI" pitchFamily="50" charset="-128"/>
                <a:cs typeface="Meiryo UI" pitchFamily="50" charset="-128"/>
              </a:rPr>
              <a:t>個人単位で</a:t>
            </a:r>
          </a:p>
          <a:p>
            <a:pPr lvl="0" algn="ctr"/>
            <a:r>
              <a:rPr lang="ja-JP" altLang="en-US" sz="1270" dirty="0">
                <a:solidFill>
                  <a:prstClr val="black">
                    <a:lumMod val="85000"/>
                    <a:lumOff val="15000"/>
                  </a:prstClr>
                </a:solidFill>
                <a:latin typeface="Meiryo UI" pitchFamily="50" charset="-128"/>
                <a:ea typeface="Meiryo UI" pitchFamily="50" charset="-128"/>
                <a:cs typeface="Meiryo UI" pitchFamily="50" charset="-128"/>
              </a:rPr>
              <a:t>機能を制限可能</a:t>
            </a:r>
          </a:p>
        </p:txBody>
      </p:sp>
      <p:sp>
        <p:nvSpPr>
          <p:cNvPr id="15" name="テキスト ボックス 14"/>
          <p:cNvSpPr txBox="1"/>
          <p:nvPr/>
        </p:nvSpPr>
        <p:spPr bwMode="auto">
          <a:xfrm>
            <a:off x="703971" y="4494205"/>
            <a:ext cx="132998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270" dirty="0">
                <a:solidFill>
                  <a:prstClr val="black">
                    <a:lumMod val="85000"/>
                    <a:lumOff val="15000"/>
                  </a:prstClr>
                </a:solidFill>
                <a:latin typeface="Meiryo UI" pitchFamily="50" charset="-128"/>
                <a:ea typeface="Meiryo UI" pitchFamily="50" charset="-128"/>
                <a:cs typeface="Meiryo UI" pitchFamily="50" charset="-128"/>
              </a:rPr>
              <a:t>機器の利用には</a:t>
            </a:r>
          </a:p>
          <a:p>
            <a:pPr lvl="0" algn="ctr"/>
            <a:r>
              <a:rPr lang="en-US" altLang="ja-JP" sz="1270" dirty="0">
                <a:solidFill>
                  <a:prstClr val="black">
                    <a:lumMod val="85000"/>
                    <a:lumOff val="15000"/>
                  </a:prstClr>
                </a:solidFill>
                <a:latin typeface="Meiryo UI" pitchFamily="50" charset="-128"/>
                <a:ea typeface="Meiryo UI" pitchFamily="50" charset="-128"/>
                <a:cs typeface="Meiryo UI" pitchFamily="50" charset="-128"/>
              </a:rPr>
              <a:t>IC</a:t>
            </a:r>
            <a:r>
              <a:rPr lang="ja-JP" altLang="en-US" sz="1270" dirty="0">
                <a:solidFill>
                  <a:prstClr val="black">
                    <a:lumMod val="85000"/>
                    <a:lumOff val="15000"/>
                  </a:prstClr>
                </a:solidFill>
                <a:latin typeface="Meiryo UI" pitchFamily="50" charset="-128"/>
                <a:ea typeface="Meiryo UI" pitchFamily="50" charset="-128"/>
                <a:cs typeface="Meiryo UI" pitchFamily="50" charset="-128"/>
              </a:rPr>
              <a:t>カードが必要</a:t>
            </a:r>
          </a:p>
        </p:txBody>
      </p:sp>
      <p:sp>
        <p:nvSpPr>
          <p:cNvPr id="16" name="テキスト ボックス 15"/>
          <p:cNvSpPr txBox="1"/>
          <p:nvPr/>
        </p:nvSpPr>
        <p:spPr bwMode="auto">
          <a:xfrm>
            <a:off x="4009003" y="4494205"/>
            <a:ext cx="1462986"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1270">
                <a:solidFill>
                  <a:prstClr val="black">
                    <a:lumMod val="85000"/>
                    <a:lumOff val="15000"/>
                  </a:prstClr>
                </a:solidFill>
                <a:latin typeface="Meiryo UI" pitchFamily="50" charset="-128"/>
                <a:ea typeface="Meiryo UI" pitchFamily="50" charset="-128"/>
                <a:cs typeface="Meiryo UI" pitchFamily="50" charset="-128"/>
              </a:rPr>
              <a:t>必要なものだけ</a:t>
            </a:r>
          </a:p>
          <a:p>
            <a:pPr algn="ctr"/>
            <a:r>
              <a:rPr lang="ja-JP" altLang="en-US" sz="1270">
                <a:solidFill>
                  <a:prstClr val="black">
                    <a:lumMod val="85000"/>
                    <a:lumOff val="15000"/>
                  </a:prstClr>
                </a:solidFill>
                <a:latin typeface="Meiryo UI" pitchFamily="50" charset="-128"/>
                <a:ea typeface="Meiryo UI" pitchFamily="50" charset="-128"/>
                <a:cs typeface="Meiryo UI" pitchFamily="50" charset="-128"/>
              </a:rPr>
              <a:t>選んで印刷</a:t>
            </a:r>
            <a:endParaRPr lang="ja-JP" altLang="en-US" sz="127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7" name="角丸四角形 16"/>
          <p:cNvSpPr/>
          <p:nvPr/>
        </p:nvSpPr>
        <p:spPr bwMode="auto">
          <a:xfrm>
            <a:off x="596488" y="4952341"/>
            <a:ext cx="1544954" cy="1022558"/>
          </a:xfrm>
          <a:prstGeom prst="roundRect">
            <a:avLst>
              <a:gd name="adj" fmla="val 0"/>
            </a:avLst>
          </a:prstGeom>
          <a:solidFill>
            <a:schemeClr val="bg1"/>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8" name="角丸四角形 17"/>
          <p:cNvSpPr/>
          <p:nvPr/>
        </p:nvSpPr>
        <p:spPr bwMode="auto">
          <a:xfrm>
            <a:off x="2272763" y="4952341"/>
            <a:ext cx="1544954" cy="1022558"/>
          </a:xfrm>
          <a:prstGeom prst="roundRect">
            <a:avLst>
              <a:gd name="adj" fmla="val 0"/>
            </a:avLst>
          </a:prstGeom>
          <a:solidFill>
            <a:schemeClr val="bg1"/>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9" name="角丸四角形 18"/>
          <p:cNvSpPr/>
          <p:nvPr/>
        </p:nvSpPr>
        <p:spPr bwMode="auto">
          <a:xfrm>
            <a:off x="3974430" y="4952341"/>
            <a:ext cx="1544954" cy="1022558"/>
          </a:xfrm>
          <a:prstGeom prst="roundRect">
            <a:avLst>
              <a:gd name="adj" fmla="val 0"/>
            </a:avLst>
          </a:prstGeom>
          <a:solidFill>
            <a:schemeClr val="bg1"/>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pic>
        <p:nvPicPr>
          <p:cNvPr id="39" name="図 38"/>
          <p:cNvPicPr>
            <a:picLocks noChangeAspect="1"/>
          </p:cNvPicPr>
          <p:nvPr/>
        </p:nvPicPr>
        <p:blipFill>
          <a:blip r:embed="rId5"/>
          <a:stretch>
            <a:fillRect/>
          </a:stretch>
        </p:blipFill>
        <p:spPr>
          <a:xfrm>
            <a:off x="2894419" y="5105096"/>
            <a:ext cx="856633" cy="798883"/>
          </a:xfrm>
          <a:prstGeom prst="rect">
            <a:avLst/>
          </a:prstGeom>
        </p:spPr>
      </p:pic>
      <p:sp>
        <p:nvSpPr>
          <p:cNvPr id="40" name="角丸四角形 39"/>
          <p:cNvSpPr/>
          <p:nvPr/>
        </p:nvSpPr>
        <p:spPr bwMode="auto">
          <a:xfrm>
            <a:off x="2347920" y="5633994"/>
            <a:ext cx="527129" cy="241213"/>
          </a:xfrm>
          <a:prstGeom prst="roundRect">
            <a:avLst>
              <a:gd name="adj" fmla="val 3125"/>
            </a:avLst>
          </a:prstGeom>
          <a:solidFill>
            <a:schemeClr val="bg1"/>
          </a:solidFill>
          <a:ln w="12700">
            <a:solidFill>
              <a:schemeClr val="tx1">
                <a:lumMod val="75000"/>
                <a:lumOff val="25000"/>
              </a:schemeClr>
            </a:solid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a:lstStyle/>
          <a:p>
            <a:pPr defTabSz="922952">
              <a:defRPr/>
            </a:pPr>
            <a:endParaRPr lang="ja-JP" altLang="en-US" sz="1814"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p:cNvSpPr txBox="1"/>
          <p:nvPr/>
        </p:nvSpPr>
        <p:spPr bwMode="auto">
          <a:xfrm>
            <a:off x="2282153" y="5617074"/>
            <a:ext cx="648975"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ja-JP" altLang="en-US" sz="726">
                <a:solidFill>
                  <a:prstClr val="black">
                    <a:lumMod val="85000"/>
                    <a:lumOff val="15000"/>
                  </a:prstClr>
                </a:solidFill>
                <a:latin typeface="Meiryo UI" pitchFamily="50" charset="-128"/>
                <a:ea typeface="Meiryo UI" pitchFamily="50" charset="-128"/>
                <a:cs typeface="Meiryo UI" pitchFamily="50" charset="-128"/>
              </a:rPr>
              <a:t>プリント・</a:t>
            </a:r>
            <a:r>
              <a:rPr lang="en-US" altLang="ja-JP" sz="726">
                <a:solidFill>
                  <a:prstClr val="black">
                    <a:lumMod val="85000"/>
                    <a:lumOff val="15000"/>
                  </a:prstClr>
                </a:solidFill>
                <a:latin typeface="Meiryo UI" pitchFamily="50" charset="-128"/>
                <a:ea typeface="Meiryo UI" pitchFamily="50" charset="-128"/>
                <a:cs typeface="Meiryo UI" pitchFamily="50" charset="-128"/>
              </a:rPr>
              <a:t>FAX</a:t>
            </a:r>
          </a:p>
          <a:p>
            <a:pPr algn="ctr" defTabSz="829361">
              <a:defRPr/>
            </a:pPr>
            <a:r>
              <a:rPr lang="ja-JP" altLang="en-US" sz="726">
                <a:solidFill>
                  <a:prstClr val="black">
                    <a:lumMod val="85000"/>
                    <a:lumOff val="15000"/>
                  </a:prstClr>
                </a:solidFill>
                <a:latin typeface="Meiryo UI" pitchFamily="50" charset="-128"/>
                <a:ea typeface="Meiryo UI" pitchFamily="50" charset="-128"/>
                <a:cs typeface="Meiryo UI" pitchFamily="50" charset="-128"/>
              </a:rPr>
              <a:t>不可</a:t>
            </a:r>
            <a:endParaRPr lang="ja-JP" altLang="en-US" sz="726"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89" name="Rectangle 16"/>
          <p:cNvSpPr>
            <a:spLocks noChangeArrowheads="1"/>
          </p:cNvSpPr>
          <p:nvPr/>
        </p:nvSpPr>
        <p:spPr bwMode="auto">
          <a:xfrm>
            <a:off x="6073908" y="2713091"/>
            <a:ext cx="457957" cy="166085"/>
          </a:xfrm>
          <a:prstGeom prst="rect">
            <a:avLst/>
          </a:prstGeom>
          <a:noFill/>
          <a:ln w="19050">
            <a:solidFill>
              <a:srgbClr val="FF505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cxnSp>
        <p:nvCxnSpPr>
          <p:cNvPr id="8" name="直線コネクタ 7"/>
          <p:cNvCxnSpPr>
            <a:stCxn id="104" idx="0"/>
            <a:endCxn id="107" idx="1"/>
          </p:cNvCxnSpPr>
          <p:nvPr/>
        </p:nvCxnSpPr>
        <p:spPr bwMode="auto">
          <a:xfrm flipV="1">
            <a:off x="6302887" y="2076060"/>
            <a:ext cx="383043" cy="280629"/>
          </a:xfrm>
          <a:prstGeom prst="line">
            <a:avLst/>
          </a:prstGeom>
          <a:noFill/>
          <a:ln w="1905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7" name="Picture 2"/>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6078" y="2382836"/>
            <a:ext cx="1128837" cy="661921"/>
          </a:xfrm>
          <a:prstGeom prst="rect">
            <a:avLst/>
          </a:prstGeom>
          <a:noFill/>
          <a:ln w="19050">
            <a:solidFill>
              <a:srgbClr val="FF5050"/>
            </a:solidFill>
            <a:miter lim="800000"/>
            <a:headEnd/>
            <a:tailEnd/>
          </a:ln>
          <a:extLst>
            <a:ext uri="{909E8E84-426E-40DD-AFC4-6F175D3DCCD1}">
              <a14:hiddenFill xmlns:a14="http://schemas.microsoft.com/office/drawing/2010/main">
                <a:solidFill>
                  <a:schemeClr val="accent1"/>
                </a:solidFill>
              </a14:hiddenFill>
            </a:ext>
          </a:extLst>
        </p:spPr>
      </p:pic>
      <p:sp>
        <p:nvSpPr>
          <p:cNvPr id="88" name="角丸四角形 87"/>
          <p:cNvSpPr/>
          <p:nvPr/>
        </p:nvSpPr>
        <p:spPr bwMode="auto">
          <a:xfrm>
            <a:off x="6656118" y="3084056"/>
            <a:ext cx="1188755" cy="188434"/>
          </a:xfrm>
          <a:prstGeom prst="roundRect">
            <a:avLst>
              <a:gd name="adj" fmla="val 5000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rPr>
              <a:t>設定変更も可能</a:t>
            </a:r>
          </a:p>
        </p:txBody>
      </p:sp>
      <p:sp>
        <p:nvSpPr>
          <p:cNvPr id="95" name="角丸四角形 94"/>
          <p:cNvSpPr/>
          <p:nvPr/>
        </p:nvSpPr>
        <p:spPr bwMode="auto">
          <a:xfrm>
            <a:off x="1400251" y="6084438"/>
            <a:ext cx="1367326" cy="299431"/>
          </a:xfrm>
          <a:prstGeom prst="roundRect">
            <a:avLst>
              <a:gd name="adj" fmla="val 50000"/>
            </a:avLst>
          </a:prstGeom>
          <a:solidFill>
            <a:srgbClr val="0064B4"/>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270" dirty="0">
                <a:solidFill>
                  <a:schemeClr val="bg1"/>
                </a:solidFill>
                <a:latin typeface="Meiryo UI" panose="020B0604030504040204" pitchFamily="50" charset="-128"/>
                <a:ea typeface="Meiryo UI" panose="020B0604030504040204" pitchFamily="50" charset="-128"/>
              </a:rPr>
              <a:t>セキュリティ強化</a:t>
            </a:r>
            <a:endParaRPr lang="ja-JP" altLang="en-US" sz="907" dirty="0">
              <a:solidFill>
                <a:schemeClr val="bg1"/>
              </a:solidFill>
              <a:latin typeface="Meiryo UI" panose="020B0604030504040204" pitchFamily="50" charset="-128"/>
              <a:ea typeface="Meiryo UI" panose="020B0604030504040204" pitchFamily="50" charset="-128"/>
            </a:endParaRPr>
          </a:p>
        </p:txBody>
      </p:sp>
      <p:sp>
        <p:nvSpPr>
          <p:cNvPr id="96" name="角丸四角形 95"/>
          <p:cNvSpPr/>
          <p:nvPr/>
        </p:nvSpPr>
        <p:spPr bwMode="auto">
          <a:xfrm>
            <a:off x="2804029" y="6081669"/>
            <a:ext cx="1367326" cy="299431"/>
          </a:xfrm>
          <a:prstGeom prst="roundRect">
            <a:avLst>
              <a:gd name="adj" fmla="val 50000"/>
            </a:avLst>
          </a:prstGeom>
          <a:solidFill>
            <a:srgbClr val="0064B4"/>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270" dirty="0">
                <a:solidFill>
                  <a:schemeClr val="bg1"/>
                </a:solidFill>
                <a:latin typeface="Meiryo UI" panose="020B0604030504040204" pitchFamily="50" charset="-128"/>
                <a:ea typeface="Meiryo UI" panose="020B0604030504040204" pitchFamily="50" charset="-128"/>
              </a:rPr>
              <a:t>ミスプリント削減</a:t>
            </a:r>
          </a:p>
        </p:txBody>
      </p:sp>
      <p:sp>
        <p:nvSpPr>
          <p:cNvPr id="98" name="下矢印 97"/>
          <p:cNvSpPr/>
          <p:nvPr/>
        </p:nvSpPr>
        <p:spPr>
          <a:xfrm rot="5400000" flipV="1">
            <a:off x="779545" y="5818961"/>
            <a:ext cx="357531" cy="830387"/>
          </a:xfrm>
          <a:prstGeom prst="downArrow">
            <a:avLst>
              <a:gd name="adj1" fmla="val 55867"/>
              <a:gd name="adj2" fmla="val 100743"/>
            </a:avLst>
          </a:prstGeom>
          <a:solidFill>
            <a:srgbClr val="BEE1FF"/>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sp>
        <p:nvSpPr>
          <p:cNvPr id="134" name="角丸四角形 133"/>
          <p:cNvSpPr/>
          <p:nvPr/>
        </p:nvSpPr>
        <p:spPr bwMode="auto">
          <a:xfrm>
            <a:off x="4207808" y="6081669"/>
            <a:ext cx="1367326" cy="299431"/>
          </a:xfrm>
          <a:prstGeom prst="roundRect">
            <a:avLst>
              <a:gd name="adj" fmla="val 50000"/>
            </a:avLst>
          </a:prstGeom>
          <a:solidFill>
            <a:srgbClr val="0064B4"/>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en-US" altLang="ja-JP" sz="1270" dirty="0">
                <a:solidFill>
                  <a:schemeClr val="bg1"/>
                </a:solidFill>
                <a:latin typeface="Meiryo UI" panose="020B0604030504040204" pitchFamily="50" charset="-128"/>
                <a:ea typeface="Meiryo UI" panose="020B0604030504040204" pitchFamily="50" charset="-128"/>
              </a:rPr>
              <a:t>TCO</a:t>
            </a:r>
            <a:r>
              <a:rPr lang="ja-JP" altLang="en-US" sz="1270" dirty="0">
                <a:solidFill>
                  <a:schemeClr val="bg1"/>
                </a:solidFill>
                <a:latin typeface="Meiryo UI" panose="020B0604030504040204" pitchFamily="50" charset="-128"/>
                <a:ea typeface="Meiryo UI" panose="020B0604030504040204" pitchFamily="50" charset="-128"/>
              </a:rPr>
              <a:t>削減</a:t>
            </a:r>
          </a:p>
        </p:txBody>
      </p:sp>
      <p:sp>
        <p:nvSpPr>
          <p:cNvPr id="125" name="テキスト ボックス 124"/>
          <p:cNvSpPr txBox="1"/>
          <p:nvPr/>
        </p:nvSpPr>
        <p:spPr>
          <a:xfrm>
            <a:off x="8551560" y="2255464"/>
            <a:ext cx="894496" cy="315727"/>
          </a:xfrm>
          <a:prstGeom prst="rect">
            <a:avLst/>
          </a:prstGeom>
          <a:noFill/>
        </p:spPr>
        <p:txBody>
          <a:bodyPr wrap="square" rtlCol="0" anchor="ctr" anchorCtr="0">
            <a:spAutoFit/>
          </a:bodyPr>
          <a:lstStyle/>
          <a:p>
            <a:pPr lvl="0" algn="ctr">
              <a:defRPr/>
            </a:pPr>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別途集計ソフトが必要です。</a:t>
            </a:r>
          </a:p>
        </p:txBody>
      </p:sp>
      <p:grpSp>
        <p:nvGrpSpPr>
          <p:cNvPr id="100" name="グループ化 99"/>
          <p:cNvGrpSpPr/>
          <p:nvPr/>
        </p:nvGrpSpPr>
        <p:grpSpPr>
          <a:xfrm>
            <a:off x="4103746" y="5089204"/>
            <a:ext cx="1317215" cy="768868"/>
            <a:chOff x="3432339" y="3213099"/>
            <a:chExt cx="3044778" cy="1777259"/>
          </a:xfrm>
        </p:grpSpPr>
        <p:pic>
          <p:nvPicPr>
            <p:cNvPr id="130"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32339" y="3213099"/>
              <a:ext cx="3044778" cy="1777259"/>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1" name="グループ化 130"/>
            <p:cNvGrpSpPr/>
            <p:nvPr/>
          </p:nvGrpSpPr>
          <p:grpSpPr>
            <a:xfrm>
              <a:off x="3545599" y="3677182"/>
              <a:ext cx="2742127" cy="1221181"/>
              <a:chOff x="3635235" y="3684602"/>
              <a:chExt cx="2786047" cy="1240740"/>
            </a:xfrm>
          </p:grpSpPr>
          <p:sp>
            <p:nvSpPr>
              <p:cNvPr id="132" name="Rectangle 16"/>
              <p:cNvSpPr>
                <a:spLocks noChangeArrowheads="1"/>
              </p:cNvSpPr>
              <p:nvPr/>
            </p:nvSpPr>
            <p:spPr bwMode="auto">
              <a:xfrm>
                <a:off x="3635235" y="3684602"/>
                <a:ext cx="2157287" cy="317951"/>
              </a:xfrm>
              <a:prstGeom prst="rect">
                <a:avLst/>
              </a:prstGeom>
              <a:noFill/>
              <a:ln w="28575">
                <a:solidFill>
                  <a:srgbClr val="FF0000"/>
                </a:solidFill>
                <a:miter lim="800000"/>
                <a:headEnd/>
                <a:tailEnd/>
              </a:ln>
              <a:effectLst/>
            </p:spPr>
            <p:txBody>
              <a:bodyPr wrap="none" anchor="ctr"/>
              <a:lstStyle/>
              <a:p>
                <a:pPr defTabSz="829361">
                  <a:defRPr/>
                </a:pPr>
                <a:endParaRPr lang="ja-JP" altLang="en-US" sz="1633" dirty="0">
                  <a:solidFill>
                    <a:srgbClr val="000000"/>
                  </a:solidFill>
                  <a:latin typeface="Meiryo UI" pitchFamily="50" charset="-128"/>
                  <a:ea typeface="Meiryo UI" pitchFamily="50" charset="-128"/>
                  <a:cs typeface="Meiryo UI" pitchFamily="50" charset="-128"/>
                </a:endParaRPr>
              </a:p>
            </p:txBody>
          </p:sp>
          <p:sp>
            <p:nvSpPr>
              <p:cNvPr id="133" name="円/楕円 83"/>
              <p:cNvSpPr/>
              <p:nvPr/>
            </p:nvSpPr>
            <p:spPr bwMode="auto">
              <a:xfrm>
                <a:off x="6036206" y="4540266"/>
                <a:ext cx="385076" cy="385076"/>
              </a:xfrm>
              <a:prstGeom prst="ellipse">
                <a:avLst/>
              </a:prstGeom>
              <a:noFill/>
              <a:ln w="28575" cap="flat" cmpd="sng" algn="ctr">
                <a:solidFill>
                  <a:srgbClr val="FF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dirty="0">
                  <a:solidFill>
                    <a:srgbClr val="000000"/>
                  </a:solidFill>
                  <a:latin typeface="HGS創英角ﾎﾟｯﾌﾟ体" pitchFamily="50" charset="-128"/>
                  <a:ea typeface="HGS創英角ﾎﾟｯﾌﾟ体" pitchFamily="50" charset="-128"/>
                </a:endParaRPr>
              </a:p>
            </p:txBody>
          </p:sp>
        </p:grpSp>
      </p:grpSp>
      <p:sp>
        <p:nvSpPr>
          <p:cNvPr id="138" name="テキスト ボックス 137"/>
          <p:cNvSpPr txBox="1"/>
          <p:nvPr/>
        </p:nvSpPr>
        <p:spPr bwMode="auto">
          <a:xfrm>
            <a:off x="6313040" y="4485221"/>
            <a:ext cx="2356154"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ロケーションフリー印刷</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47" name="テキスト ボックス 146"/>
          <p:cNvSpPr txBox="1"/>
          <p:nvPr/>
        </p:nvSpPr>
        <p:spPr bwMode="auto">
          <a:xfrm>
            <a:off x="5773289" y="4759345"/>
            <a:ext cx="3581170"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088" dirty="0">
                <a:solidFill>
                  <a:prstClr val="black">
                    <a:lumMod val="85000"/>
                    <a:lumOff val="15000"/>
                  </a:prstClr>
                </a:solidFill>
                <a:latin typeface="Meiryo UI" pitchFamily="50" charset="-128"/>
                <a:ea typeface="Meiryo UI" pitchFamily="50" charset="-128"/>
                <a:cs typeface="Meiryo UI" pitchFamily="50" charset="-128"/>
              </a:rPr>
              <a:t>自分が印刷指示したデータをどの機器からでも印刷できます。</a:t>
            </a:r>
            <a:endParaRPr lang="en-US" altLang="ja-JP" sz="1088"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20" name="二等辺三角形 19"/>
          <p:cNvSpPr/>
          <p:nvPr/>
        </p:nvSpPr>
        <p:spPr bwMode="auto">
          <a:xfrm rot="7955153">
            <a:off x="1750730" y="2382806"/>
            <a:ext cx="357083" cy="771759"/>
          </a:xfrm>
          <a:prstGeom prst="triangl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9" name="角丸四角形 8"/>
          <p:cNvSpPr/>
          <p:nvPr/>
        </p:nvSpPr>
        <p:spPr bwMode="auto">
          <a:xfrm>
            <a:off x="1024364" y="1892271"/>
            <a:ext cx="1307032" cy="856497"/>
          </a:xfrm>
          <a:prstGeom prst="roundRect">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78" name="テキスト ボックス 77"/>
          <p:cNvSpPr txBox="1"/>
          <p:nvPr/>
        </p:nvSpPr>
        <p:spPr>
          <a:xfrm>
            <a:off x="971214" y="1999149"/>
            <a:ext cx="1376706" cy="650691"/>
          </a:xfrm>
          <a:prstGeom prst="rect">
            <a:avLst/>
          </a:prstGeom>
          <a:noFill/>
        </p:spPr>
        <p:txBody>
          <a:bodyPr wrap="square" rtlCol="0" anchor="ctr" anchorCtr="0">
            <a:spAutoFit/>
          </a:bodyPr>
          <a:lstStyle/>
          <a:p>
            <a:pPr lvl="0" algn="ctr">
              <a:defRPr/>
            </a:pPr>
            <a:r>
              <a:rPr lang="ja-JP" altLang="en-US" sz="1814"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必要なもの</a:t>
            </a:r>
            <a:endParaRPr lang="en-US" altLang="ja-JP" sz="1814"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lvl="0" algn="ctr">
              <a:defRPr/>
            </a:pPr>
            <a:r>
              <a:rPr lang="ja-JP" altLang="en-US" sz="1814" dirty="0" err="1">
                <a:solidFill>
                  <a:schemeClr val="bg1"/>
                </a:solidFill>
                <a:latin typeface="Meiryo UI" panose="020B0604030504040204" pitchFamily="50" charset="-128"/>
                <a:ea typeface="Meiryo UI" panose="020B0604030504040204" pitchFamily="50" charset="-128"/>
                <a:cs typeface="Meiryo UI" panose="020B0604030504040204" pitchFamily="50" charset="-128"/>
              </a:rPr>
              <a:t>だけ</a:t>
            </a:r>
            <a:r>
              <a:rPr lang="ja-JP" altLang="en-US" sz="1814"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出力</a:t>
            </a:r>
          </a:p>
        </p:txBody>
      </p:sp>
      <p:sp>
        <p:nvSpPr>
          <p:cNvPr id="104" name="Rectangle 16"/>
          <p:cNvSpPr>
            <a:spLocks noChangeArrowheads="1"/>
          </p:cNvSpPr>
          <p:nvPr/>
        </p:nvSpPr>
        <p:spPr bwMode="auto">
          <a:xfrm>
            <a:off x="6073908" y="2356688"/>
            <a:ext cx="457957" cy="166085"/>
          </a:xfrm>
          <a:prstGeom prst="rect">
            <a:avLst/>
          </a:prstGeom>
          <a:noFill/>
          <a:ln w="19050">
            <a:solidFill>
              <a:srgbClr val="FF505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pic>
        <p:nvPicPr>
          <p:cNvPr id="107" name="Picture 2"/>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7891" t="35573" r="3125" b="53654"/>
          <a:stretch/>
        </p:blipFill>
        <p:spPr bwMode="auto">
          <a:xfrm>
            <a:off x="6685930" y="1888898"/>
            <a:ext cx="1130027" cy="374323"/>
          </a:xfrm>
          <a:prstGeom prst="rect">
            <a:avLst/>
          </a:prstGeom>
          <a:noFill/>
          <a:ln w="19050">
            <a:solidFill>
              <a:srgbClr val="FB656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二等辺三角形 116"/>
          <p:cNvSpPr/>
          <p:nvPr/>
        </p:nvSpPr>
        <p:spPr bwMode="auto">
          <a:xfrm rot="13583744">
            <a:off x="7637415" y="1338557"/>
            <a:ext cx="357083" cy="771759"/>
          </a:xfrm>
          <a:prstGeom prst="triangl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14" name="角丸四角形 113"/>
          <p:cNvSpPr/>
          <p:nvPr/>
        </p:nvSpPr>
        <p:spPr bwMode="auto">
          <a:xfrm>
            <a:off x="7228004" y="1188680"/>
            <a:ext cx="1307032" cy="586349"/>
          </a:xfrm>
          <a:prstGeom prst="roundRect">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15" name="テキスト ボックス 114"/>
          <p:cNvSpPr txBox="1"/>
          <p:nvPr/>
        </p:nvSpPr>
        <p:spPr>
          <a:xfrm>
            <a:off x="7174854" y="1178920"/>
            <a:ext cx="1376706" cy="617348"/>
          </a:xfrm>
          <a:prstGeom prst="rect">
            <a:avLst/>
          </a:prstGeom>
          <a:noFill/>
        </p:spPr>
        <p:txBody>
          <a:bodyPr wrap="square" rtlCol="0" anchor="ctr" anchorCtr="0">
            <a:spAutoFit/>
          </a:bodyPr>
          <a:lstStyle/>
          <a:p>
            <a:pPr lvl="0" algn="ctr">
              <a:defRPr/>
            </a:pPr>
            <a:r>
              <a:rPr lang="ja-JP" altLang="en-US"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ミスプリント</a:t>
            </a:r>
            <a:endParaRPr lang="en-US" altLang="ja-JP"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lvl="0" algn="ctr">
              <a:defRPr/>
            </a:pPr>
            <a:r>
              <a:rPr lang="ja-JP" altLang="en-US"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は削除</a:t>
            </a:r>
            <a:endParaRPr lang="en-US" altLang="ja-JP"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二等辺三角形 119"/>
          <p:cNvSpPr/>
          <p:nvPr/>
        </p:nvSpPr>
        <p:spPr bwMode="auto">
          <a:xfrm rot="13583744">
            <a:off x="8727624" y="1957165"/>
            <a:ext cx="204216" cy="420754"/>
          </a:xfrm>
          <a:prstGeom prst="triangl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22" name="角丸四角形 121"/>
          <p:cNvSpPr/>
          <p:nvPr/>
        </p:nvSpPr>
        <p:spPr bwMode="auto">
          <a:xfrm>
            <a:off x="8660873" y="1793463"/>
            <a:ext cx="712332" cy="393271"/>
          </a:xfrm>
          <a:prstGeom prst="roundRect">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23" name="テキスト ボックス 122"/>
          <p:cNvSpPr txBox="1"/>
          <p:nvPr/>
        </p:nvSpPr>
        <p:spPr>
          <a:xfrm>
            <a:off x="8685093" y="1776515"/>
            <a:ext cx="627267" cy="427168"/>
          </a:xfrm>
          <a:prstGeom prst="rect">
            <a:avLst/>
          </a:prstGeom>
          <a:noFill/>
        </p:spPr>
        <p:txBody>
          <a:bodyPr wrap="square" rtlCol="0" anchor="ctr" anchorCtr="0">
            <a:spAutoFit/>
          </a:bodyPr>
          <a:lstStyle/>
          <a:p>
            <a:pPr lvl="0" algn="ctr">
              <a:defRPr/>
            </a:pPr>
            <a:r>
              <a:rPr lang="ja-JP" altLang="en-US" sz="1088"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集計も</a:t>
            </a:r>
          </a:p>
          <a:p>
            <a:pPr lvl="0" algn="ctr">
              <a:defRPr/>
            </a:pPr>
            <a:r>
              <a:rPr lang="ja-JP" altLang="en-US" sz="1088"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可能</a:t>
            </a:r>
          </a:p>
        </p:txBody>
      </p:sp>
      <p:sp>
        <p:nvSpPr>
          <p:cNvPr id="126" name="テキスト ボックス 125"/>
          <p:cNvSpPr txBox="1"/>
          <p:nvPr/>
        </p:nvSpPr>
        <p:spPr>
          <a:xfrm>
            <a:off x="5561094" y="3957581"/>
            <a:ext cx="897894" cy="183229"/>
          </a:xfrm>
          <a:prstGeom prst="rect">
            <a:avLst/>
          </a:prstGeom>
          <a:noFill/>
        </p:spPr>
        <p:txBody>
          <a:bodyPr wrap="square" rtlCol="0" anchor="ctr" anchorCtr="0">
            <a:noAutofit/>
          </a:bodyPr>
          <a:lstStyle/>
          <a:p>
            <a:pPr algn="ctr" defTabSz="829361">
              <a:defRPr/>
            </a:pPr>
            <a:r>
              <a:rPr lang="ja-JP" altLang="en-US" sz="108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出 力</a:t>
            </a:r>
          </a:p>
        </p:txBody>
      </p:sp>
      <p:pic>
        <p:nvPicPr>
          <p:cNvPr id="165" name="図 164"/>
          <p:cNvPicPr>
            <a:picLocks noChangeAspect="1"/>
          </p:cNvPicPr>
          <p:nvPr/>
        </p:nvPicPr>
        <p:blipFill>
          <a:blip r:embed="rId9"/>
          <a:stretch>
            <a:fillRect/>
          </a:stretch>
        </p:blipFill>
        <p:spPr>
          <a:xfrm>
            <a:off x="8555267" y="3558228"/>
            <a:ext cx="532460" cy="673923"/>
          </a:xfrm>
          <a:prstGeom prst="rect">
            <a:avLst/>
          </a:prstGeom>
        </p:spPr>
      </p:pic>
      <p:pic>
        <p:nvPicPr>
          <p:cNvPr id="166" name="図 165"/>
          <p:cNvPicPr>
            <a:picLocks noChangeAspect="1"/>
          </p:cNvPicPr>
          <p:nvPr/>
        </p:nvPicPr>
        <p:blipFill>
          <a:blip r:embed="rId10"/>
          <a:stretch>
            <a:fillRect/>
          </a:stretch>
        </p:blipFill>
        <p:spPr>
          <a:xfrm>
            <a:off x="8309098" y="3683996"/>
            <a:ext cx="504613" cy="659384"/>
          </a:xfrm>
          <a:prstGeom prst="rect">
            <a:avLst/>
          </a:prstGeom>
        </p:spPr>
      </p:pic>
      <p:grpSp>
        <p:nvGrpSpPr>
          <p:cNvPr id="22" name="グループ化 21"/>
          <p:cNvGrpSpPr/>
          <p:nvPr/>
        </p:nvGrpSpPr>
        <p:grpSpPr>
          <a:xfrm>
            <a:off x="1062691" y="5302601"/>
            <a:ext cx="1029862" cy="649810"/>
            <a:chOff x="957476" y="5915792"/>
            <a:chExt cx="962815" cy="607506"/>
          </a:xfrm>
        </p:grpSpPr>
        <p:grpSp>
          <p:nvGrpSpPr>
            <p:cNvPr id="149" name="グループ化 148"/>
            <p:cNvGrpSpPr/>
            <p:nvPr/>
          </p:nvGrpSpPr>
          <p:grpSpPr>
            <a:xfrm>
              <a:off x="957476" y="5959290"/>
              <a:ext cx="962815" cy="507017"/>
              <a:chOff x="7424546" y="2733855"/>
              <a:chExt cx="2115345" cy="1113938"/>
            </a:xfrm>
          </p:grpSpPr>
          <p:grpSp>
            <p:nvGrpSpPr>
              <p:cNvPr id="150" name="グループ化 149"/>
              <p:cNvGrpSpPr/>
              <p:nvPr/>
            </p:nvGrpSpPr>
            <p:grpSpPr>
              <a:xfrm>
                <a:off x="7589672" y="2733855"/>
                <a:ext cx="1127789" cy="987480"/>
                <a:chOff x="3288608" y="4456836"/>
                <a:chExt cx="1463700" cy="1281600"/>
              </a:xfrm>
            </p:grpSpPr>
            <p:pic>
              <p:nvPicPr>
                <p:cNvPr id="183" name="図 1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973097">
                  <a:off x="3370656" y="4820345"/>
                  <a:ext cx="260768" cy="181626"/>
                </a:xfrm>
                <a:prstGeom prst="rect">
                  <a:avLst/>
                </a:prstGeom>
              </p:spPr>
            </p:pic>
            <p:pic>
              <p:nvPicPr>
                <p:cNvPr id="184" name="図 183"/>
                <p:cNvPicPr>
                  <a:picLocks noChangeAspect="1"/>
                </p:cNvPicPr>
                <p:nvPr/>
              </p:nvPicPr>
              <p:blipFill>
                <a:blip r:embed="rId12"/>
                <a:stretch>
                  <a:fillRect/>
                </a:stretch>
              </p:blipFill>
              <p:spPr>
                <a:xfrm>
                  <a:off x="3288608" y="4456836"/>
                  <a:ext cx="1463700" cy="1281600"/>
                </a:xfrm>
                <a:prstGeom prst="rect">
                  <a:avLst/>
                </a:prstGeom>
              </p:spPr>
            </p:pic>
          </p:grpSp>
          <p:grpSp>
            <p:nvGrpSpPr>
              <p:cNvPr id="151" name="グループ化 150"/>
              <p:cNvGrpSpPr/>
              <p:nvPr/>
            </p:nvGrpSpPr>
            <p:grpSpPr>
              <a:xfrm>
                <a:off x="8618405" y="2901458"/>
                <a:ext cx="921486" cy="946335"/>
                <a:chOff x="4896383" y="4446197"/>
                <a:chExt cx="1195950" cy="1228200"/>
              </a:xfrm>
            </p:grpSpPr>
            <p:pic>
              <p:nvPicPr>
                <p:cNvPr id="154" name="図 1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973097">
                  <a:off x="4972173" y="4820345"/>
                  <a:ext cx="260768" cy="181626"/>
                </a:xfrm>
                <a:prstGeom prst="rect">
                  <a:avLst/>
                </a:prstGeom>
              </p:spPr>
            </p:pic>
            <p:pic>
              <p:nvPicPr>
                <p:cNvPr id="162" name="図 161"/>
                <p:cNvPicPr>
                  <a:picLocks noChangeAspect="1"/>
                </p:cNvPicPr>
                <p:nvPr/>
              </p:nvPicPr>
              <p:blipFill>
                <a:blip r:embed="rId13"/>
                <a:stretch>
                  <a:fillRect/>
                </a:stretch>
              </p:blipFill>
              <p:spPr>
                <a:xfrm>
                  <a:off x="4896383" y="4446197"/>
                  <a:ext cx="1195950" cy="1228200"/>
                </a:xfrm>
                <a:prstGeom prst="rect">
                  <a:avLst/>
                </a:prstGeom>
              </p:spPr>
            </p:pic>
          </p:grpSp>
          <p:pic>
            <p:nvPicPr>
              <p:cNvPr id="152" name="図 151"/>
              <p:cNvPicPr>
                <a:picLocks noChangeAspect="1"/>
              </p:cNvPicPr>
              <p:nvPr/>
            </p:nvPicPr>
            <p:blipFill>
              <a:blip r:embed="rId14"/>
              <a:stretch>
                <a:fillRect/>
              </a:stretch>
            </p:blipFill>
            <p:spPr>
              <a:xfrm rot="21244956" flipH="1">
                <a:off x="7424546" y="2845315"/>
                <a:ext cx="191037" cy="182219"/>
              </a:xfrm>
              <a:prstGeom prst="rect">
                <a:avLst/>
              </a:prstGeom>
            </p:spPr>
          </p:pic>
          <p:pic>
            <p:nvPicPr>
              <p:cNvPr id="153" name="図 152"/>
              <p:cNvPicPr>
                <a:picLocks noChangeAspect="1"/>
              </p:cNvPicPr>
              <p:nvPr/>
            </p:nvPicPr>
            <p:blipFill>
              <a:blip r:embed="rId14"/>
              <a:stretch>
                <a:fillRect/>
              </a:stretch>
            </p:blipFill>
            <p:spPr>
              <a:xfrm rot="21244956" flipH="1">
                <a:off x="8486280" y="2967010"/>
                <a:ext cx="191037" cy="182219"/>
              </a:xfrm>
              <a:prstGeom prst="rect">
                <a:avLst/>
              </a:prstGeom>
            </p:spPr>
          </p:pic>
        </p:grpSp>
        <p:sp>
          <p:nvSpPr>
            <p:cNvPr id="185" name="ドーナツ 184"/>
            <p:cNvSpPr/>
            <p:nvPr/>
          </p:nvSpPr>
          <p:spPr bwMode="auto">
            <a:xfrm>
              <a:off x="1113880" y="5915792"/>
              <a:ext cx="607506" cy="607506"/>
            </a:xfrm>
            <a:prstGeom prst="donut">
              <a:avLst>
                <a:gd name="adj" fmla="val 4224"/>
              </a:avLst>
            </a:prstGeom>
            <a:solidFill>
              <a:srgbClr val="FF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prstClr val="black"/>
                </a:solidFill>
                <a:latin typeface="HGS創英角ﾎﾟｯﾌﾟ体" pitchFamily="50" charset="-128"/>
                <a:ea typeface="HGS創英角ﾎﾟｯﾌﾟ体" pitchFamily="50" charset="-128"/>
              </a:endParaRPr>
            </a:p>
          </p:txBody>
        </p:sp>
      </p:grpSp>
      <p:pic>
        <p:nvPicPr>
          <p:cNvPr id="186" name="図 185"/>
          <p:cNvPicPr>
            <a:picLocks noChangeAspect="1"/>
          </p:cNvPicPr>
          <p:nvPr/>
        </p:nvPicPr>
        <p:blipFill>
          <a:blip r:embed="rId15"/>
          <a:stretch>
            <a:fillRect/>
          </a:stretch>
        </p:blipFill>
        <p:spPr>
          <a:xfrm>
            <a:off x="677646" y="5007074"/>
            <a:ext cx="415950" cy="414785"/>
          </a:xfrm>
          <a:prstGeom prst="rect">
            <a:avLst/>
          </a:prstGeom>
        </p:spPr>
      </p:pic>
      <p:sp>
        <p:nvSpPr>
          <p:cNvPr id="187" name="乗算 186"/>
          <p:cNvSpPr/>
          <p:nvPr/>
        </p:nvSpPr>
        <p:spPr bwMode="auto">
          <a:xfrm>
            <a:off x="561763" y="4932029"/>
            <a:ext cx="616597" cy="616597"/>
          </a:xfrm>
          <a:prstGeom prst="mathMultiply">
            <a:avLst>
              <a:gd name="adj1" fmla="val 5489"/>
            </a:avLst>
          </a:prstGeom>
          <a:solidFill>
            <a:srgbClr val="0070C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prstClr val="black"/>
              </a:solidFill>
              <a:latin typeface="HGS創英角ﾎﾟｯﾌﾟ体" pitchFamily="50" charset="-128"/>
              <a:ea typeface="HGS創英角ﾎﾟｯﾌﾟ体" pitchFamily="50" charset="-128"/>
            </a:endParaRPr>
          </a:p>
        </p:txBody>
      </p:sp>
      <p:pic>
        <p:nvPicPr>
          <p:cNvPr id="191" name="図 190"/>
          <p:cNvPicPr>
            <a:picLocks noChangeAspect="1"/>
          </p:cNvPicPr>
          <p:nvPr/>
        </p:nvPicPr>
        <p:blipFill>
          <a:blip r:embed="rId16"/>
          <a:stretch>
            <a:fillRect/>
          </a:stretch>
        </p:blipFill>
        <p:spPr>
          <a:xfrm>
            <a:off x="2384870" y="5033587"/>
            <a:ext cx="462749" cy="579990"/>
          </a:xfrm>
          <a:prstGeom prst="rect">
            <a:avLst/>
          </a:prstGeom>
        </p:spPr>
      </p:pic>
      <p:sp>
        <p:nvSpPr>
          <p:cNvPr id="38" name="正方形/長方形 37"/>
          <p:cNvSpPr/>
          <p:nvPr/>
        </p:nvSpPr>
        <p:spPr>
          <a:xfrm>
            <a:off x="2392479" y="5441144"/>
            <a:ext cx="428323" cy="238848"/>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defRPr/>
            </a:pPr>
            <a:r>
              <a:rPr lang="en-US" altLang="ja-JP" sz="952"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72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さん</a:t>
            </a:r>
          </a:p>
        </p:txBody>
      </p:sp>
      <p:grpSp>
        <p:nvGrpSpPr>
          <p:cNvPr id="23" name="グループ化 22"/>
          <p:cNvGrpSpPr/>
          <p:nvPr/>
        </p:nvGrpSpPr>
        <p:grpSpPr>
          <a:xfrm>
            <a:off x="7911088" y="2527486"/>
            <a:ext cx="1100646" cy="671077"/>
            <a:chOff x="8392229" y="2786670"/>
            <a:chExt cx="1213513" cy="739894"/>
          </a:xfrm>
        </p:grpSpPr>
        <p:grpSp>
          <p:nvGrpSpPr>
            <p:cNvPr id="194" name="グループ化 193"/>
            <p:cNvGrpSpPr/>
            <p:nvPr/>
          </p:nvGrpSpPr>
          <p:grpSpPr>
            <a:xfrm>
              <a:off x="8392229" y="2903236"/>
              <a:ext cx="957170" cy="623328"/>
              <a:chOff x="6001164" y="1877630"/>
              <a:chExt cx="1616504" cy="1052700"/>
            </a:xfrm>
          </p:grpSpPr>
          <p:pic>
            <p:nvPicPr>
              <p:cNvPr id="195" name="図 194"/>
              <p:cNvPicPr>
                <a:picLocks noChangeAspect="1"/>
              </p:cNvPicPr>
              <p:nvPr/>
            </p:nvPicPr>
            <p:blipFill>
              <a:blip r:embed="rId17"/>
              <a:stretch>
                <a:fillRect/>
              </a:stretch>
            </p:blipFill>
            <p:spPr>
              <a:xfrm>
                <a:off x="6001164" y="1877630"/>
                <a:ext cx="1616504" cy="1052700"/>
              </a:xfrm>
              <a:prstGeom prst="rect">
                <a:avLst/>
              </a:prstGeom>
            </p:spPr>
          </p:pic>
          <p:sp>
            <p:nvSpPr>
              <p:cNvPr id="196" name="正方形/長方形 195"/>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92" name="図 191"/>
            <p:cNvPicPr>
              <a:picLocks noChangeAspect="1"/>
            </p:cNvPicPr>
            <p:nvPr/>
          </p:nvPicPr>
          <p:blipFill>
            <a:blip r:embed="rId18"/>
            <a:stretch>
              <a:fillRect/>
            </a:stretch>
          </p:blipFill>
          <p:spPr>
            <a:xfrm flipH="1">
              <a:off x="8769857" y="2786670"/>
              <a:ext cx="835885" cy="707023"/>
            </a:xfrm>
            <a:prstGeom prst="rect">
              <a:avLst/>
            </a:prstGeom>
          </p:spPr>
        </p:pic>
      </p:grpSp>
      <p:grpSp>
        <p:nvGrpSpPr>
          <p:cNvPr id="197" name="グループ化 196"/>
          <p:cNvGrpSpPr/>
          <p:nvPr/>
        </p:nvGrpSpPr>
        <p:grpSpPr>
          <a:xfrm>
            <a:off x="558219" y="3501483"/>
            <a:ext cx="1283880" cy="841897"/>
            <a:chOff x="285350" y="3860547"/>
            <a:chExt cx="1415537" cy="928230"/>
          </a:xfrm>
        </p:grpSpPr>
        <p:grpSp>
          <p:nvGrpSpPr>
            <p:cNvPr id="198" name="グループ化 197"/>
            <p:cNvGrpSpPr/>
            <p:nvPr/>
          </p:nvGrpSpPr>
          <p:grpSpPr>
            <a:xfrm>
              <a:off x="572285" y="3881759"/>
              <a:ext cx="1128602" cy="734968"/>
              <a:chOff x="6001164" y="1877630"/>
              <a:chExt cx="1616504" cy="1052700"/>
            </a:xfrm>
          </p:grpSpPr>
          <p:pic>
            <p:nvPicPr>
              <p:cNvPr id="200" name="図 199"/>
              <p:cNvPicPr>
                <a:picLocks noChangeAspect="1"/>
              </p:cNvPicPr>
              <p:nvPr/>
            </p:nvPicPr>
            <p:blipFill>
              <a:blip r:embed="rId17"/>
              <a:stretch>
                <a:fillRect/>
              </a:stretch>
            </p:blipFill>
            <p:spPr>
              <a:xfrm>
                <a:off x="6001164" y="1877630"/>
                <a:ext cx="1616504" cy="1052700"/>
              </a:xfrm>
              <a:prstGeom prst="rect">
                <a:avLst/>
              </a:prstGeom>
            </p:spPr>
          </p:pic>
          <p:sp>
            <p:nvSpPr>
              <p:cNvPr id="201" name="正方形/長方形 200"/>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99" name="図 198"/>
            <p:cNvPicPr>
              <a:picLocks noChangeAspect="1"/>
            </p:cNvPicPr>
            <p:nvPr/>
          </p:nvPicPr>
          <p:blipFill>
            <a:blip r:embed="rId19"/>
            <a:stretch>
              <a:fillRect/>
            </a:stretch>
          </p:blipFill>
          <p:spPr>
            <a:xfrm>
              <a:off x="285350" y="3860547"/>
              <a:ext cx="951522" cy="928230"/>
            </a:xfrm>
            <a:prstGeom prst="rect">
              <a:avLst/>
            </a:prstGeom>
          </p:spPr>
        </p:pic>
      </p:grpSp>
      <p:sp>
        <p:nvSpPr>
          <p:cNvPr id="2" name="スライド番号プレースホルダー 1">
            <a:extLst>
              <a:ext uri="{FF2B5EF4-FFF2-40B4-BE49-F238E27FC236}">
                <a16:creationId xmlns:a16="http://schemas.microsoft.com/office/drawing/2014/main" id="{C7686EC6-63D7-40BA-A905-C3EB99AC507A}"/>
              </a:ext>
            </a:extLst>
          </p:cNvPr>
          <p:cNvSpPr>
            <a:spLocks noGrp="1"/>
          </p:cNvSpPr>
          <p:nvPr>
            <p:ph type="sldNum" sz="quarter" idx="4"/>
          </p:nvPr>
        </p:nvSpPr>
        <p:spPr/>
        <p:txBody>
          <a:bodyPr/>
          <a:lstStyle/>
          <a:p>
            <a:pPr>
              <a:defRPr/>
            </a:pPr>
            <a:fld id="{FB3629B8-3F17-4C5D-9EA5-923845F78C95}" type="slidenum">
              <a:rPr lang="en-US" altLang="ja-JP" smtClean="0"/>
              <a:pPr>
                <a:defRPr/>
              </a:pPr>
              <a:t>21</a:t>
            </a:fld>
            <a:endParaRPr lang="en-US" altLang="ja-JP" dirty="0"/>
          </a:p>
        </p:txBody>
      </p:sp>
      <p:grpSp>
        <p:nvGrpSpPr>
          <p:cNvPr id="135" name="グループ化 134">
            <a:extLst>
              <a:ext uri="{FF2B5EF4-FFF2-40B4-BE49-F238E27FC236}">
                <a16:creationId xmlns:a16="http://schemas.microsoft.com/office/drawing/2014/main" id="{EC5A91DC-B964-43E8-8050-0AAD8CC8A5C4}"/>
              </a:ext>
            </a:extLst>
          </p:cNvPr>
          <p:cNvGrpSpPr/>
          <p:nvPr/>
        </p:nvGrpSpPr>
        <p:grpSpPr>
          <a:xfrm rot="20960745" flipH="1">
            <a:off x="4872040" y="5324368"/>
            <a:ext cx="216855" cy="345392"/>
            <a:chOff x="2228405" y="2560095"/>
            <a:chExt cx="404297" cy="643938"/>
          </a:xfrm>
        </p:grpSpPr>
        <p:sp>
          <p:nvSpPr>
            <p:cNvPr id="136" name="楕円 135">
              <a:extLst>
                <a:ext uri="{FF2B5EF4-FFF2-40B4-BE49-F238E27FC236}">
                  <a16:creationId xmlns:a16="http://schemas.microsoft.com/office/drawing/2014/main" id="{4CAF7324-3A27-4927-8F73-530B9E80F51E}"/>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157" name="図 156">
              <a:extLst>
                <a:ext uri="{FF2B5EF4-FFF2-40B4-BE49-F238E27FC236}">
                  <a16:creationId xmlns:a16="http://schemas.microsoft.com/office/drawing/2014/main" id="{7F7201AC-5BE4-40C9-BC74-8228C107FBD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163" name="グループ化 162">
            <a:extLst>
              <a:ext uri="{FF2B5EF4-FFF2-40B4-BE49-F238E27FC236}">
                <a16:creationId xmlns:a16="http://schemas.microsoft.com/office/drawing/2014/main" id="{B32FEEF0-ABD5-43A3-B842-1792CE5D808D}"/>
              </a:ext>
            </a:extLst>
          </p:cNvPr>
          <p:cNvGrpSpPr/>
          <p:nvPr/>
        </p:nvGrpSpPr>
        <p:grpSpPr>
          <a:xfrm rot="20960745" flipH="1">
            <a:off x="5242805" y="5718755"/>
            <a:ext cx="216855" cy="345392"/>
            <a:chOff x="2228405" y="2560095"/>
            <a:chExt cx="404297" cy="643938"/>
          </a:xfrm>
        </p:grpSpPr>
        <p:sp>
          <p:nvSpPr>
            <p:cNvPr id="164" name="楕円 163">
              <a:extLst>
                <a:ext uri="{FF2B5EF4-FFF2-40B4-BE49-F238E27FC236}">
                  <a16:creationId xmlns:a16="http://schemas.microsoft.com/office/drawing/2014/main" id="{367C999B-637F-49E7-9E3A-B3CC0917FBB3}"/>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167" name="図 166">
              <a:extLst>
                <a:ext uri="{FF2B5EF4-FFF2-40B4-BE49-F238E27FC236}">
                  <a16:creationId xmlns:a16="http://schemas.microsoft.com/office/drawing/2014/main" id="{50522448-D9E7-4BB2-9550-3EC11192246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168" name="グループ化 167">
            <a:extLst>
              <a:ext uri="{FF2B5EF4-FFF2-40B4-BE49-F238E27FC236}">
                <a16:creationId xmlns:a16="http://schemas.microsoft.com/office/drawing/2014/main" id="{D353E785-17A5-4E82-9DBF-09FBEC9DEB0E}"/>
              </a:ext>
            </a:extLst>
          </p:cNvPr>
          <p:cNvGrpSpPr/>
          <p:nvPr/>
        </p:nvGrpSpPr>
        <p:grpSpPr>
          <a:xfrm rot="20960745" flipH="1">
            <a:off x="5563386" y="2327085"/>
            <a:ext cx="364725" cy="580910"/>
            <a:chOff x="2228405" y="2560095"/>
            <a:chExt cx="404297" cy="643938"/>
          </a:xfrm>
        </p:grpSpPr>
        <p:sp>
          <p:nvSpPr>
            <p:cNvPr id="209" name="楕円 208">
              <a:extLst>
                <a:ext uri="{FF2B5EF4-FFF2-40B4-BE49-F238E27FC236}">
                  <a16:creationId xmlns:a16="http://schemas.microsoft.com/office/drawing/2014/main" id="{D2E7E540-6AFF-4DC9-80AC-B354F9FACD95}"/>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210" name="図 209">
              <a:extLst>
                <a:ext uri="{FF2B5EF4-FFF2-40B4-BE49-F238E27FC236}">
                  <a16:creationId xmlns:a16="http://schemas.microsoft.com/office/drawing/2014/main" id="{D776259B-E7AD-42B2-B0AE-624E6EE92F3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211" name="グループ化 210">
            <a:extLst>
              <a:ext uri="{FF2B5EF4-FFF2-40B4-BE49-F238E27FC236}">
                <a16:creationId xmlns:a16="http://schemas.microsoft.com/office/drawing/2014/main" id="{D4DB1C0D-A4FE-4535-AF06-6B2E02B41F19}"/>
              </a:ext>
            </a:extLst>
          </p:cNvPr>
          <p:cNvGrpSpPr/>
          <p:nvPr/>
        </p:nvGrpSpPr>
        <p:grpSpPr>
          <a:xfrm rot="20960745" flipH="1">
            <a:off x="6259160" y="3015001"/>
            <a:ext cx="364725" cy="580910"/>
            <a:chOff x="2228405" y="2560095"/>
            <a:chExt cx="404297" cy="643938"/>
          </a:xfrm>
        </p:grpSpPr>
        <p:sp>
          <p:nvSpPr>
            <p:cNvPr id="212" name="楕円 211">
              <a:extLst>
                <a:ext uri="{FF2B5EF4-FFF2-40B4-BE49-F238E27FC236}">
                  <a16:creationId xmlns:a16="http://schemas.microsoft.com/office/drawing/2014/main" id="{44D2F845-4254-4AEE-8705-F50943D8203F}"/>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213" name="図 212">
              <a:extLst>
                <a:ext uri="{FF2B5EF4-FFF2-40B4-BE49-F238E27FC236}">
                  <a16:creationId xmlns:a16="http://schemas.microsoft.com/office/drawing/2014/main" id="{6B42EB5E-28C7-42E1-8F1F-E8C11EACE25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sp>
        <p:nvSpPr>
          <p:cNvPr id="216" name="円形吹き出し 123">
            <a:extLst>
              <a:ext uri="{FF2B5EF4-FFF2-40B4-BE49-F238E27FC236}">
                <a16:creationId xmlns:a16="http://schemas.microsoft.com/office/drawing/2014/main" id="{2897AC94-E151-4DC3-91AB-370D624E4C68}"/>
              </a:ext>
            </a:extLst>
          </p:cNvPr>
          <p:cNvSpPr/>
          <p:nvPr/>
        </p:nvSpPr>
        <p:spPr bwMode="auto">
          <a:xfrm>
            <a:off x="5977202" y="5042925"/>
            <a:ext cx="539847" cy="359685"/>
          </a:xfrm>
          <a:prstGeom prst="wedgeEllipseCallout">
            <a:avLst>
              <a:gd name="adj1" fmla="val 2152"/>
              <a:gd name="adj2" fmla="val 77611"/>
            </a:avLst>
          </a:prstGeom>
          <a:solidFill>
            <a:schemeClr val="bg1"/>
          </a:solidFill>
          <a:ln>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217" name="テキスト ボックス 216">
            <a:extLst>
              <a:ext uri="{FF2B5EF4-FFF2-40B4-BE49-F238E27FC236}">
                <a16:creationId xmlns:a16="http://schemas.microsoft.com/office/drawing/2014/main" id="{ADFDB5FC-741A-443F-8ABF-90965A74E2CB}"/>
              </a:ext>
            </a:extLst>
          </p:cNvPr>
          <p:cNvSpPr txBox="1"/>
          <p:nvPr/>
        </p:nvSpPr>
        <p:spPr bwMode="auto">
          <a:xfrm>
            <a:off x="5936818" y="5059817"/>
            <a:ext cx="664408"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726" dirty="0">
                <a:solidFill>
                  <a:prstClr val="black">
                    <a:lumMod val="85000"/>
                    <a:lumOff val="15000"/>
                  </a:prstClr>
                </a:solidFill>
                <a:latin typeface="Meiryo UI" pitchFamily="50" charset="-128"/>
                <a:ea typeface="Meiryo UI" pitchFamily="50" charset="-128"/>
                <a:cs typeface="Meiryo UI" pitchFamily="50" charset="-128"/>
              </a:rPr>
              <a:t>空いている</a:t>
            </a:r>
            <a:endParaRPr lang="en-US" altLang="ja-JP" sz="72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726" dirty="0">
                <a:solidFill>
                  <a:prstClr val="black">
                    <a:lumMod val="85000"/>
                    <a:lumOff val="15000"/>
                  </a:prstClr>
                </a:solidFill>
                <a:latin typeface="Meiryo UI" pitchFamily="50" charset="-128"/>
                <a:ea typeface="Meiryo UI" pitchFamily="50" charset="-128"/>
                <a:cs typeface="Meiryo UI" pitchFamily="50" charset="-128"/>
              </a:rPr>
              <a:t>機器で出力</a:t>
            </a:r>
            <a:endParaRPr lang="en-US" altLang="ja-JP" sz="726" dirty="0">
              <a:solidFill>
                <a:prstClr val="black">
                  <a:lumMod val="85000"/>
                  <a:lumOff val="15000"/>
                </a:prstClr>
              </a:solidFill>
              <a:latin typeface="Meiryo UI" pitchFamily="50" charset="-128"/>
              <a:ea typeface="Meiryo UI" pitchFamily="50" charset="-128"/>
              <a:cs typeface="Meiryo UI" pitchFamily="50" charset="-128"/>
            </a:endParaRPr>
          </a:p>
        </p:txBody>
      </p:sp>
      <p:cxnSp>
        <p:nvCxnSpPr>
          <p:cNvPr id="218" name="直線コネクタ 217">
            <a:extLst>
              <a:ext uri="{FF2B5EF4-FFF2-40B4-BE49-F238E27FC236}">
                <a16:creationId xmlns:a16="http://schemas.microsoft.com/office/drawing/2014/main" id="{814A83EF-E6A1-4269-9D4E-FD880909EF37}"/>
              </a:ext>
            </a:extLst>
          </p:cNvPr>
          <p:cNvCxnSpPr/>
          <p:nvPr/>
        </p:nvCxnSpPr>
        <p:spPr bwMode="auto">
          <a:xfrm flipH="1">
            <a:off x="8463711" y="5578260"/>
            <a:ext cx="290587" cy="0"/>
          </a:xfrm>
          <a:prstGeom prst="line">
            <a:avLst/>
          </a:prstGeom>
          <a:solidFill>
            <a:schemeClr val="accent1"/>
          </a:solidFill>
          <a:ln w="3175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9" name="テキスト ボックス 218">
            <a:extLst>
              <a:ext uri="{FF2B5EF4-FFF2-40B4-BE49-F238E27FC236}">
                <a16:creationId xmlns:a16="http://schemas.microsoft.com/office/drawing/2014/main" id="{B0BDA7D8-3A41-42F9-9D0F-400FEB04B5B2}"/>
              </a:ext>
            </a:extLst>
          </p:cNvPr>
          <p:cNvSpPr txBox="1"/>
          <p:nvPr/>
        </p:nvSpPr>
        <p:spPr bwMode="auto">
          <a:xfrm>
            <a:off x="8407091" y="5266765"/>
            <a:ext cx="668844" cy="207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816" dirty="0">
                <a:solidFill>
                  <a:prstClr val="black">
                    <a:lumMod val="85000"/>
                    <a:lumOff val="15000"/>
                  </a:prstClr>
                </a:solidFill>
                <a:latin typeface="Meiryo UI" pitchFamily="50" charset="-128"/>
                <a:ea typeface="Meiryo UI" pitchFamily="50" charset="-128"/>
                <a:cs typeface="Meiryo UI" pitchFamily="50" charset="-128"/>
              </a:rPr>
              <a:t>印刷指示</a:t>
            </a:r>
            <a:endParaRPr lang="en-US" altLang="ja-JP" sz="816" dirty="0">
              <a:solidFill>
                <a:prstClr val="black">
                  <a:lumMod val="85000"/>
                  <a:lumOff val="15000"/>
                </a:prstClr>
              </a:solidFill>
              <a:latin typeface="Meiryo UI" pitchFamily="50" charset="-128"/>
              <a:ea typeface="Meiryo UI" pitchFamily="50" charset="-128"/>
              <a:cs typeface="Meiryo UI" pitchFamily="50" charset="-128"/>
            </a:endParaRPr>
          </a:p>
        </p:txBody>
      </p:sp>
      <p:grpSp>
        <p:nvGrpSpPr>
          <p:cNvPr id="220" name="グループ化 219">
            <a:extLst>
              <a:ext uri="{FF2B5EF4-FFF2-40B4-BE49-F238E27FC236}">
                <a16:creationId xmlns:a16="http://schemas.microsoft.com/office/drawing/2014/main" id="{018B55E5-D724-428D-8F2C-E23DBA4DF14C}"/>
              </a:ext>
            </a:extLst>
          </p:cNvPr>
          <p:cNvGrpSpPr/>
          <p:nvPr/>
        </p:nvGrpSpPr>
        <p:grpSpPr>
          <a:xfrm>
            <a:off x="8678994" y="5460193"/>
            <a:ext cx="450362" cy="293285"/>
            <a:chOff x="6001164" y="1877630"/>
            <a:chExt cx="1616504" cy="1052700"/>
          </a:xfrm>
        </p:grpSpPr>
        <p:pic>
          <p:nvPicPr>
            <p:cNvPr id="221" name="図 220">
              <a:extLst>
                <a:ext uri="{FF2B5EF4-FFF2-40B4-BE49-F238E27FC236}">
                  <a16:creationId xmlns:a16="http://schemas.microsoft.com/office/drawing/2014/main" id="{99475903-32E6-4221-91BE-20DE4113EC4A}"/>
                </a:ext>
              </a:extLst>
            </p:cNvPr>
            <p:cNvPicPr>
              <a:picLocks noChangeAspect="1"/>
            </p:cNvPicPr>
            <p:nvPr/>
          </p:nvPicPr>
          <p:blipFill>
            <a:blip r:embed="rId17"/>
            <a:stretch>
              <a:fillRect/>
            </a:stretch>
          </p:blipFill>
          <p:spPr>
            <a:xfrm>
              <a:off x="6001164" y="1877630"/>
              <a:ext cx="1616504" cy="1052700"/>
            </a:xfrm>
            <a:prstGeom prst="rect">
              <a:avLst/>
            </a:prstGeom>
          </p:spPr>
        </p:pic>
        <p:sp>
          <p:nvSpPr>
            <p:cNvPr id="222" name="正方形/長方形 221">
              <a:extLst>
                <a:ext uri="{FF2B5EF4-FFF2-40B4-BE49-F238E27FC236}">
                  <a16:creationId xmlns:a16="http://schemas.microsoft.com/office/drawing/2014/main" id="{62140B4E-9A44-4229-BCD3-04BA8965C002}"/>
                </a:ext>
              </a:extLst>
            </p:cNvPr>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223" name="図 222">
            <a:extLst>
              <a:ext uri="{FF2B5EF4-FFF2-40B4-BE49-F238E27FC236}">
                <a16:creationId xmlns:a16="http://schemas.microsoft.com/office/drawing/2014/main" id="{86964959-F58D-4A0A-BBB0-BB050507BB42}"/>
              </a:ext>
            </a:extLst>
          </p:cNvPr>
          <p:cNvPicPr>
            <a:picLocks noChangeAspect="1"/>
          </p:cNvPicPr>
          <p:nvPr/>
        </p:nvPicPr>
        <p:blipFill>
          <a:blip r:embed="rId3"/>
          <a:stretch>
            <a:fillRect/>
          </a:stretch>
        </p:blipFill>
        <p:spPr>
          <a:xfrm>
            <a:off x="6924891" y="5415144"/>
            <a:ext cx="159734" cy="201929"/>
          </a:xfrm>
          <a:prstGeom prst="rect">
            <a:avLst/>
          </a:prstGeom>
        </p:spPr>
      </p:pic>
      <p:pic>
        <p:nvPicPr>
          <p:cNvPr id="224" name="図 223">
            <a:extLst>
              <a:ext uri="{FF2B5EF4-FFF2-40B4-BE49-F238E27FC236}">
                <a16:creationId xmlns:a16="http://schemas.microsoft.com/office/drawing/2014/main" id="{7514EE87-9EA3-4728-828C-0EA7764AA608}"/>
              </a:ext>
            </a:extLst>
          </p:cNvPr>
          <p:cNvPicPr>
            <a:picLocks noChangeAspect="1"/>
          </p:cNvPicPr>
          <p:nvPr/>
        </p:nvPicPr>
        <p:blipFill>
          <a:blip r:embed="rId3"/>
          <a:stretch>
            <a:fillRect/>
          </a:stretch>
        </p:blipFill>
        <p:spPr>
          <a:xfrm>
            <a:off x="7664213" y="5362655"/>
            <a:ext cx="159734" cy="201929"/>
          </a:xfrm>
          <a:prstGeom prst="rect">
            <a:avLst/>
          </a:prstGeom>
        </p:spPr>
      </p:pic>
      <p:pic>
        <p:nvPicPr>
          <p:cNvPr id="225" name="図 224">
            <a:extLst>
              <a:ext uri="{FF2B5EF4-FFF2-40B4-BE49-F238E27FC236}">
                <a16:creationId xmlns:a16="http://schemas.microsoft.com/office/drawing/2014/main" id="{86377B56-DD7D-4D3C-8EF7-973FACC1A650}"/>
              </a:ext>
            </a:extLst>
          </p:cNvPr>
          <p:cNvPicPr>
            <a:picLocks noChangeAspect="1"/>
          </p:cNvPicPr>
          <p:nvPr/>
        </p:nvPicPr>
        <p:blipFill>
          <a:blip r:embed="rId3"/>
          <a:stretch>
            <a:fillRect/>
          </a:stretch>
        </p:blipFill>
        <p:spPr>
          <a:xfrm>
            <a:off x="8358542" y="5646493"/>
            <a:ext cx="159734" cy="201929"/>
          </a:xfrm>
          <a:prstGeom prst="rect">
            <a:avLst/>
          </a:prstGeom>
        </p:spPr>
      </p:pic>
      <p:pic>
        <p:nvPicPr>
          <p:cNvPr id="226" name="図 225">
            <a:extLst>
              <a:ext uri="{FF2B5EF4-FFF2-40B4-BE49-F238E27FC236}">
                <a16:creationId xmlns:a16="http://schemas.microsoft.com/office/drawing/2014/main" id="{F0867015-1B20-4675-9F70-08725588577C}"/>
              </a:ext>
            </a:extLst>
          </p:cNvPr>
          <p:cNvPicPr>
            <a:picLocks noChangeAspect="1"/>
          </p:cNvPicPr>
          <p:nvPr/>
        </p:nvPicPr>
        <p:blipFill>
          <a:blip r:embed="rId3"/>
          <a:stretch>
            <a:fillRect/>
          </a:stretch>
        </p:blipFill>
        <p:spPr>
          <a:xfrm>
            <a:off x="8158061" y="6084439"/>
            <a:ext cx="159734" cy="201929"/>
          </a:xfrm>
          <a:prstGeom prst="rect">
            <a:avLst/>
          </a:prstGeom>
        </p:spPr>
      </p:pic>
      <p:pic>
        <p:nvPicPr>
          <p:cNvPr id="227" name="図 226">
            <a:extLst>
              <a:ext uri="{FF2B5EF4-FFF2-40B4-BE49-F238E27FC236}">
                <a16:creationId xmlns:a16="http://schemas.microsoft.com/office/drawing/2014/main" id="{4FEDD415-1067-4E72-A76B-7CE5A5327BEC}"/>
              </a:ext>
            </a:extLst>
          </p:cNvPr>
          <p:cNvPicPr>
            <a:picLocks noChangeAspect="1"/>
          </p:cNvPicPr>
          <p:nvPr/>
        </p:nvPicPr>
        <p:blipFill>
          <a:blip r:embed="rId3"/>
          <a:stretch>
            <a:fillRect/>
          </a:stretch>
        </p:blipFill>
        <p:spPr>
          <a:xfrm>
            <a:off x="7284828" y="6086626"/>
            <a:ext cx="159734" cy="201929"/>
          </a:xfrm>
          <a:prstGeom prst="rect">
            <a:avLst/>
          </a:prstGeom>
        </p:spPr>
      </p:pic>
      <p:pic>
        <p:nvPicPr>
          <p:cNvPr id="228" name="図 227">
            <a:extLst>
              <a:ext uri="{FF2B5EF4-FFF2-40B4-BE49-F238E27FC236}">
                <a16:creationId xmlns:a16="http://schemas.microsoft.com/office/drawing/2014/main" id="{91C04862-7835-48C4-8ED3-F60B26455F2A}"/>
              </a:ext>
            </a:extLst>
          </p:cNvPr>
          <p:cNvPicPr>
            <a:picLocks noChangeAspect="1"/>
          </p:cNvPicPr>
          <p:nvPr/>
        </p:nvPicPr>
        <p:blipFill>
          <a:blip r:embed="rId3"/>
          <a:stretch>
            <a:fillRect/>
          </a:stretch>
        </p:blipFill>
        <p:spPr>
          <a:xfrm>
            <a:off x="6493914" y="6005453"/>
            <a:ext cx="159734" cy="201929"/>
          </a:xfrm>
          <a:prstGeom prst="rect">
            <a:avLst/>
          </a:prstGeom>
        </p:spPr>
      </p:pic>
      <p:grpSp>
        <p:nvGrpSpPr>
          <p:cNvPr id="229" name="グループ化 228">
            <a:extLst>
              <a:ext uri="{FF2B5EF4-FFF2-40B4-BE49-F238E27FC236}">
                <a16:creationId xmlns:a16="http://schemas.microsoft.com/office/drawing/2014/main" id="{5D51AD4C-0217-485A-8A9A-356608B1B616}"/>
              </a:ext>
            </a:extLst>
          </p:cNvPr>
          <p:cNvGrpSpPr/>
          <p:nvPr/>
        </p:nvGrpSpPr>
        <p:grpSpPr>
          <a:xfrm>
            <a:off x="7770857" y="5087199"/>
            <a:ext cx="784410" cy="347509"/>
            <a:chOff x="10695259" y="1942444"/>
            <a:chExt cx="864848" cy="383145"/>
          </a:xfrm>
        </p:grpSpPr>
        <p:sp>
          <p:nvSpPr>
            <p:cNvPr id="230" name="星 24 171">
              <a:extLst>
                <a:ext uri="{FF2B5EF4-FFF2-40B4-BE49-F238E27FC236}">
                  <a16:creationId xmlns:a16="http://schemas.microsoft.com/office/drawing/2014/main" id="{756A4D57-AAD4-484D-AD89-4C9A5C120414}"/>
                </a:ext>
              </a:extLst>
            </p:cNvPr>
            <p:cNvSpPr/>
            <p:nvPr/>
          </p:nvSpPr>
          <p:spPr bwMode="auto">
            <a:xfrm>
              <a:off x="10825596" y="1942444"/>
              <a:ext cx="604174" cy="383145"/>
            </a:xfrm>
            <a:prstGeom prst="star24">
              <a:avLst/>
            </a:prstGeom>
            <a:solidFill>
              <a:srgbClr val="C0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231" name="テキスト ボックス 230">
              <a:extLst>
                <a:ext uri="{FF2B5EF4-FFF2-40B4-BE49-F238E27FC236}">
                  <a16:creationId xmlns:a16="http://schemas.microsoft.com/office/drawing/2014/main" id="{518534AF-C3A4-43EC-A603-D4399A5F2869}"/>
                </a:ext>
              </a:extLst>
            </p:cNvPr>
            <p:cNvSpPr txBox="1"/>
            <p:nvPr/>
          </p:nvSpPr>
          <p:spPr bwMode="auto">
            <a:xfrm>
              <a:off x="10695259" y="1965461"/>
              <a:ext cx="864848" cy="33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726" dirty="0">
                  <a:solidFill>
                    <a:schemeClr val="bg1"/>
                  </a:solidFill>
                  <a:latin typeface="Meiryo UI" pitchFamily="50" charset="-128"/>
                  <a:ea typeface="Meiryo UI" pitchFamily="50" charset="-128"/>
                  <a:cs typeface="Meiryo UI" pitchFamily="50" charset="-128"/>
                </a:rPr>
                <a:t>大量</a:t>
              </a:r>
              <a:endParaRPr lang="en-US" altLang="ja-JP" sz="726" dirty="0">
                <a:solidFill>
                  <a:schemeClr val="bg1"/>
                </a:solidFill>
                <a:latin typeface="Meiryo UI" pitchFamily="50" charset="-128"/>
                <a:ea typeface="Meiryo UI" pitchFamily="50" charset="-128"/>
                <a:cs typeface="Meiryo UI" pitchFamily="50" charset="-128"/>
              </a:endParaRPr>
            </a:p>
            <a:p>
              <a:pPr lvl="0" algn="ctr"/>
              <a:r>
                <a:rPr lang="ja-JP" altLang="en-US" sz="726" dirty="0">
                  <a:solidFill>
                    <a:schemeClr val="bg1"/>
                  </a:solidFill>
                  <a:latin typeface="Meiryo UI" pitchFamily="50" charset="-128"/>
                  <a:ea typeface="Meiryo UI" pitchFamily="50" charset="-128"/>
                  <a:cs typeface="Meiryo UI" pitchFamily="50" charset="-128"/>
                </a:rPr>
                <a:t>印刷中</a:t>
              </a:r>
              <a:endParaRPr lang="en-US" altLang="ja-JP" sz="726" dirty="0">
                <a:solidFill>
                  <a:schemeClr val="bg1"/>
                </a:solidFill>
                <a:latin typeface="Meiryo UI" pitchFamily="50" charset="-128"/>
                <a:ea typeface="Meiryo UI" pitchFamily="50" charset="-128"/>
                <a:cs typeface="Meiryo UI" pitchFamily="50" charset="-128"/>
              </a:endParaRPr>
            </a:p>
          </p:txBody>
        </p:sp>
      </p:grpSp>
      <p:grpSp>
        <p:nvGrpSpPr>
          <p:cNvPr id="188" name="グループ化 187">
            <a:extLst>
              <a:ext uri="{FF2B5EF4-FFF2-40B4-BE49-F238E27FC236}">
                <a16:creationId xmlns:a16="http://schemas.microsoft.com/office/drawing/2014/main" id="{C70D3F92-806E-4D3F-BBD8-C62D17489968}"/>
              </a:ext>
            </a:extLst>
          </p:cNvPr>
          <p:cNvGrpSpPr/>
          <p:nvPr/>
        </p:nvGrpSpPr>
        <p:grpSpPr>
          <a:xfrm>
            <a:off x="2578011" y="2542881"/>
            <a:ext cx="854610" cy="1813742"/>
            <a:chOff x="-756610" y="1970657"/>
            <a:chExt cx="946049" cy="2007800"/>
          </a:xfrm>
        </p:grpSpPr>
        <p:grpSp>
          <p:nvGrpSpPr>
            <p:cNvPr id="189" name="グループ化 188">
              <a:extLst>
                <a:ext uri="{FF2B5EF4-FFF2-40B4-BE49-F238E27FC236}">
                  <a16:creationId xmlns:a16="http://schemas.microsoft.com/office/drawing/2014/main" id="{C4124714-82C2-4749-B4BD-2D39BBA09363}"/>
                </a:ext>
              </a:extLst>
            </p:cNvPr>
            <p:cNvGrpSpPr/>
            <p:nvPr/>
          </p:nvGrpSpPr>
          <p:grpSpPr>
            <a:xfrm>
              <a:off x="-234684" y="2251935"/>
              <a:ext cx="424123" cy="288220"/>
              <a:chOff x="-914871" y="2710177"/>
              <a:chExt cx="394276" cy="267937"/>
            </a:xfrm>
          </p:grpSpPr>
          <p:pic>
            <p:nvPicPr>
              <p:cNvPr id="206" name="図 205">
                <a:extLst>
                  <a:ext uri="{FF2B5EF4-FFF2-40B4-BE49-F238E27FC236}">
                    <a16:creationId xmlns:a16="http://schemas.microsoft.com/office/drawing/2014/main" id="{86D570A3-EE50-4566-A152-ACB321296BD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2607832">
                <a:off x="-914871" y="2849866"/>
                <a:ext cx="183902" cy="128248"/>
              </a:xfrm>
              <a:prstGeom prst="rect">
                <a:avLst/>
              </a:prstGeom>
            </p:spPr>
          </p:pic>
          <p:pic>
            <p:nvPicPr>
              <p:cNvPr id="207" name="図 206">
                <a:extLst>
                  <a:ext uri="{FF2B5EF4-FFF2-40B4-BE49-F238E27FC236}">
                    <a16:creationId xmlns:a16="http://schemas.microsoft.com/office/drawing/2014/main" id="{8C42F938-FBA5-4D47-AD12-11FDA5EF8420}"/>
                  </a:ext>
                </a:extLst>
              </p:cNvPr>
              <p:cNvPicPr>
                <a:picLocks noChangeAspect="1"/>
              </p:cNvPicPr>
              <p:nvPr/>
            </p:nvPicPr>
            <p:blipFill>
              <a:blip r:embed="rId23"/>
              <a:stretch>
                <a:fillRect/>
              </a:stretch>
            </p:blipFill>
            <p:spPr>
              <a:xfrm rot="8880000" flipH="1">
                <a:off x="-715485" y="2710177"/>
                <a:ext cx="194890" cy="267281"/>
              </a:xfrm>
              <a:prstGeom prst="rect">
                <a:avLst/>
              </a:prstGeom>
            </p:spPr>
          </p:pic>
        </p:grpSp>
        <p:pic>
          <p:nvPicPr>
            <p:cNvPr id="190" name="図 189">
              <a:extLst>
                <a:ext uri="{FF2B5EF4-FFF2-40B4-BE49-F238E27FC236}">
                  <a16:creationId xmlns:a16="http://schemas.microsoft.com/office/drawing/2014/main" id="{CD8A517E-EA95-4B66-A2DB-B3D9420C49A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56610" y="1970657"/>
              <a:ext cx="674999" cy="2007800"/>
            </a:xfrm>
            <a:prstGeom prst="rect">
              <a:avLst/>
            </a:prstGeom>
          </p:spPr>
        </p:pic>
      </p:grpSp>
      <p:grpSp>
        <p:nvGrpSpPr>
          <p:cNvPr id="242" name="グループ化 241">
            <a:extLst>
              <a:ext uri="{FF2B5EF4-FFF2-40B4-BE49-F238E27FC236}">
                <a16:creationId xmlns:a16="http://schemas.microsoft.com/office/drawing/2014/main" id="{3E844C66-C74B-4E4F-9EEB-66650E5626DC}"/>
              </a:ext>
            </a:extLst>
          </p:cNvPr>
          <p:cNvGrpSpPr/>
          <p:nvPr/>
        </p:nvGrpSpPr>
        <p:grpSpPr>
          <a:xfrm>
            <a:off x="3150761" y="1905597"/>
            <a:ext cx="618395" cy="653187"/>
            <a:chOff x="3150761" y="1905597"/>
            <a:chExt cx="618395" cy="653187"/>
          </a:xfrm>
        </p:grpSpPr>
        <p:pic>
          <p:nvPicPr>
            <p:cNvPr id="127" name="図 12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rot="2607832">
              <a:off x="3443443" y="1905597"/>
              <a:ext cx="325713" cy="227142"/>
            </a:xfrm>
            <a:prstGeom prst="rect">
              <a:avLst/>
            </a:prstGeom>
          </p:spPr>
        </p:pic>
        <p:grpSp>
          <p:nvGrpSpPr>
            <p:cNvPr id="30" name="グラフィックス 28">
              <a:extLst>
                <a:ext uri="{FF2B5EF4-FFF2-40B4-BE49-F238E27FC236}">
                  <a16:creationId xmlns:a16="http://schemas.microsoft.com/office/drawing/2014/main" id="{6C0FC641-2804-405F-961D-9B11994FEF2E}"/>
                </a:ext>
              </a:extLst>
            </p:cNvPr>
            <p:cNvGrpSpPr/>
            <p:nvPr/>
          </p:nvGrpSpPr>
          <p:grpSpPr>
            <a:xfrm>
              <a:off x="3150761" y="2095590"/>
              <a:ext cx="574360" cy="463194"/>
              <a:chOff x="4657725" y="3190875"/>
              <a:chExt cx="590550" cy="476250"/>
            </a:xfrm>
          </p:grpSpPr>
          <p:sp>
            <p:nvSpPr>
              <p:cNvPr id="31" name="フリーフォーム: 図形 30">
                <a:extLst>
                  <a:ext uri="{FF2B5EF4-FFF2-40B4-BE49-F238E27FC236}">
                    <a16:creationId xmlns:a16="http://schemas.microsoft.com/office/drawing/2014/main" id="{1D79AF50-477A-476D-B270-48B59842AB96}"/>
                  </a:ext>
                </a:extLst>
              </p:cNvPr>
              <p:cNvSpPr/>
              <p:nvPr/>
            </p:nvSpPr>
            <p:spPr>
              <a:xfrm>
                <a:off x="4650581" y="3374041"/>
                <a:ext cx="295275" cy="295275"/>
              </a:xfrm>
              <a:custGeom>
                <a:avLst/>
                <a:gdLst>
                  <a:gd name="connsiteX0" fmla="*/ 7144 w 295275"/>
                  <a:gd name="connsiteY0" fmla="*/ 81344 h 295275"/>
                  <a:gd name="connsiteX1" fmla="*/ 194119 w 295275"/>
                  <a:gd name="connsiteY1" fmla="*/ 7144 h 295275"/>
                  <a:gd name="connsiteX2" fmla="*/ 292418 w 295275"/>
                  <a:gd name="connsiteY2" fmla="*/ 147923 h 295275"/>
                  <a:gd name="connsiteX3" fmla="*/ 126873 w 295275"/>
                  <a:gd name="connsiteY3" fmla="*/ 296704 h 295275"/>
                  <a:gd name="connsiteX4" fmla="*/ 7144 w 295275"/>
                  <a:gd name="connsiteY4" fmla="*/ 81344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295275">
                    <a:moveTo>
                      <a:pt x="7144" y="81344"/>
                    </a:moveTo>
                    <a:cubicBezTo>
                      <a:pt x="7144" y="81344"/>
                      <a:pt x="152781" y="8572"/>
                      <a:pt x="194119" y="7144"/>
                    </a:cubicBezTo>
                    <a:lnTo>
                      <a:pt x="292418" y="147923"/>
                    </a:lnTo>
                    <a:lnTo>
                      <a:pt x="126873" y="296704"/>
                    </a:lnTo>
                    <a:cubicBezTo>
                      <a:pt x="126873" y="296704"/>
                      <a:pt x="31337" y="178308"/>
                      <a:pt x="7144" y="81344"/>
                    </a:cubicBezTo>
                    <a:close/>
                  </a:path>
                </a:pathLst>
              </a:custGeom>
              <a:solidFill>
                <a:srgbClr val="898989"/>
              </a:solidFill>
              <a:ln w="9525" cap="flat">
                <a:noFill/>
                <a:prstDash val="solid"/>
                <a:miter/>
              </a:ln>
            </p:spPr>
            <p:txBody>
              <a:bodyPr rtlCol="0" anchor="ctr"/>
              <a:lstStyle/>
              <a:p>
                <a:endParaRPr lang="ja-JP" altLang="en-US"/>
              </a:p>
            </p:txBody>
          </p:sp>
          <p:sp>
            <p:nvSpPr>
              <p:cNvPr id="240" name="フリーフォーム: 図形 239">
                <a:extLst>
                  <a:ext uri="{FF2B5EF4-FFF2-40B4-BE49-F238E27FC236}">
                    <a16:creationId xmlns:a16="http://schemas.microsoft.com/office/drawing/2014/main" id="{37EABB50-DA0D-41EE-99B4-4C6DC5227764}"/>
                  </a:ext>
                </a:extLst>
              </p:cNvPr>
              <p:cNvSpPr/>
              <p:nvPr/>
            </p:nvSpPr>
            <p:spPr>
              <a:xfrm>
                <a:off x="4845844" y="3353943"/>
                <a:ext cx="142875" cy="161925"/>
              </a:xfrm>
              <a:custGeom>
                <a:avLst/>
                <a:gdLst>
                  <a:gd name="connsiteX0" fmla="*/ 36290 w 142875"/>
                  <a:gd name="connsiteY0" fmla="*/ 7144 h 161925"/>
                  <a:gd name="connsiteX1" fmla="*/ 7144 w 142875"/>
                  <a:gd name="connsiteY1" fmla="*/ 22193 h 161925"/>
                  <a:gd name="connsiteX2" fmla="*/ 104775 w 142875"/>
                  <a:gd name="connsiteY2" fmla="*/ 161258 h 161925"/>
                  <a:gd name="connsiteX3" fmla="*/ 141732 w 142875"/>
                  <a:gd name="connsiteY3" fmla="*/ 132683 h 161925"/>
                  <a:gd name="connsiteX4" fmla="*/ 36195 w 142875"/>
                  <a:gd name="connsiteY4" fmla="*/ 7239 h 161925"/>
                  <a:gd name="connsiteX5" fmla="*/ 38671 w 142875"/>
                  <a:gd name="connsiteY5" fmla="*/ 42386 h 161925"/>
                  <a:gd name="connsiteX6" fmla="*/ 30290 w 142875"/>
                  <a:gd name="connsiteY6" fmla="*/ 34004 h 161925"/>
                  <a:gd name="connsiteX7" fmla="*/ 38671 w 142875"/>
                  <a:gd name="connsiteY7" fmla="*/ 25622 h 161925"/>
                  <a:gd name="connsiteX8" fmla="*/ 47054 w 142875"/>
                  <a:gd name="connsiteY8" fmla="*/ 34004 h 161925"/>
                  <a:gd name="connsiteX9" fmla="*/ 38671 w 142875"/>
                  <a:gd name="connsiteY9" fmla="*/ 4238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61925">
                    <a:moveTo>
                      <a:pt x="36290" y="7144"/>
                    </a:moveTo>
                    <a:cubicBezTo>
                      <a:pt x="24860" y="17145"/>
                      <a:pt x="7144" y="22193"/>
                      <a:pt x="7144" y="22193"/>
                    </a:cubicBezTo>
                    <a:lnTo>
                      <a:pt x="104775" y="161258"/>
                    </a:lnTo>
                    <a:cubicBezTo>
                      <a:pt x="120491" y="154114"/>
                      <a:pt x="141732" y="132683"/>
                      <a:pt x="141732" y="132683"/>
                    </a:cubicBezTo>
                    <a:cubicBezTo>
                      <a:pt x="98965" y="54959"/>
                      <a:pt x="36195" y="7239"/>
                      <a:pt x="36195" y="7239"/>
                    </a:cubicBezTo>
                    <a:close/>
                    <a:moveTo>
                      <a:pt x="38671" y="42386"/>
                    </a:moveTo>
                    <a:cubicBezTo>
                      <a:pt x="34004" y="42386"/>
                      <a:pt x="30290" y="38576"/>
                      <a:pt x="30290" y="34004"/>
                    </a:cubicBezTo>
                    <a:cubicBezTo>
                      <a:pt x="30290" y="29432"/>
                      <a:pt x="34100" y="25622"/>
                      <a:pt x="38671" y="25622"/>
                    </a:cubicBezTo>
                    <a:cubicBezTo>
                      <a:pt x="43244" y="25622"/>
                      <a:pt x="47054" y="29432"/>
                      <a:pt x="47054" y="34004"/>
                    </a:cubicBezTo>
                    <a:cubicBezTo>
                      <a:pt x="47054" y="38576"/>
                      <a:pt x="43244" y="42386"/>
                      <a:pt x="38671" y="42386"/>
                    </a:cubicBezTo>
                    <a:close/>
                  </a:path>
                </a:pathLst>
              </a:custGeom>
              <a:solidFill>
                <a:srgbClr val="898989"/>
              </a:solidFill>
              <a:ln w="9525" cap="flat">
                <a:noFill/>
                <a:prstDash val="solid"/>
                <a:miter/>
              </a:ln>
            </p:spPr>
            <p:txBody>
              <a:bodyPr rtlCol="0" anchor="ctr"/>
              <a:lstStyle/>
              <a:p>
                <a:endParaRPr lang="ja-JP" altLang="en-US"/>
              </a:p>
            </p:txBody>
          </p:sp>
          <p:sp>
            <p:nvSpPr>
              <p:cNvPr id="241" name="フリーフォーム: 図形 240">
                <a:extLst>
                  <a:ext uri="{FF2B5EF4-FFF2-40B4-BE49-F238E27FC236}">
                    <a16:creationId xmlns:a16="http://schemas.microsoft.com/office/drawing/2014/main" id="{C9EED3DA-D500-4A06-A29D-32A008D8E90F}"/>
                  </a:ext>
                </a:extLst>
              </p:cNvPr>
              <p:cNvSpPr/>
              <p:nvPr/>
            </p:nvSpPr>
            <p:spPr>
              <a:xfrm>
                <a:off x="4905756" y="3183762"/>
                <a:ext cx="352425" cy="285750"/>
              </a:xfrm>
              <a:custGeom>
                <a:avLst/>
                <a:gdLst>
                  <a:gd name="connsiteX0" fmla="*/ 328898 w 352425"/>
                  <a:gd name="connsiteY0" fmla="*/ 84741 h 285750"/>
                  <a:gd name="connsiteX1" fmla="*/ 346519 w 352425"/>
                  <a:gd name="connsiteY1" fmla="*/ 46546 h 285750"/>
                  <a:gd name="connsiteX2" fmla="*/ 343471 w 352425"/>
                  <a:gd name="connsiteY2" fmla="*/ 41403 h 285750"/>
                  <a:gd name="connsiteX3" fmla="*/ 277368 w 352425"/>
                  <a:gd name="connsiteY3" fmla="*/ 99791 h 285750"/>
                  <a:gd name="connsiteX4" fmla="*/ 262128 w 352425"/>
                  <a:gd name="connsiteY4" fmla="*/ 89694 h 285750"/>
                  <a:gd name="connsiteX5" fmla="*/ 244221 w 352425"/>
                  <a:gd name="connsiteY5" fmla="*/ 77788 h 285750"/>
                  <a:gd name="connsiteX6" fmla="*/ 273177 w 352425"/>
                  <a:gd name="connsiteY6" fmla="*/ 58643 h 285750"/>
                  <a:gd name="connsiteX7" fmla="*/ 289369 w 352425"/>
                  <a:gd name="connsiteY7" fmla="*/ 22924 h 285750"/>
                  <a:gd name="connsiteX8" fmla="*/ 280225 w 352425"/>
                  <a:gd name="connsiteY8" fmla="*/ 7398 h 285750"/>
                  <a:gd name="connsiteX9" fmla="*/ 278320 w 352425"/>
                  <a:gd name="connsiteY9" fmla="*/ 8446 h 285750"/>
                  <a:gd name="connsiteX10" fmla="*/ 229076 w 352425"/>
                  <a:gd name="connsiteY10" fmla="*/ 35878 h 285750"/>
                  <a:gd name="connsiteX11" fmla="*/ 165830 w 352425"/>
                  <a:gd name="connsiteY11" fmla="*/ 51880 h 285750"/>
                  <a:gd name="connsiteX12" fmla="*/ 165830 w 352425"/>
                  <a:gd name="connsiteY12" fmla="*/ 51880 h 285750"/>
                  <a:gd name="connsiteX13" fmla="*/ 165354 w 352425"/>
                  <a:gd name="connsiteY13" fmla="*/ 52071 h 285750"/>
                  <a:gd name="connsiteX14" fmla="*/ 165354 w 352425"/>
                  <a:gd name="connsiteY14" fmla="*/ 52071 h 285750"/>
                  <a:gd name="connsiteX15" fmla="*/ 102489 w 352425"/>
                  <a:gd name="connsiteY15" fmla="*/ 77883 h 285750"/>
                  <a:gd name="connsiteX16" fmla="*/ 38576 w 352425"/>
                  <a:gd name="connsiteY16" fmla="*/ 171990 h 285750"/>
                  <a:gd name="connsiteX17" fmla="*/ 7144 w 352425"/>
                  <a:gd name="connsiteY17" fmla="*/ 191421 h 285750"/>
                  <a:gd name="connsiteX18" fmla="*/ 80963 w 352425"/>
                  <a:gd name="connsiteY18" fmla="*/ 282195 h 285750"/>
                  <a:gd name="connsiteX19" fmla="*/ 121539 w 352425"/>
                  <a:gd name="connsiteY19" fmla="*/ 255429 h 285750"/>
                  <a:gd name="connsiteX20" fmla="*/ 290703 w 352425"/>
                  <a:gd name="connsiteY20" fmla="*/ 220663 h 285750"/>
                  <a:gd name="connsiteX21" fmla="*/ 324326 w 352425"/>
                  <a:gd name="connsiteY21" fmla="*/ 159322 h 285750"/>
                  <a:gd name="connsiteX22" fmla="*/ 319278 w 352425"/>
                  <a:gd name="connsiteY22" fmla="*/ 137796 h 285750"/>
                  <a:gd name="connsiteX23" fmla="*/ 330232 w 352425"/>
                  <a:gd name="connsiteY23" fmla="*/ 115698 h 285750"/>
                  <a:gd name="connsiteX24" fmla="*/ 328803 w 352425"/>
                  <a:gd name="connsiteY24" fmla="*/ 8474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425" h="285750">
                    <a:moveTo>
                      <a:pt x="328898" y="84741"/>
                    </a:moveTo>
                    <a:cubicBezTo>
                      <a:pt x="347948" y="57119"/>
                      <a:pt x="346519" y="46546"/>
                      <a:pt x="346519" y="46546"/>
                    </a:cubicBezTo>
                    <a:lnTo>
                      <a:pt x="343471" y="41403"/>
                    </a:lnTo>
                    <a:lnTo>
                      <a:pt x="277368" y="99791"/>
                    </a:lnTo>
                    <a:lnTo>
                      <a:pt x="262128" y="89694"/>
                    </a:lnTo>
                    <a:lnTo>
                      <a:pt x="244221" y="77788"/>
                    </a:lnTo>
                    <a:cubicBezTo>
                      <a:pt x="253174" y="72454"/>
                      <a:pt x="263366" y="65977"/>
                      <a:pt x="273177" y="58643"/>
                    </a:cubicBezTo>
                    <a:cubicBezTo>
                      <a:pt x="286798" y="48451"/>
                      <a:pt x="290322" y="33783"/>
                      <a:pt x="289369" y="22924"/>
                    </a:cubicBezTo>
                    <a:cubicBezTo>
                      <a:pt x="288798" y="12828"/>
                      <a:pt x="284512" y="5684"/>
                      <a:pt x="280225" y="7398"/>
                    </a:cubicBezTo>
                    <a:cubicBezTo>
                      <a:pt x="279559" y="7589"/>
                      <a:pt x="278987" y="7875"/>
                      <a:pt x="278320" y="8446"/>
                    </a:cubicBezTo>
                    <a:cubicBezTo>
                      <a:pt x="269748" y="16447"/>
                      <a:pt x="232315" y="34354"/>
                      <a:pt x="229076" y="35878"/>
                    </a:cubicBezTo>
                    <a:cubicBezTo>
                      <a:pt x="207169" y="38736"/>
                      <a:pt x="187643" y="43879"/>
                      <a:pt x="165830" y="51880"/>
                    </a:cubicBezTo>
                    <a:lnTo>
                      <a:pt x="165830" y="51880"/>
                    </a:lnTo>
                    <a:cubicBezTo>
                      <a:pt x="165830" y="51880"/>
                      <a:pt x="165544" y="51975"/>
                      <a:pt x="165354" y="52071"/>
                    </a:cubicBezTo>
                    <a:lnTo>
                      <a:pt x="165354" y="52071"/>
                    </a:lnTo>
                    <a:cubicBezTo>
                      <a:pt x="146780" y="58548"/>
                      <a:pt x="126873" y="66930"/>
                      <a:pt x="102489" y="77883"/>
                    </a:cubicBezTo>
                    <a:cubicBezTo>
                      <a:pt x="50387" y="101410"/>
                      <a:pt x="60484" y="150178"/>
                      <a:pt x="38576" y="171990"/>
                    </a:cubicBezTo>
                    <a:cubicBezTo>
                      <a:pt x="29813" y="180753"/>
                      <a:pt x="19621" y="186373"/>
                      <a:pt x="7144" y="191421"/>
                    </a:cubicBezTo>
                    <a:cubicBezTo>
                      <a:pt x="27241" y="210567"/>
                      <a:pt x="56293" y="241809"/>
                      <a:pt x="80963" y="282195"/>
                    </a:cubicBezTo>
                    <a:cubicBezTo>
                      <a:pt x="100108" y="269717"/>
                      <a:pt x="121539" y="255429"/>
                      <a:pt x="121539" y="255429"/>
                    </a:cubicBezTo>
                    <a:cubicBezTo>
                      <a:pt x="121539" y="255429"/>
                      <a:pt x="276416" y="224092"/>
                      <a:pt x="290703" y="220663"/>
                    </a:cubicBezTo>
                    <a:cubicBezTo>
                      <a:pt x="304991" y="217329"/>
                      <a:pt x="314516" y="178563"/>
                      <a:pt x="324326" y="159322"/>
                    </a:cubicBezTo>
                    <a:cubicBezTo>
                      <a:pt x="332708" y="142749"/>
                      <a:pt x="319278" y="137796"/>
                      <a:pt x="319278" y="137796"/>
                    </a:cubicBezTo>
                    <a:cubicBezTo>
                      <a:pt x="319278" y="137796"/>
                      <a:pt x="321564" y="130652"/>
                      <a:pt x="330232" y="115698"/>
                    </a:cubicBezTo>
                    <a:cubicBezTo>
                      <a:pt x="343376" y="92742"/>
                      <a:pt x="328803" y="84741"/>
                      <a:pt x="328803" y="84741"/>
                    </a:cubicBezTo>
                    <a:close/>
                  </a:path>
                </a:pathLst>
              </a:custGeom>
              <a:solidFill>
                <a:srgbClr val="898989"/>
              </a:solidFill>
              <a:ln w="9525" cap="flat">
                <a:noFill/>
                <a:prstDash val="solid"/>
                <a:miter/>
              </a:ln>
            </p:spPr>
            <p:txBody>
              <a:bodyPr rtlCol="0" anchor="ctr"/>
              <a:lstStyle/>
              <a:p>
                <a:endParaRPr lang="ja-JP" altLang="en-US"/>
              </a:p>
            </p:txBody>
          </p:sp>
        </p:grpSp>
      </p:grpSp>
      <p:grpSp>
        <p:nvGrpSpPr>
          <p:cNvPr id="250" name="グラフィックス 9">
            <a:extLst>
              <a:ext uri="{FF2B5EF4-FFF2-40B4-BE49-F238E27FC236}">
                <a16:creationId xmlns:a16="http://schemas.microsoft.com/office/drawing/2014/main" id="{D2262480-2560-465E-A3A9-1D0C4D9523E2}"/>
              </a:ext>
            </a:extLst>
          </p:cNvPr>
          <p:cNvGrpSpPr/>
          <p:nvPr/>
        </p:nvGrpSpPr>
        <p:grpSpPr>
          <a:xfrm>
            <a:off x="6024709" y="5484456"/>
            <a:ext cx="273902" cy="807289"/>
            <a:chOff x="4772025" y="2895600"/>
            <a:chExt cx="361950" cy="1066800"/>
          </a:xfrm>
        </p:grpSpPr>
        <p:sp>
          <p:nvSpPr>
            <p:cNvPr id="251" name="フリーフォーム: 図形 250">
              <a:extLst>
                <a:ext uri="{FF2B5EF4-FFF2-40B4-BE49-F238E27FC236}">
                  <a16:creationId xmlns:a16="http://schemas.microsoft.com/office/drawing/2014/main" id="{ABD418FE-9541-4601-A00E-5A86B95FB4A3}"/>
                </a:ext>
              </a:extLst>
            </p:cNvPr>
            <p:cNvSpPr/>
            <p:nvPr/>
          </p:nvSpPr>
          <p:spPr>
            <a:xfrm>
              <a:off x="4764814" y="2888624"/>
              <a:ext cx="285750" cy="733425"/>
            </a:xfrm>
            <a:custGeom>
              <a:avLst/>
              <a:gdLst>
                <a:gd name="connsiteX0" fmla="*/ 42453 w 285750"/>
                <a:gd name="connsiteY0" fmla="*/ 177378 h 733425"/>
                <a:gd name="connsiteX1" fmla="*/ 30547 w 285750"/>
                <a:gd name="connsiteY1" fmla="*/ 184332 h 733425"/>
                <a:gd name="connsiteX2" fmla="*/ 9402 w 285750"/>
                <a:gd name="connsiteY2" fmla="*/ 208335 h 733425"/>
                <a:gd name="connsiteX3" fmla="*/ 8735 w 285750"/>
                <a:gd name="connsiteY3" fmla="*/ 225003 h 733425"/>
                <a:gd name="connsiteX4" fmla="*/ 7306 w 285750"/>
                <a:gd name="connsiteY4" fmla="*/ 278820 h 733425"/>
                <a:gd name="connsiteX5" fmla="*/ 8068 w 285750"/>
                <a:gd name="connsiteY5" fmla="*/ 338541 h 733425"/>
                <a:gd name="connsiteX6" fmla="*/ 13593 w 285750"/>
                <a:gd name="connsiteY6" fmla="*/ 376451 h 733425"/>
                <a:gd name="connsiteX7" fmla="*/ 13783 w 285750"/>
                <a:gd name="connsiteY7" fmla="*/ 376832 h 733425"/>
                <a:gd name="connsiteX8" fmla="*/ 27594 w 285750"/>
                <a:gd name="connsiteY8" fmla="*/ 394929 h 733425"/>
                <a:gd name="connsiteX9" fmla="*/ 41501 w 285750"/>
                <a:gd name="connsiteY9" fmla="*/ 395310 h 733425"/>
                <a:gd name="connsiteX10" fmla="*/ 31976 w 285750"/>
                <a:gd name="connsiteY10" fmla="*/ 436268 h 733425"/>
                <a:gd name="connsiteX11" fmla="*/ 26356 w 285750"/>
                <a:gd name="connsiteY11" fmla="*/ 474749 h 733425"/>
                <a:gd name="connsiteX12" fmla="*/ 28071 w 285750"/>
                <a:gd name="connsiteY12" fmla="*/ 475511 h 733425"/>
                <a:gd name="connsiteX13" fmla="*/ 31023 w 285750"/>
                <a:gd name="connsiteY13" fmla="*/ 515897 h 733425"/>
                <a:gd name="connsiteX14" fmla="*/ 37786 w 285750"/>
                <a:gd name="connsiteY14" fmla="*/ 549139 h 733425"/>
                <a:gd name="connsiteX15" fmla="*/ 39882 w 285750"/>
                <a:gd name="connsiteY15" fmla="*/ 650580 h 733425"/>
                <a:gd name="connsiteX16" fmla="*/ 38453 w 285750"/>
                <a:gd name="connsiteY16" fmla="*/ 713636 h 733425"/>
                <a:gd name="connsiteX17" fmla="*/ 118558 w 285750"/>
                <a:gd name="connsiteY17" fmla="*/ 730971 h 733425"/>
                <a:gd name="connsiteX18" fmla="*/ 216570 w 285750"/>
                <a:gd name="connsiteY18" fmla="*/ 722589 h 733425"/>
                <a:gd name="connsiteX19" fmla="*/ 210760 w 285750"/>
                <a:gd name="connsiteY19" fmla="*/ 560283 h 733425"/>
                <a:gd name="connsiteX20" fmla="*/ 197520 w 285750"/>
                <a:gd name="connsiteY20" fmla="*/ 479988 h 733425"/>
                <a:gd name="connsiteX21" fmla="*/ 207617 w 285750"/>
                <a:gd name="connsiteY21" fmla="*/ 479416 h 733425"/>
                <a:gd name="connsiteX22" fmla="*/ 202854 w 285750"/>
                <a:gd name="connsiteY22" fmla="*/ 354639 h 733425"/>
                <a:gd name="connsiteX23" fmla="*/ 247431 w 285750"/>
                <a:gd name="connsiteY23" fmla="*/ 374355 h 733425"/>
                <a:gd name="connsiteX24" fmla="*/ 280197 w 285750"/>
                <a:gd name="connsiteY24" fmla="*/ 360925 h 733425"/>
                <a:gd name="connsiteX25" fmla="*/ 281055 w 285750"/>
                <a:gd name="connsiteY25" fmla="*/ 321396 h 733425"/>
                <a:gd name="connsiteX26" fmla="*/ 242383 w 285750"/>
                <a:gd name="connsiteY26" fmla="*/ 329493 h 733425"/>
                <a:gd name="connsiteX27" fmla="*/ 210474 w 285750"/>
                <a:gd name="connsiteY27" fmla="*/ 240148 h 733425"/>
                <a:gd name="connsiteX28" fmla="*/ 161325 w 285750"/>
                <a:gd name="connsiteY28" fmla="*/ 142422 h 733425"/>
                <a:gd name="connsiteX29" fmla="*/ 179423 w 285750"/>
                <a:gd name="connsiteY29" fmla="*/ 110513 h 733425"/>
                <a:gd name="connsiteX30" fmla="*/ 184090 w 285750"/>
                <a:gd name="connsiteY30" fmla="*/ 96225 h 733425"/>
                <a:gd name="connsiteX31" fmla="*/ 187900 w 285750"/>
                <a:gd name="connsiteY31" fmla="*/ 97464 h 733425"/>
                <a:gd name="connsiteX32" fmla="*/ 190853 w 285750"/>
                <a:gd name="connsiteY32" fmla="*/ 60507 h 733425"/>
                <a:gd name="connsiteX33" fmla="*/ 145514 w 285750"/>
                <a:gd name="connsiteY33" fmla="*/ 10405 h 733425"/>
                <a:gd name="connsiteX34" fmla="*/ 109128 w 285750"/>
                <a:gd name="connsiteY34" fmla="*/ 10977 h 733425"/>
                <a:gd name="connsiteX35" fmla="*/ 74934 w 285750"/>
                <a:gd name="connsiteY35" fmla="*/ 55649 h 733425"/>
                <a:gd name="connsiteX36" fmla="*/ 63408 w 285750"/>
                <a:gd name="connsiteY36" fmla="*/ 117180 h 733425"/>
                <a:gd name="connsiteX37" fmla="*/ 62742 w 285750"/>
                <a:gd name="connsiteY37" fmla="*/ 149946 h 733425"/>
                <a:gd name="connsiteX38" fmla="*/ 51693 w 285750"/>
                <a:gd name="connsiteY38" fmla="*/ 169663 h 733425"/>
                <a:gd name="connsiteX39" fmla="*/ 42549 w 285750"/>
                <a:gd name="connsiteY39" fmla="*/ 17747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733425">
                  <a:moveTo>
                    <a:pt x="42453" y="177378"/>
                  </a:moveTo>
                  <a:cubicBezTo>
                    <a:pt x="38643" y="179760"/>
                    <a:pt x="34548" y="181760"/>
                    <a:pt x="30547" y="184332"/>
                  </a:cubicBezTo>
                  <a:cubicBezTo>
                    <a:pt x="21689" y="189951"/>
                    <a:pt x="10545" y="197000"/>
                    <a:pt x="9402" y="208335"/>
                  </a:cubicBezTo>
                  <a:cubicBezTo>
                    <a:pt x="8830" y="213859"/>
                    <a:pt x="8925" y="219479"/>
                    <a:pt x="8735" y="225003"/>
                  </a:cubicBezTo>
                  <a:cubicBezTo>
                    <a:pt x="8068" y="242910"/>
                    <a:pt x="7592" y="260913"/>
                    <a:pt x="7306" y="278820"/>
                  </a:cubicBezTo>
                  <a:cubicBezTo>
                    <a:pt x="7020" y="298727"/>
                    <a:pt x="7020" y="318634"/>
                    <a:pt x="8068" y="338541"/>
                  </a:cubicBezTo>
                  <a:cubicBezTo>
                    <a:pt x="8640" y="350448"/>
                    <a:pt x="8259" y="365402"/>
                    <a:pt x="13593" y="376451"/>
                  </a:cubicBezTo>
                  <a:cubicBezTo>
                    <a:pt x="13593" y="376451"/>
                    <a:pt x="13783" y="376737"/>
                    <a:pt x="13783" y="376832"/>
                  </a:cubicBezTo>
                  <a:cubicBezTo>
                    <a:pt x="13783" y="376832"/>
                    <a:pt x="17117" y="391119"/>
                    <a:pt x="27594" y="394929"/>
                  </a:cubicBezTo>
                  <a:cubicBezTo>
                    <a:pt x="31309" y="396263"/>
                    <a:pt x="37500" y="395310"/>
                    <a:pt x="41501" y="395310"/>
                  </a:cubicBezTo>
                  <a:cubicBezTo>
                    <a:pt x="41501" y="395310"/>
                    <a:pt x="32833" y="432839"/>
                    <a:pt x="31976" y="436268"/>
                  </a:cubicBezTo>
                  <a:cubicBezTo>
                    <a:pt x="28928" y="448936"/>
                    <a:pt x="27404" y="461795"/>
                    <a:pt x="26356" y="474749"/>
                  </a:cubicBezTo>
                  <a:lnTo>
                    <a:pt x="28071" y="475511"/>
                  </a:lnTo>
                  <a:cubicBezTo>
                    <a:pt x="30166" y="476368"/>
                    <a:pt x="30547" y="512468"/>
                    <a:pt x="31023" y="515897"/>
                  </a:cubicBezTo>
                  <a:cubicBezTo>
                    <a:pt x="32452" y="527041"/>
                    <a:pt x="34452" y="538281"/>
                    <a:pt x="37786" y="549139"/>
                  </a:cubicBezTo>
                  <a:cubicBezTo>
                    <a:pt x="47311" y="579619"/>
                    <a:pt x="40548" y="618957"/>
                    <a:pt x="39882" y="650580"/>
                  </a:cubicBezTo>
                  <a:cubicBezTo>
                    <a:pt x="39405" y="671631"/>
                    <a:pt x="38929" y="692681"/>
                    <a:pt x="38453" y="713636"/>
                  </a:cubicBezTo>
                  <a:cubicBezTo>
                    <a:pt x="38453" y="713636"/>
                    <a:pt x="43501" y="728209"/>
                    <a:pt x="118558" y="730971"/>
                  </a:cubicBezTo>
                  <a:cubicBezTo>
                    <a:pt x="193615" y="733734"/>
                    <a:pt x="216570" y="722589"/>
                    <a:pt x="216570" y="722589"/>
                  </a:cubicBezTo>
                  <a:cubicBezTo>
                    <a:pt x="216570" y="668964"/>
                    <a:pt x="215523" y="613719"/>
                    <a:pt x="210760" y="560283"/>
                  </a:cubicBezTo>
                  <a:cubicBezTo>
                    <a:pt x="210189" y="553711"/>
                    <a:pt x="197901" y="479892"/>
                    <a:pt x="197520" y="479988"/>
                  </a:cubicBezTo>
                  <a:lnTo>
                    <a:pt x="207617" y="479416"/>
                  </a:lnTo>
                  <a:cubicBezTo>
                    <a:pt x="204950" y="439030"/>
                    <a:pt x="200759" y="395120"/>
                    <a:pt x="202854" y="354639"/>
                  </a:cubicBezTo>
                  <a:cubicBezTo>
                    <a:pt x="202854" y="354639"/>
                    <a:pt x="223047" y="376070"/>
                    <a:pt x="247431" y="374355"/>
                  </a:cubicBezTo>
                  <a:cubicBezTo>
                    <a:pt x="271815" y="372641"/>
                    <a:pt x="280197" y="360925"/>
                    <a:pt x="280197" y="360925"/>
                  </a:cubicBezTo>
                  <a:lnTo>
                    <a:pt x="281055" y="321396"/>
                  </a:lnTo>
                  <a:lnTo>
                    <a:pt x="242383" y="329493"/>
                  </a:lnTo>
                  <a:cubicBezTo>
                    <a:pt x="242383" y="329493"/>
                    <a:pt x="209331" y="254150"/>
                    <a:pt x="210474" y="240148"/>
                  </a:cubicBezTo>
                  <a:cubicBezTo>
                    <a:pt x="211617" y="226146"/>
                    <a:pt x="217999" y="144327"/>
                    <a:pt x="161325" y="142422"/>
                  </a:cubicBezTo>
                  <a:cubicBezTo>
                    <a:pt x="161325" y="142422"/>
                    <a:pt x="178566" y="127277"/>
                    <a:pt x="179423" y="110513"/>
                  </a:cubicBezTo>
                  <a:cubicBezTo>
                    <a:pt x="179423" y="110513"/>
                    <a:pt x="179423" y="101655"/>
                    <a:pt x="184090" y="96225"/>
                  </a:cubicBezTo>
                  <a:lnTo>
                    <a:pt x="187900" y="97464"/>
                  </a:lnTo>
                  <a:cubicBezTo>
                    <a:pt x="187900" y="97464"/>
                    <a:pt x="201807" y="86129"/>
                    <a:pt x="190853" y="60507"/>
                  </a:cubicBezTo>
                  <a:cubicBezTo>
                    <a:pt x="182185" y="40314"/>
                    <a:pt x="166659" y="18882"/>
                    <a:pt x="145514" y="10405"/>
                  </a:cubicBezTo>
                  <a:cubicBezTo>
                    <a:pt x="133989" y="5738"/>
                    <a:pt x="120558" y="6214"/>
                    <a:pt x="109128" y="10977"/>
                  </a:cubicBezTo>
                  <a:cubicBezTo>
                    <a:pt x="91126" y="18311"/>
                    <a:pt x="81220" y="38218"/>
                    <a:pt x="74934" y="55649"/>
                  </a:cubicBezTo>
                  <a:cubicBezTo>
                    <a:pt x="67885" y="75366"/>
                    <a:pt x="64742" y="96416"/>
                    <a:pt x="63408" y="117180"/>
                  </a:cubicBezTo>
                  <a:cubicBezTo>
                    <a:pt x="62646" y="128134"/>
                    <a:pt x="62456" y="139088"/>
                    <a:pt x="62742" y="149946"/>
                  </a:cubicBezTo>
                  <a:cubicBezTo>
                    <a:pt x="62837" y="155852"/>
                    <a:pt x="55217" y="165377"/>
                    <a:pt x="51693" y="169663"/>
                  </a:cubicBezTo>
                  <a:cubicBezTo>
                    <a:pt x="49026" y="172997"/>
                    <a:pt x="45882" y="175378"/>
                    <a:pt x="42549" y="177474"/>
                  </a:cubicBezTo>
                  <a:close/>
                </a:path>
              </a:pathLst>
            </a:custGeom>
            <a:solidFill>
              <a:srgbClr val="898989"/>
            </a:solidFill>
            <a:ln w="9525" cap="flat">
              <a:noFill/>
              <a:prstDash val="solid"/>
              <a:miter/>
            </a:ln>
          </p:spPr>
          <p:txBody>
            <a:bodyPr rtlCol="0" anchor="ctr"/>
            <a:lstStyle/>
            <a:p>
              <a:endParaRPr lang="ja-JP" altLang="en-US"/>
            </a:p>
          </p:txBody>
        </p:sp>
        <p:sp>
          <p:nvSpPr>
            <p:cNvPr id="252" name="フリーフォーム: 図形 251">
              <a:extLst>
                <a:ext uri="{FF2B5EF4-FFF2-40B4-BE49-F238E27FC236}">
                  <a16:creationId xmlns:a16="http://schemas.microsoft.com/office/drawing/2014/main" id="{1FB3FD16-4551-4C63-B328-74367818DCDA}"/>
                </a:ext>
              </a:extLst>
            </p:cNvPr>
            <p:cNvSpPr/>
            <p:nvPr/>
          </p:nvSpPr>
          <p:spPr>
            <a:xfrm>
              <a:off x="4800299" y="3602831"/>
              <a:ext cx="171450" cy="361950"/>
            </a:xfrm>
            <a:custGeom>
              <a:avLst/>
              <a:gdLst>
                <a:gd name="connsiteX0" fmla="*/ 163274 w 171450"/>
                <a:gd name="connsiteY0" fmla="*/ 55912 h 361950"/>
                <a:gd name="connsiteX1" fmla="*/ 165751 w 171450"/>
                <a:gd name="connsiteY1" fmla="*/ 8001 h 361950"/>
                <a:gd name="connsiteX2" fmla="*/ 20399 w 171450"/>
                <a:gd name="connsiteY2" fmla="*/ 7144 h 361950"/>
                <a:gd name="connsiteX3" fmla="*/ 10303 w 171450"/>
                <a:gd name="connsiteY3" fmla="*/ 94583 h 361950"/>
                <a:gd name="connsiteX4" fmla="*/ 32115 w 171450"/>
                <a:gd name="connsiteY4" fmla="*/ 225647 h 361950"/>
                <a:gd name="connsiteX5" fmla="*/ 25352 w 171450"/>
                <a:gd name="connsiteY5" fmla="*/ 292037 h 361950"/>
                <a:gd name="connsiteX6" fmla="*/ 27067 w 171450"/>
                <a:gd name="connsiteY6" fmla="*/ 357569 h 361950"/>
                <a:gd name="connsiteX7" fmla="*/ 45545 w 171450"/>
                <a:gd name="connsiteY7" fmla="*/ 358426 h 361950"/>
                <a:gd name="connsiteX8" fmla="*/ 48022 w 171450"/>
                <a:gd name="connsiteY8" fmla="*/ 304610 h 361950"/>
                <a:gd name="connsiteX9" fmla="*/ 97647 w 171450"/>
                <a:gd name="connsiteY9" fmla="*/ 342424 h 361950"/>
                <a:gd name="connsiteX10" fmla="*/ 141367 w 171450"/>
                <a:gd name="connsiteY10" fmla="*/ 309658 h 361950"/>
                <a:gd name="connsiteX11" fmla="*/ 110315 w 171450"/>
                <a:gd name="connsiteY11" fmla="*/ 302895 h 361950"/>
                <a:gd name="connsiteX12" fmla="*/ 92694 w 171450"/>
                <a:gd name="connsiteY12" fmla="*/ 258318 h 361950"/>
                <a:gd name="connsiteX13" fmla="*/ 100219 w 171450"/>
                <a:gd name="connsiteY13" fmla="*/ 234791 h 361950"/>
                <a:gd name="connsiteX14" fmla="*/ 163274 w 171450"/>
                <a:gd name="connsiteY14" fmla="*/ 55817 h 361950"/>
                <a:gd name="connsiteX15" fmla="*/ 80026 w 171450"/>
                <a:gd name="connsiteY15" fmla="*/ 102965 h 361950"/>
                <a:gd name="connsiteX16" fmla="*/ 70786 w 171450"/>
                <a:gd name="connsiteY16" fmla="*/ 191357 h 361950"/>
                <a:gd name="connsiteX17" fmla="*/ 71548 w 171450"/>
                <a:gd name="connsiteY17" fmla="*/ 55054 h 361950"/>
                <a:gd name="connsiteX18" fmla="*/ 77835 w 171450"/>
                <a:gd name="connsiteY18" fmla="*/ 24003 h 361950"/>
                <a:gd name="connsiteX19" fmla="*/ 76978 w 171450"/>
                <a:gd name="connsiteY19" fmla="*/ 9715 h 361950"/>
                <a:gd name="connsiteX20" fmla="*/ 102219 w 171450"/>
                <a:gd name="connsiteY20" fmla="*/ 11430 h 361950"/>
                <a:gd name="connsiteX21" fmla="*/ 103457 w 171450"/>
                <a:gd name="connsiteY21" fmla="*/ 34957 h 361950"/>
                <a:gd name="connsiteX22" fmla="*/ 79930 w 171450"/>
                <a:gd name="connsiteY22" fmla="*/ 10306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361950">
                  <a:moveTo>
                    <a:pt x="163274" y="55912"/>
                  </a:moveTo>
                  <a:cubicBezTo>
                    <a:pt x="164131" y="36576"/>
                    <a:pt x="165751" y="8001"/>
                    <a:pt x="165751" y="8001"/>
                  </a:cubicBezTo>
                  <a:lnTo>
                    <a:pt x="20399" y="7144"/>
                  </a:lnTo>
                  <a:cubicBezTo>
                    <a:pt x="20399" y="7144"/>
                    <a:pt x="-651" y="27337"/>
                    <a:pt x="10303" y="94583"/>
                  </a:cubicBezTo>
                  <a:cubicBezTo>
                    <a:pt x="21256" y="161830"/>
                    <a:pt x="37163" y="194596"/>
                    <a:pt x="32115" y="225647"/>
                  </a:cubicBezTo>
                  <a:cubicBezTo>
                    <a:pt x="32115" y="225647"/>
                    <a:pt x="7731" y="249174"/>
                    <a:pt x="25352" y="292037"/>
                  </a:cubicBezTo>
                  <a:lnTo>
                    <a:pt x="27067" y="357569"/>
                  </a:lnTo>
                  <a:lnTo>
                    <a:pt x="45545" y="358426"/>
                  </a:lnTo>
                  <a:lnTo>
                    <a:pt x="48022" y="304610"/>
                  </a:lnTo>
                  <a:cubicBezTo>
                    <a:pt x="48022" y="304610"/>
                    <a:pt x="69834" y="302133"/>
                    <a:pt x="97647" y="342424"/>
                  </a:cubicBezTo>
                  <a:cubicBezTo>
                    <a:pt x="97647" y="342424"/>
                    <a:pt x="142224" y="352520"/>
                    <a:pt x="141367" y="309658"/>
                  </a:cubicBezTo>
                  <a:cubicBezTo>
                    <a:pt x="141367" y="309658"/>
                    <a:pt x="124603" y="309658"/>
                    <a:pt x="110315" y="302895"/>
                  </a:cubicBezTo>
                  <a:cubicBezTo>
                    <a:pt x="110315" y="302895"/>
                    <a:pt x="106981" y="270129"/>
                    <a:pt x="92694" y="258318"/>
                  </a:cubicBezTo>
                  <a:cubicBezTo>
                    <a:pt x="92694" y="258318"/>
                    <a:pt x="90217" y="249936"/>
                    <a:pt x="100219" y="234791"/>
                  </a:cubicBezTo>
                  <a:cubicBezTo>
                    <a:pt x="110315" y="219646"/>
                    <a:pt x="162417" y="75152"/>
                    <a:pt x="163274" y="55817"/>
                  </a:cubicBezTo>
                  <a:close/>
                  <a:moveTo>
                    <a:pt x="80026" y="102965"/>
                  </a:moveTo>
                  <a:cubicBezTo>
                    <a:pt x="80026" y="127159"/>
                    <a:pt x="74787" y="165830"/>
                    <a:pt x="70786" y="191357"/>
                  </a:cubicBezTo>
                  <a:cubicBezTo>
                    <a:pt x="64119" y="135922"/>
                    <a:pt x="69358" y="75724"/>
                    <a:pt x="71548" y="55054"/>
                  </a:cubicBezTo>
                  <a:cubicBezTo>
                    <a:pt x="74025" y="31909"/>
                    <a:pt x="76978" y="30290"/>
                    <a:pt x="77835" y="24003"/>
                  </a:cubicBezTo>
                  <a:cubicBezTo>
                    <a:pt x="78692" y="17717"/>
                    <a:pt x="76978" y="9715"/>
                    <a:pt x="76978" y="9715"/>
                  </a:cubicBezTo>
                  <a:lnTo>
                    <a:pt x="102219" y="11430"/>
                  </a:lnTo>
                  <a:lnTo>
                    <a:pt x="103457" y="34957"/>
                  </a:lnTo>
                  <a:cubicBezTo>
                    <a:pt x="103457" y="34957"/>
                    <a:pt x="79930" y="64389"/>
                    <a:pt x="79930" y="103061"/>
                  </a:cubicBezTo>
                  <a:close/>
                </a:path>
              </a:pathLst>
            </a:custGeom>
            <a:solidFill>
              <a:srgbClr val="898989"/>
            </a:solidFill>
            <a:ln w="9525" cap="flat">
              <a:noFill/>
              <a:prstDash val="solid"/>
              <a:miter/>
            </a:ln>
          </p:spPr>
          <p:txBody>
            <a:bodyPr rtlCol="0" anchor="ctr"/>
            <a:lstStyle/>
            <a:p>
              <a:endParaRPr lang="ja-JP" altLang="en-US"/>
            </a:p>
          </p:txBody>
        </p:sp>
        <p:sp>
          <p:nvSpPr>
            <p:cNvPr id="253" name="フリーフォーム: 図形 252">
              <a:extLst>
                <a:ext uri="{FF2B5EF4-FFF2-40B4-BE49-F238E27FC236}">
                  <a16:creationId xmlns:a16="http://schemas.microsoft.com/office/drawing/2014/main" id="{5640E5D9-CD1E-44DE-AEAB-1F2F98CA34D0}"/>
                </a:ext>
              </a:extLst>
            </p:cNvPr>
            <p:cNvSpPr/>
            <p:nvPr/>
          </p:nvSpPr>
          <p:spPr>
            <a:xfrm>
              <a:off x="4879039" y="3868608"/>
              <a:ext cx="57150" cy="47625"/>
            </a:xfrm>
            <a:custGeom>
              <a:avLst/>
              <a:gdLst>
                <a:gd name="connsiteX0" fmla="*/ 34813 w 57150"/>
                <a:gd name="connsiteY0" fmla="*/ 41500 h 47625"/>
                <a:gd name="connsiteX1" fmla="*/ 57007 w 57150"/>
                <a:gd name="connsiteY1" fmla="*/ 24641 h 47625"/>
                <a:gd name="connsiteX2" fmla="*/ 54911 w 57150"/>
                <a:gd name="connsiteY2" fmla="*/ 13592 h 47625"/>
                <a:gd name="connsiteX3" fmla="*/ 13763 w 57150"/>
                <a:gd name="connsiteY3" fmla="*/ 7972 h 47625"/>
                <a:gd name="connsiteX4" fmla="*/ 9953 w 57150"/>
                <a:gd name="connsiteY4" fmla="*/ 35690 h 47625"/>
                <a:gd name="connsiteX5" fmla="*/ 34909 w 57150"/>
                <a:gd name="connsiteY5" fmla="*/ 4150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7625">
                  <a:moveTo>
                    <a:pt x="34813" y="41500"/>
                  </a:moveTo>
                  <a:cubicBezTo>
                    <a:pt x="34813" y="41500"/>
                    <a:pt x="44719" y="42357"/>
                    <a:pt x="57007" y="24641"/>
                  </a:cubicBezTo>
                  <a:cubicBezTo>
                    <a:pt x="57007" y="24641"/>
                    <a:pt x="63865" y="15687"/>
                    <a:pt x="54911" y="13592"/>
                  </a:cubicBezTo>
                  <a:cubicBezTo>
                    <a:pt x="45958" y="11496"/>
                    <a:pt x="25955" y="4829"/>
                    <a:pt x="13763" y="7972"/>
                  </a:cubicBezTo>
                  <a:cubicBezTo>
                    <a:pt x="1571" y="11115"/>
                    <a:pt x="9953" y="35690"/>
                    <a:pt x="9953" y="35690"/>
                  </a:cubicBezTo>
                  <a:lnTo>
                    <a:pt x="34909" y="41500"/>
                  </a:lnTo>
                  <a:close/>
                </a:path>
              </a:pathLst>
            </a:custGeom>
            <a:solidFill>
              <a:srgbClr val="898989"/>
            </a:solidFill>
            <a:ln w="9525" cap="flat">
              <a:noFill/>
              <a:prstDash val="solid"/>
              <a:miter/>
            </a:ln>
          </p:spPr>
          <p:txBody>
            <a:bodyPr rtlCol="0" anchor="ctr"/>
            <a:lstStyle/>
            <a:p>
              <a:endParaRPr lang="ja-JP" altLang="en-US"/>
            </a:p>
          </p:txBody>
        </p:sp>
        <p:sp>
          <p:nvSpPr>
            <p:cNvPr id="254" name="フリーフォーム: 図形 253">
              <a:extLst>
                <a:ext uri="{FF2B5EF4-FFF2-40B4-BE49-F238E27FC236}">
                  <a16:creationId xmlns:a16="http://schemas.microsoft.com/office/drawing/2014/main" id="{6293AAC1-19FA-492B-9998-4AE51B02DAC7}"/>
                </a:ext>
              </a:extLst>
            </p:cNvPr>
            <p:cNvSpPr/>
            <p:nvPr/>
          </p:nvSpPr>
          <p:spPr>
            <a:xfrm>
              <a:off x="4942332" y="3098482"/>
              <a:ext cx="123825" cy="171450"/>
            </a:xfrm>
            <a:custGeom>
              <a:avLst/>
              <a:gdLst>
                <a:gd name="connsiteX0" fmla="*/ 109157 w 123825"/>
                <a:gd name="connsiteY0" fmla="*/ 101918 h 171450"/>
                <a:gd name="connsiteX1" fmla="*/ 89726 w 123825"/>
                <a:gd name="connsiteY1" fmla="*/ 106013 h 171450"/>
                <a:gd name="connsiteX2" fmla="*/ 77629 w 123825"/>
                <a:gd name="connsiteY2" fmla="*/ 108395 h 171450"/>
                <a:gd name="connsiteX3" fmla="*/ 62103 w 123825"/>
                <a:gd name="connsiteY3" fmla="*/ 101060 h 171450"/>
                <a:gd name="connsiteX4" fmla="*/ 35147 w 123825"/>
                <a:gd name="connsiteY4" fmla="*/ 21336 h 171450"/>
                <a:gd name="connsiteX5" fmla="*/ 29813 w 123825"/>
                <a:gd name="connsiteY5" fmla="*/ 17717 h 171450"/>
                <a:gd name="connsiteX6" fmla="*/ 30194 w 123825"/>
                <a:gd name="connsiteY6" fmla="*/ 7144 h 171450"/>
                <a:gd name="connsiteX7" fmla="*/ 7144 w 123825"/>
                <a:gd name="connsiteY7" fmla="*/ 134398 h 171450"/>
                <a:gd name="connsiteX8" fmla="*/ 36386 w 123825"/>
                <a:gd name="connsiteY8" fmla="*/ 159163 h 171450"/>
                <a:gd name="connsiteX9" fmla="*/ 71438 w 123825"/>
                <a:gd name="connsiteY9" fmla="*/ 164973 h 171450"/>
                <a:gd name="connsiteX10" fmla="*/ 125825 w 123825"/>
                <a:gd name="connsiteY10" fmla="*/ 148495 h 171450"/>
                <a:gd name="connsiteX11" fmla="*/ 124397 w 123825"/>
                <a:gd name="connsiteY11" fmla="*/ 139160 h 171450"/>
                <a:gd name="connsiteX12" fmla="*/ 109157 w 123825"/>
                <a:gd name="connsiteY12" fmla="*/ 1020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171450">
                  <a:moveTo>
                    <a:pt x="109157" y="101918"/>
                  </a:moveTo>
                  <a:lnTo>
                    <a:pt x="89726" y="106013"/>
                  </a:lnTo>
                  <a:lnTo>
                    <a:pt x="77629" y="108395"/>
                  </a:lnTo>
                  <a:lnTo>
                    <a:pt x="62103" y="101060"/>
                  </a:lnTo>
                  <a:cubicBezTo>
                    <a:pt x="62103" y="101060"/>
                    <a:pt x="41529" y="24479"/>
                    <a:pt x="35147" y="21336"/>
                  </a:cubicBezTo>
                  <a:lnTo>
                    <a:pt x="29813" y="17717"/>
                  </a:lnTo>
                  <a:lnTo>
                    <a:pt x="30194" y="7144"/>
                  </a:lnTo>
                  <a:lnTo>
                    <a:pt x="7144" y="134398"/>
                  </a:lnTo>
                  <a:lnTo>
                    <a:pt x="36386" y="159163"/>
                  </a:lnTo>
                  <a:cubicBezTo>
                    <a:pt x="36386" y="159163"/>
                    <a:pt x="48578" y="166402"/>
                    <a:pt x="71438" y="164973"/>
                  </a:cubicBezTo>
                  <a:cubicBezTo>
                    <a:pt x="94298" y="163544"/>
                    <a:pt x="125825" y="148495"/>
                    <a:pt x="125825" y="148495"/>
                  </a:cubicBezTo>
                  <a:lnTo>
                    <a:pt x="124397" y="139160"/>
                  </a:lnTo>
                  <a:cubicBezTo>
                    <a:pt x="124397" y="139160"/>
                    <a:pt x="130207" y="118015"/>
                    <a:pt x="109157" y="102013"/>
                  </a:cubicBezTo>
                  <a:close/>
                </a:path>
              </a:pathLst>
            </a:custGeom>
            <a:solidFill>
              <a:srgbClr val="898989"/>
            </a:solidFill>
            <a:ln w="9525" cap="flat">
              <a:noFill/>
              <a:prstDash val="solid"/>
              <a:miter/>
            </a:ln>
          </p:spPr>
          <p:txBody>
            <a:bodyPr rtlCol="0" anchor="ctr"/>
            <a:lstStyle/>
            <a:p>
              <a:endParaRPr lang="ja-JP" altLang="en-US"/>
            </a:p>
          </p:txBody>
        </p:sp>
        <p:sp>
          <p:nvSpPr>
            <p:cNvPr id="255" name="フリーフォーム: 図形 254">
              <a:extLst>
                <a:ext uri="{FF2B5EF4-FFF2-40B4-BE49-F238E27FC236}">
                  <a16:creationId xmlns:a16="http://schemas.microsoft.com/office/drawing/2014/main" id="{28E23E68-BA98-48C7-A68C-EF2A68060498}"/>
                </a:ext>
              </a:extLst>
            </p:cNvPr>
            <p:cNvSpPr/>
            <p:nvPr/>
          </p:nvSpPr>
          <p:spPr>
            <a:xfrm>
              <a:off x="5013293" y="3175254"/>
              <a:ext cx="123825" cy="76200"/>
            </a:xfrm>
            <a:custGeom>
              <a:avLst/>
              <a:gdLst>
                <a:gd name="connsiteX0" fmla="*/ 7144 w 123825"/>
                <a:gd name="connsiteY0" fmla="*/ 42291 h 76200"/>
                <a:gd name="connsiteX1" fmla="*/ 43625 w 123825"/>
                <a:gd name="connsiteY1" fmla="*/ 29527 h 76200"/>
                <a:gd name="connsiteX2" fmla="*/ 67723 w 123825"/>
                <a:gd name="connsiteY2" fmla="*/ 17716 h 76200"/>
                <a:gd name="connsiteX3" fmla="*/ 75343 w 123825"/>
                <a:gd name="connsiteY3" fmla="*/ 11335 h 76200"/>
                <a:gd name="connsiteX4" fmla="*/ 84677 w 123825"/>
                <a:gd name="connsiteY4" fmla="*/ 11716 h 76200"/>
                <a:gd name="connsiteX5" fmla="*/ 86392 w 123825"/>
                <a:gd name="connsiteY5" fmla="*/ 11525 h 76200"/>
                <a:gd name="connsiteX6" fmla="*/ 93345 w 123825"/>
                <a:gd name="connsiteY6" fmla="*/ 11335 h 76200"/>
                <a:gd name="connsiteX7" fmla="*/ 96012 w 123825"/>
                <a:gd name="connsiteY7" fmla="*/ 10763 h 76200"/>
                <a:gd name="connsiteX8" fmla="*/ 102203 w 123825"/>
                <a:gd name="connsiteY8" fmla="*/ 8001 h 76200"/>
                <a:gd name="connsiteX9" fmla="*/ 106489 w 123825"/>
                <a:gd name="connsiteY9" fmla="*/ 9049 h 76200"/>
                <a:gd name="connsiteX10" fmla="*/ 114014 w 123825"/>
                <a:gd name="connsiteY10" fmla="*/ 7334 h 76200"/>
                <a:gd name="connsiteX11" fmla="*/ 120872 w 123825"/>
                <a:gd name="connsiteY11" fmla="*/ 7144 h 76200"/>
                <a:gd name="connsiteX12" fmla="*/ 114395 w 123825"/>
                <a:gd name="connsiteY12" fmla="*/ 15811 h 76200"/>
                <a:gd name="connsiteX13" fmla="*/ 108109 w 123825"/>
                <a:gd name="connsiteY13" fmla="*/ 16097 h 76200"/>
                <a:gd name="connsiteX14" fmla="*/ 99060 w 123825"/>
                <a:gd name="connsiteY14" fmla="*/ 22098 h 76200"/>
                <a:gd name="connsiteX15" fmla="*/ 109823 w 123825"/>
                <a:gd name="connsiteY15" fmla="*/ 20193 h 76200"/>
                <a:gd name="connsiteX16" fmla="*/ 117634 w 123825"/>
                <a:gd name="connsiteY16" fmla="*/ 21717 h 76200"/>
                <a:gd name="connsiteX17" fmla="*/ 110109 w 123825"/>
                <a:gd name="connsiteY17" fmla="*/ 27051 h 76200"/>
                <a:gd name="connsiteX18" fmla="*/ 102489 w 123825"/>
                <a:gd name="connsiteY18" fmla="*/ 28480 h 76200"/>
                <a:gd name="connsiteX19" fmla="*/ 94107 w 123825"/>
                <a:gd name="connsiteY19" fmla="*/ 37147 h 76200"/>
                <a:gd name="connsiteX20" fmla="*/ 79153 w 123825"/>
                <a:gd name="connsiteY20" fmla="*/ 48577 h 76200"/>
                <a:gd name="connsiteX21" fmla="*/ 52578 w 123825"/>
                <a:gd name="connsiteY21" fmla="*/ 55054 h 76200"/>
                <a:gd name="connsiteX22" fmla="*/ 24765 w 123825"/>
                <a:gd name="connsiteY22" fmla="*/ 69818 h 76200"/>
                <a:gd name="connsiteX23" fmla="*/ 7144 w 123825"/>
                <a:gd name="connsiteY23" fmla="*/ 42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76200">
                  <a:moveTo>
                    <a:pt x="7144" y="42291"/>
                  </a:moveTo>
                  <a:cubicBezTo>
                    <a:pt x="7144" y="42291"/>
                    <a:pt x="36195" y="31337"/>
                    <a:pt x="43625" y="29527"/>
                  </a:cubicBezTo>
                  <a:cubicBezTo>
                    <a:pt x="51054" y="27718"/>
                    <a:pt x="58198" y="19717"/>
                    <a:pt x="67723" y="17716"/>
                  </a:cubicBezTo>
                  <a:cubicBezTo>
                    <a:pt x="67723" y="17716"/>
                    <a:pt x="72009" y="11144"/>
                    <a:pt x="75343" y="11335"/>
                  </a:cubicBezTo>
                  <a:cubicBezTo>
                    <a:pt x="78677" y="11525"/>
                    <a:pt x="84677" y="11716"/>
                    <a:pt x="84677" y="11716"/>
                  </a:cubicBezTo>
                  <a:lnTo>
                    <a:pt x="86392" y="11525"/>
                  </a:lnTo>
                  <a:lnTo>
                    <a:pt x="93345" y="11335"/>
                  </a:lnTo>
                  <a:lnTo>
                    <a:pt x="96012" y="10763"/>
                  </a:lnTo>
                  <a:lnTo>
                    <a:pt x="102203" y="8001"/>
                  </a:lnTo>
                  <a:cubicBezTo>
                    <a:pt x="102203" y="8001"/>
                    <a:pt x="102775" y="8096"/>
                    <a:pt x="106489" y="9049"/>
                  </a:cubicBezTo>
                  <a:cubicBezTo>
                    <a:pt x="110204" y="10001"/>
                    <a:pt x="113538" y="7334"/>
                    <a:pt x="114014" y="7334"/>
                  </a:cubicBezTo>
                  <a:cubicBezTo>
                    <a:pt x="114490" y="7334"/>
                    <a:pt x="118015" y="7810"/>
                    <a:pt x="120872" y="7144"/>
                  </a:cubicBezTo>
                  <a:cubicBezTo>
                    <a:pt x="120872" y="7144"/>
                    <a:pt x="124015" y="13240"/>
                    <a:pt x="114395" y="15811"/>
                  </a:cubicBezTo>
                  <a:lnTo>
                    <a:pt x="108109" y="16097"/>
                  </a:lnTo>
                  <a:lnTo>
                    <a:pt x="99060" y="22098"/>
                  </a:lnTo>
                  <a:cubicBezTo>
                    <a:pt x="99060" y="22098"/>
                    <a:pt x="105728" y="21336"/>
                    <a:pt x="109823" y="20193"/>
                  </a:cubicBezTo>
                  <a:cubicBezTo>
                    <a:pt x="113919" y="19050"/>
                    <a:pt x="117634" y="21717"/>
                    <a:pt x="117634" y="21717"/>
                  </a:cubicBezTo>
                  <a:cubicBezTo>
                    <a:pt x="117634" y="21717"/>
                    <a:pt x="116872" y="26575"/>
                    <a:pt x="110109" y="27051"/>
                  </a:cubicBezTo>
                  <a:cubicBezTo>
                    <a:pt x="103346" y="27527"/>
                    <a:pt x="102489" y="28480"/>
                    <a:pt x="102489" y="28480"/>
                  </a:cubicBezTo>
                  <a:cubicBezTo>
                    <a:pt x="102489" y="28480"/>
                    <a:pt x="95060" y="34099"/>
                    <a:pt x="94107" y="37147"/>
                  </a:cubicBezTo>
                  <a:cubicBezTo>
                    <a:pt x="93155" y="40196"/>
                    <a:pt x="87820" y="46958"/>
                    <a:pt x="79153" y="48577"/>
                  </a:cubicBezTo>
                  <a:cubicBezTo>
                    <a:pt x="70485" y="50197"/>
                    <a:pt x="53245" y="54673"/>
                    <a:pt x="52578" y="55054"/>
                  </a:cubicBezTo>
                  <a:cubicBezTo>
                    <a:pt x="51911" y="55435"/>
                    <a:pt x="24765" y="69818"/>
                    <a:pt x="24765" y="69818"/>
                  </a:cubicBezTo>
                  <a:lnTo>
                    <a:pt x="7144" y="42386"/>
                  </a:lnTo>
                  <a:close/>
                </a:path>
              </a:pathLst>
            </a:custGeom>
            <a:solidFill>
              <a:srgbClr val="898989"/>
            </a:solidFill>
            <a:ln w="9525" cap="flat">
              <a:noFill/>
              <a:prstDash val="solid"/>
              <a:miter/>
            </a:ln>
          </p:spPr>
          <p:txBody>
            <a:bodyPr rtlCol="0" anchor="ctr"/>
            <a:lstStyle/>
            <a:p>
              <a:endParaRPr lang="ja-JP" altLang="en-US"/>
            </a:p>
          </p:txBody>
        </p:sp>
      </p:grpSp>
    </p:spTree>
    <p:extLst>
      <p:ext uri="{BB962C8B-B14F-4D97-AF65-F5344CB8AC3E}">
        <p14:creationId xmlns:p14="http://schemas.microsoft.com/office/powerpoint/2010/main" val="1421053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角丸四角形 11"/>
          <p:cNvSpPr/>
          <p:nvPr/>
        </p:nvSpPr>
        <p:spPr bwMode="auto">
          <a:xfrm>
            <a:off x="566072" y="5449926"/>
            <a:ext cx="2472425" cy="933883"/>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2" name="角丸四角形 31"/>
          <p:cNvSpPr/>
          <p:nvPr/>
        </p:nvSpPr>
        <p:spPr bwMode="auto">
          <a:xfrm>
            <a:off x="1793924" y="5482383"/>
            <a:ext cx="1207318" cy="868968"/>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pic>
        <p:nvPicPr>
          <p:cNvPr id="206" name="図 205">
            <a:extLst>
              <a:ext uri="{FF2B5EF4-FFF2-40B4-BE49-F238E27FC236}">
                <a16:creationId xmlns:a16="http://schemas.microsoft.com/office/drawing/2014/main" id="{BF90CFA1-A4D0-4679-BEE0-E453454873CD}"/>
              </a:ext>
            </a:extLst>
          </p:cNvPr>
          <p:cNvPicPr>
            <a:picLocks noChangeAspect="1"/>
          </p:cNvPicPr>
          <p:nvPr/>
        </p:nvPicPr>
        <p:blipFill rotWithShape="1">
          <a:blip r:embed="rId2"/>
          <a:srcRect t="1" b="38661"/>
          <a:stretch/>
        </p:blipFill>
        <p:spPr>
          <a:xfrm>
            <a:off x="2384879" y="5780083"/>
            <a:ext cx="561600" cy="568786"/>
          </a:xfrm>
          <a:prstGeom prst="rect">
            <a:avLst/>
          </a:prstGeom>
        </p:spPr>
      </p:pic>
      <p:sp>
        <p:nvSpPr>
          <p:cNvPr id="140" name="角丸四角形 139"/>
          <p:cNvSpPr/>
          <p:nvPr/>
        </p:nvSpPr>
        <p:spPr bwMode="auto">
          <a:xfrm>
            <a:off x="5662172" y="4470694"/>
            <a:ext cx="3657890" cy="1910706"/>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69" name="角丸四角形 168"/>
          <p:cNvSpPr/>
          <p:nvPr/>
        </p:nvSpPr>
        <p:spPr bwMode="auto">
          <a:xfrm>
            <a:off x="5813747" y="4978540"/>
            <a:ext cx="3389601" cy="1353916"/>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09" name="ドーナツ 108"/>
          <p:cNvSpPr/>
          <p:nvPr/>
        </p:nvSpPr>
        <p:spPr bwMode="auto">
          <a:xfrm>
            <a:off x="6339273" y="5386353"/>
            <a:ext cx="2095845" cy="821029"/>
          </a:xfrm>
          <a:prstGeom prst="donut">
            <a:avLst>
              <a:gd name="adj" fmla="val 5158"/>
            </a:avLst>
          </a:prstGeom>
          <a:solidFill>
            <a:srgbClr val="FFFF99"/>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prstClr val="black"/>
              </a:solidFill>
              <a:latin typeface="HGS創英角ﾎﾟｯﾌﾟ体" pitchFamily="50" charset="-128"/>
              <a:ea typeface="HGS創英角ﾎﾟｯﾌﾟ体" pitchFamily="50" charset="-128"/>
            </a:endParaRPr>
          </a:p>
        </p:txBody>
      </p:sp>
      <p:pic>
        <p:nvPicPr>
          <p:cNvPr id="188" name="図 187">
            <a:extLst>
              <a:ext uri="{FF2B5EF4-FFF2-40B4-BE49-F238E27FC236}">
                <a16:creationId xmlns:a16="http://schemas.microsoft.com/office/drawing/2014/main" id="{765B30D0-1009-4461-BE1D-081FE5457870}"/>
              </a:ext>
            </a:extLst>
          </p:cNvPr>
          <p:cNvPicPr>
            <a:picLocks noChangeAspect="1"/>
          </p:cNvPicPr>
          <p:nvPr/>
        </p:nvPicPr>
        <p:blipFill>
          <a:blip r:embed="rId2"/>
          <a:stretch>
            <a:fillRect/>
          </a:stretch>
        </p:blipFill>
        <p:spPr>
          <a:xfrm>
            <a:off x="6704819" y="5217686"/>
            <a:ext cx="268541" cy="443402"/>
          </a:xfrm>
          <a:prstGeom prst="rect">
            <a:avLst/>
          </a:prstGeom>
        </p:spPr>
      </p:pic>
      <p:pic>
        <p:nvPicPr>
          <p:cNvPr id="189" name="図 188">
            <a:extLst>
              <a:ext uri="{FF2B5EF4-FFF2-40B4-BE49-F238E27FC236}">
                <a16:creationId xmlns:a16="http://schemas.microsoft.com/office/drawing/2014/main" id="{BC9D7853-EC6C-46CD-A4ED-4D11E8717B3A}"/>
              </a:ext>
            </a:extLst>
          </p:cNvPr>
          <p:cNvPicPr>
            <a:picLocks noChangeAspect="1"/>
          </p:cNvPicPr>
          <p:nvPr/>
        </p:nvPicPr>
        <p:blipFill>
          <a:blip r:embed="rId2"/>
          <a:stretch>
            <a:fillRect/>
          </a:stretch>
        </p:blipFill>
        <p:spPr>
          <a:xfrm>
            <a:off x="7434851" y="5103892"/>
            <a:ext cx="268541" cy="443402"/>
          </a:xfrm>
          <a:prstGeom prst="rect">
            <a:avLst/>
          </a:prstGeom>
        </p:spPr>
      </p:pic>
      <p:pic>
        <p:nvPicPr>
          <p:cNvPr id="190" name="図 189">
            <a:extLst>
              <a:ext uri="{FF2B5EF4-FFF2-40B4-BE49-F238E27FC236}">
                <a16:creationId xmlns:a16="http://schemas.microsoft.com/office/drawing/2014/main" id="{706F5889-1E20-4CEF-BF1A-275383D51570}"/>
              </a:ext>
            </a:extLst>
          </p:cNvPr>
          <p:cNvPicPr>
            <a:picLocks noChangeAspect="1"/>
          </p:cNvPicPr>
          <p:nvPr/>
        </p:nvPicPr>
        <p:blipFill>
          <a:blip r:embed="rId2"/>
          <a:stretch>
            <a:fillRect/>
          </a:stretch>
        </p:blipFill>
        <p:spPr>
          <a:xfrm>
            <a:off x="8127804" y="5370756"/>
            <a:ext cx="268541" cy="443402"/>
          </a:xfrm>
          <a:prstGeom prst="rect">
            <a:avLst/>
          </a:prstGeom>
        </p:spPr>
      </p:pic>
      <p:pic>
        <p:nvPicPr>
          <p:cNvPr id="191" name="図 190">
            <a:extLst>
              <a:ext uri="{FF2B5EF4-FFF2-40B4-BE49-F238E27FC236}">
                <a16:creationId xmlns:a16="http://schemas.microsoft.com/office/drawing/2014/main" id="{F4DBEB1C-7607-44A6-AF97-EFF42716FD7B}"/>
              </a:ext>
            </a:extLst>
          </p:cNvPr>
          <p:cNvPicPr>
            <a:picLocks noChangeAspect="1"/>
          </p:cNvPicPr>
          <p:nvPr/>
        </p:nvPicPr>
        <p:blipFill>
          <a:blip r:embed="rId2"/>
          <a:stretch>
            <a:fillRect/>
          </a:stretch>
        </p:blipFill>
        <p:spPr>
          <a:xfrm>
            <a:off x="7914206" y="5811652"/>
            <a:ext cx="268541" cy="443402"/>
          </a:xfrm>
          <a:prstGeom prst="rect">
            <a:avLst/>
          </a:prstGeom>
        </p:spPr>
      </p:pic>
      <p:pic>
        <p:nvPicPr>
          <p:cNvPr id="195" name="図 194">
            <a:extLst>
              <a:ext uri="{FF2B5EF4-FFF2-40B4-BE49-F238E27FC236}">
                <a16:creationId xmlns:a16="http://schemas.microsoft.com/office/drawing/2014/main" id="{9D4FF8C2-D4DD-4D7D-B63C-0FD6EB1A53AC}"/>
              </a:ext>
            </a:extLst>
          </p:cNvPr>
          <p:cNvPicPr>
            <a:picLocks noChangeAspect="1"/>
          </p:cNvPicPr>
          <p:nvPr/>
        </p:nvPicPr>
        <p:blipFill>
          <a:blip r:embed="rId2"/>
          <a:stretch>
            <a:fillRect/>
          </a:stretch>
        </p:blipFill>
        <p:spPr>
          <a:xfrm>
            <a:off x="7062660" y="5842964"/>
            <a:ext cx="268541" cy="443402"/>
          </a:xfrm>
          <a:prstGeom prst="rect">
            <a:avLst/>
          </a:prstGeom>
        </p:spPr>
      </p:pic>
      <p:pic>
        <p:nvPicPr>
          <p:cNvPr id="204" name="図 203">
            <a:extLst>
              <a:ext uri="{FF2B5EF4-FFF2-40B4-BE49-F238E27FC236}">
                <a16:creationId xmlns:a16="http://schemas.microsoft.com/office/drawing/2014/main" id="{60EFD671-45F0-4D44-8DDB-2837FB76BDCB}"/>
              </a:ext>
            </a:extLst>
          </p:cNvPr>
          <p:cNvPicPr>
            <a:picLocks noChangeAspect="1"/>
          </p:cNvPicPr>
          <p:nvPr/>
        </p:nvPicPr>
        <p:blipFill>
          <a:blip r:embed="rId2"/>
          <a:stretch>
            <a:fillRect/>
          </a:stretch>
        </p:blipFill>
        <p:spPr>
          <a:xfrm>
            <a:off x="6108657" y="5598337"/>
            <a:ext cx="359631" cy="593806"/>
          </a:xfrm>
          <a:prstGeom prst="rect">
            <a:avLst/>
          </a:prstGeom>
        </p:spPr>
      </p:pic>
      <p:pic>
        <p:nvPicPr>
          <p:cNvPr id="205" name="図 204">
            <a:extLst>
              <a:ext uri="{FF2B5EF4-FFF2-40B4-BE49-F238E27FC236}">
                <a16:creationId xmlns:a16="http://schemas.microsoft.com/office/drawing/2014/main" id="{26D9BEB8-5317-4197-AAFB-B939A96DB95C}"/>
              </a:ext>
            </a:extLst>
          </p:cNvPr>
          <p:cNvPicPr>
            <a:picLocks noChangeAspect="1"/>
          </p:cNvPicPr>
          <p:nvPr/>
        </p:nvPicPr>
        <p:blipFill>
          <a:blip r:embed="rId2"/>
          <a:stretch>
            <a:fillRect/>
          </a:stretch>
        </p:blipFill>
        <p:spPr>
          <a:xfrm>
            <a:off x="2819783" y="2738797"/>
            <a:ext cx="866947" cy="1431464"/>
          </a:xfrm>
          <a:prstGeom prst="rect">
            <a:avLst/>
          </a:prstGeom>
        </p:spPr>
      </p:pic>
      <p:grpSp>
        <p:nvGrpSpPr>
          <p:cNvPr id="175" name="グループ化 174"/>
          <p:cNvGrpSpPr/>
          <p:nvPr/>
        </p:nvGrpSpPr>
        <p:grpSpPr>
          <a:xfrm>
            <a:off x="5354490" y="1941991"/>
            <a:ext cx="2439936" cy="1424209"/>
            <a:chOff x="2883585" y="4924878"/>
            <a:chExt cx="3044778" cy="1777259"/>
          </a:xfrm>
        </p:grpSpPr>
        <p:pic>
          <p:nvPicPr>
            <p:cNvPr id="17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585" y="4924878"/>
              <a:ext cx="3044778" cy="1777259"/>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0" name="グループ化 179"/>
            <p:cNvGrpSpPr/>
            <p:nvPr/>
          </p:nvGrpSpPr>
          <p:grpSpPr>
            <a:xfrm>
              <a:off x="2996846" y="5388961"/>
              <a:ext cx="2732602" cy="1221181"/>
              <a:chOff x="3635235" y="3684602"/>
              <a:chExt cx="2776369" cy="1240740"/>
            </a:xfrm>
          </p:grpSpPr>
          <p:sp>
            <p:nvSpPr>
              <p:cNvPr id="181" name="Rectangle 16"/>
              <p:cNvSpPr>
                <a:spLocks noChangeArrowheads="1"/>
              </p:cNvSpPr>
              <p:nvPr/>
            </p:nvSpPr>
            <p:spPr bwMode="auto">
              <a:xfrm>
                <a:off x="3635235" y="3684602"/>
                <a:ext cx="2157287" cy="317951"/>
              </a:xfrm>
              <a:prstGeom prst="rect">
                <a:avLst/>
              </a:prstGeom>
              <a:noFill/>
              <a:ln w="28575">
                <a:solidFill>
                  <a:srgbClr val="FF000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sp>
            <p:nvSpPr>
              <p:cNvPr id="182" name="円/楕円 102"/>
              <p:cNvSpPr/>
              <p:nvPr/>
            </p:nvSpPr>
            <p:spPr bwMode="auto">
              <a:xfrm>
                <a:off x="6026528" y="4540266"/>
                <a:ext cx="385076" cy="385076"/>
              </a:xfrm>
              <a:prstGeom prst="ellipse">
                <a:avLst/>
              </a:prstGeom>
              <a:noFill/>
              <a:ln w="28575" cap="flat" cmpd="sng" algn="ctr">
                <a:solidFill>
                  <a:srgbClr val="FF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solidFill>
                    <a:srgbClr val="000000"/>
                  </a:solidFill>
                  <a:latin typeface="HGS創英角ﾎﾟｯﾌﾟ体" pitchFamily="50" charset="-128"/>
                  <a:ea typeface="HGS創英角ﾎﾟｯﾌﾟ体" pitchFamily="50" charset="-128"/>
                </a:endParaRPr>
              </a:p>
            </p:txBody>
          </p:sp>
        </p:grpSp>
      </p:grpSp>
      <p:sp>
        <p:nvSpPr>
          <p:cNvPr id="11" name="角丸四角形 10"/>
          <p:cNvSpPr/>
          <p:nvPr/>
        </p:nvSpPr>
        <p:spPr bwMode="auto">
          <a:xfrm>
            <a:off x="566072" y="4470694"/>
            <a:ext cx="2472425" cy="933883"/>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5" name="角丸四角形 14"/>
          <p:cNvSpPr/>
          <p:nvPr/>
        </p:nvSpPr>
        <p:spPr bwMode="auto">
          <a:xfrm>
            <a:off x="1799160" y="4503152"/>
            <a:ext cx="1207318" cy="868968"/>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カンタン私書箱プリント</a:t>
            </a:r>
            <a:r>
              <a:rPr lang="en-US" altLang="ja-JP" b="1" dirty="0">
                <a:latin typeface="Meiryo UI" panose="020B0604030504040204" pitchFamily="50" charset="-128"/>
                <a:ea typeface="Meiryo UI" panose="020B0604030504040204" pitchFamily="50" charset="-128"/>
                <a:cs typeface="Meiryo UI" panose="020B0604030504040204" pitchFamily="50" charset="-128"/>
              </a:rPr>
              <a:t>AE2</a:t>
            </a:r>
            <a:endParaRPr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テキスト ボックス 2"/>
          <p:cNvSpPr txBox="1"/>
          <p:nvPr/>
        </p:nvSpPr>
        <p:spPr bwMode="auto">
          <a:xfrm>
            <a:off x="534584" y="908511"/>
            <a:ext cx="675024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必要なプリントだけを選んで出力できる</a:t>
            </a:r>
          </a:p>
        </p:txBody>
      </p:sp>
      <p:sp>
        <p:nvSpPr>
          <p:cNvPr id="4" name="テキスト ボックス 3"/>
          <p:cNvSpPr txBox="1"/>
          <p:nvPr/>
        </p:nvSpPr>
        <p:spPr bwMode="auto">
          <a:xfrm>
            <a:off x="576515" y="1339436"/>
            <a:ext cx="4767703"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設定・管理レスでオンデマンド印刷が可能になります。</a:t>
            </a:r>
          </a:p>
        </p:txBody>
      </p:sp>
      <p:sp>
        <p:nvSpPr>
          <p:cNvPr id="13" name="角丸四角形 12"/>
          <p:cNvSpPr/>
          <p:nvPr/>
        </p:nvSpPr>
        <p:spPr bwMode="auto">
          <a:xfrm>
            <a:off x="3089077" y="4470694"/>
            <a:ext cx="2472425" cy="933883"/>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4" name="角丸四角形 13"/>
          <p:cNvSpPr/>
          <p:nvPr/>
        </p:nvSpPr>
        <p:spPr bwMode="auto">
          <a:xfrm>
            <a:off x="3089077" y="5449926"/>
            <a:ext cx="2472425" cy="933883"/>
          </a:xfrm>
          <a:prstGeom prst="roundRect">
            <a:avLst>
              <a:gd name="adj" fmla="val 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6" name="テキスト ボックス 15"/>
          <p:cNvSpPr txBox="1"/>
          <p:nvPr/>
        </p:nvSpPr>
        <p:spPr bwMode="auto">
          <a:xfrm>
            <a:off x="576971" y="4487064"/>
            <a:ext cx="1209079" cy="607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ムダな業務</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削減</a:t>
            </a:r>
          </a:p>
        </p:txBody>
      </p:sp>
      <p:sp>
        <p:nvSpPr>
          <p:cNvPr id="26" name="角丸四角形 25"/>
          <p:cNvSpPr/>
          <p:nvPr/>
        </p:nvSpPr>
        <p:spPr bwMode="auto">
          <a:xfrm>
            <a:off x="4307703" y="4503152"/>
            <a:ext cx="1207318" cy="868968"/>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29" name="角丸四角形 28"/>
          <p:cNvSpPr/>
          <p:nvPr/>
        </p:nvSpPr>
        <p:spPr bwMode="auto">
          <a:xfrm>
            <a:off x="4307703" y="5482383"/>
            <a:ext cx="1207318" cy="868968"/>
          </a:xfrm>
          <a:prstGeom prst="roundRect">
            <a:avLst>
              <a:gd name="adj" fmla="val 0"/>
            </a:avLst>
          </a:prstGeom>
          <a:solidFill>
            <a:schemeClr val="bg1"/>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endParaRPr lang="ja-JP" altLang="en-US" sz="907"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33" name="テキスト ボックス 32"/>
          <p:cNvSpPr txBox="1"/>
          <p:nvPr/>
        </p:nvSpPr>
        <p:spPr bwMode="auto">
          <a:xfrm>
            <a:off x="539607" y="5045702"/>
            <a:ext cx="129474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07" dirty="0">
                <a:solidFill>
                  <a:prstClr val="black">
                    <a:lumMod val="85000"/>
                    <a:lumOff val="15000"/>
                  </a:prstClr>
                </a:solidFill>
                <a:latin typeface="Meiryo UI" pitchFamily="50" charset="-128"/>
                <a:ea typeface="Meiryo UI" pitchFamily="50" charset="-128"/>
                <a:cs typeface="Meiryo UI" pitchFamily="50" charset="-128"/>
              </a:rPr>
              <a:t>混入プリントがなくなり、</a:t>
            </a:r>
          </a:p>
          <a:p>
            <a:pPr lvl="0" algn="ctr"/>
            <a:r>
              <a:rPr lang="ja-JP" altLang="en-US" sz="907" dirty="0">
                <a:solidFill>
                  <a:prstClr val="black">
                    <a:lumMod val="85000"/>
                    <a:lumOff val="15000"/>
                  </a:prstClr>
                </a:solidFill>
                <a:latin typeface="Meiryo UI" pitchFamily="50" charset="-128"/>
                <a:ea typeface="Meiryo UI" pitchFamily="50" charset="-128"/>
                <a:cs typeface="Meiryo UI" pitchFamily="50" charset="-128"/>
              </a:rPr>
              <a:t>仕分け作業の必要なし</a:t>
            </a:r>
          </a:p>
        </p:txBody>
      </p:sp>
      <p:sp>
        <p:nvSpPr>
          <p:cNvPr id="43" name="テキスト ボックス 42"/>
          <p:cNvSpPr txBox="1"/>
          <p:nvPr/>
        </p:nvSpPr>
        <p:spPr bwMode="auto">
          <a:xfrm>
            <a:off x="576971" y="5466815"/>
            <a:ext cx="1209079" cy="607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セキュリティ</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強化</a:t>
            </a:r>
          </a:p>
        </p:txBody>
      </p:sp>
      <p:sp>
        <p:nvSpPr>
          <p:cNvPr id="44" name="テキスト ボックス 43"/>
          <p:cNvSpPr txBox="1"/>
          <p:nvPr/>
        </p:nvSpPr>
        <p:spPr bwMode="auto">
          <a:xfrm>
            <a:off x="3091614" y="4487064"/>
            <a:ext cx="1209079" cy="607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コスト</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削減</a:t>
            </a:r>
          </a:p>
        </p:txBody>
      </p:sp>
      <p:sp>
        <p:nvSpPr>
          <p:cNvPr id="45" name="テキスト ボックス 44"/>
          <p:cNvSpPr txBox="1"/>
          <p:nvPr/>
        </p:nvSpPr>
        <p:spPr bwMode="auto">
          <a:xfrm>
            <a:off x="3091614" y="5466815"/>
            <a:ext cx="1209079" cy="607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業務</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効率化</a:t>
            </a:r>
          </a:p>
        </p:txBody>
      </p:sp>
      <p:sp>
        <p:nvSpPr>
          <p:cNvPr id="46" name="テキスト ボックス 45"/>
          <p:cNvSpPr txBox="1"/>
          <p:nvPr/>
        </p:nvSpPr>
        <p:spPr bwMode="auto">
          <a:xfrm>
            <a:off x="474869" y="6019814"/>
            <a:ext cx="1424219"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07" dirty="0">
                <a:solidFill>
                  <a:prstClr val="black">
                    <a:lumMod val="85000"/>
                    <a:lumOff val="15000"/>
                  </a:prstClr>
                </a:solidFill>
                <a:latin typeface="Meiryo UI" pitchFamily="50" charset="-128"/>
                <a:ea typeface="Meiryo UI" pitchFamily="50" charset="-128"/>
                <a:cs typeface="Meiryo UI" pitchFamily="50" charset="-128"/>
              </a:rPr>
              <a:t>取り忘れや取り違えによる</a:t>
            </a:r>
            <a:endParaRPr lang="en-US" altLang="ja-JP" sz="907"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907" dirty="0">
                <a:solidFill>
                  <a:prstClr val="black">
                    <a:lumMod val="85000"/>
                    <a:lumOff val="15000"/>
                  </a:prstClr>
                </a:solidFill>
                <a:latin typeface="Meiryo UI" pitchFamily="50" charset="-128"/>
                <a:ea typeface="Meiryo UI" pitchFamily="50" charset="-128"/>
                <a:cs typeface="Meiryo UI" pitchFamily="50" charset="-128"/>
              </a:rPr>
              <a:t>印刷物の紛失を防止</a:t>
            </a:r>
          </a:p>
        </p:txBody>
      </p:sp>
      <p:sp>
        <p:nvSpPr>
          <p:cNvPr id="47" name="テキスト ボックス 46"/>
          <p:cNvSpPr txBox="1"/>
          <p:nvPr/>
        </p:nvSpPr>
        <p:spPr bwMode="auto">
          <a:xfrm>
            <a:off x="3038877" y="5045702"/>
            <a:ext cx="129474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07" dirty="0">
                <a:solidFill>
                  <a:prstClr val="black">
                    <a:lumMod val="85000"/>
                    <a:lumOff val="15000"/>
                  </a:prstClr>
                </a:solidFill>
                <a:latin typeface="Meiryo UI" pitchFamily="50" charset="-128"/>
                <a:ea typeface="Meiryo UI" pitchFamily="50" charset="-128"/>
                <a:cs typeface="Meiryo UI" pitchFamily="50" charset="-128"/>
              </a:rPr>
              <a:t>紙の量が減り、環境にもやさしいオフィスを実現</a:t>
            </a:r>
          </a:p>
        </p:txBody>
      </p:sp>
      <p:sp>
        <p:nvSpPr>
          <p:cNvPr id="48" name="テキスト ボックス 47"/>
          <p:cNvSpPr txBox="1"/>
          <p:nvPr/>
        </p:nvSpPr>
        <p:spPr bwMode="auto">
          <a:xfrm>
            <a:off x="3038877" y="6019814"/>
            <a:ext cx="129474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07">
                <a:solidFill>
                  <a:prstClr val="black">
                    <a:lumMod val="85000"/>
                    <a:lumOff val="15000"/>
                  </a:prstClr>
                </a:solidFill>
                <a:latin typeface="Meiryo UI" pitchFamily="50" charset="-128"/>
                <a:ea typeface="Meiryo UI" pitchFamily="50" charset="-128"/>
                <a:cs typeface="Meiryo UI" pitchFamily="50" charset="-128"/>
              </a:rPr>
              <a:t>印刷物を取りに行く</a:t>
            </a:r>
          </a:p>
          <a:p>
            <a:pPr lvl="0" algn="ctr"/>
            <a:r>
              <a:rPr lang="ja-JP" altLang="en-US" sz="907">
                <a:solidFill>
                  <a:prstClr val="black">
                    <a:lumMod val="85000"/>
                    <a:lumOff val="15000"/>
                  </a:prstClr>
                </a:solidFill>
                <a:latin typeface="Meiryo UI" pitchFamily="50" charset="-128"/>
                <a:ea typeface="Meiryo UI" pitchFamily="50" charset="-128"/>
                <a:cs typeface="Meiryo UI" pitchFamily="50" charset="-128"/>
              </a:rPr>
              <a:t>回数を減らすことが可能</a:t>
            </a:r>
            <a:endParaRPr lang="ja-JP" altLang="en-US" sz="907"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2" name="円形吹き出し 1"/>
          <p:cNvSpPr/>
          <p:nvPr/>
        </p:nvSpPr>
        <p:spPr bwMode="auto">
          <a:xfrm>
            <a:off x="1867842" y="5583495"/>
            <a:ext cx="532499" cy="532499"/>
          </a:xfrm>
          <a:prstGeom prst="wedgeEllipseCallout">
            <a:avLst>
              <a:gd name="adj1" fmla="val 61964"/>
              <a:gd name="adj2" fmla="val 34127"/>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74" name="楕円 73"/>
          <p:cNvSpPr/>
          <p:nvPr/>
        </p:nvSpPr>
        <p:spPr bwMode="auto">
          <a:xfrm>
            <a:off x="1856186" y="4550375"/>
            <a:ext cx="446177" cy="446177"/>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75" name="楕円 74"/>
          <p:cNvSpPr/>
          <p:nvPr/>
        </p:nvSpPr>
        <p:spPr bwMode="auto">
          <a:xfrm>
            <a:off x="2012980" y="5010205"/>
            <a:ext cx="100293" cy="100293"/>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76" name="楕円 75"/>
          <p:cNvSpPr/>
          <p:nvPr/>
        </p:nvSpPr>
        <p:spPr bwMode="auto">
          <a:xfrm>
            <a:off x="2123742" y="5089795"/>
            <a:ext cx="75351" cy="68501"/>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77" name="楕円 76"/>
          <p:cNvSpPr/>
          <p:nvPr/>
        </p:nvSpPr>
        <p:spPr bwMode="auto">
          <a:xfrm>
            <a:off x="2235130" y="5135902"/>
            <a:ext cx="56612" cy="51465"/>
          </a:xfrm>
          <a:prstGeom prst="ellipse">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cxnSp>
        <p:nvCxnSpPr>
          <p:cNvPr id="108" name="直線コネクタ 107"/>
          <p:cNvCxnSpPr/>
          <p:nvPr/>
        </p:nvCxnSpPr>
        <p:spPr bwMode="auto">
          <a:xfrm>
            <a:off x="537509" y="4412395"/>
            <a:ext cx="5037625" cy="0"/>
          </a:xfrm>
          <a:prstGeom prst="line">
            <a:avLst/>
          </a:prstGeom>
          <a:solidFill>
            <a:schemeClr val="accent1"/>
          </a:solidFill>
          <a:ln w="19050" cap="flat" cmpd="sng" algn="ctr">
            <a:solidFill>
              <a:schemeClr val="bg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5" name="下矢印 144"/>
          <p:cNvSpPr/>
          <p:nvPr/>
        </p:nvSpPr>
        <p:spPr>
          <a:xfrm rot="5400000" flipV="1">
            <a:off x="2034728" y="3583717"/>
            <a:ext cx="357531" cy="736908"/>
          </a:xfrm>
          <a:prstGeom prst="downArrow">
            <a:avLst>
              <a:gd name="adj1" fmla="val 74425"/>
              <a:gd name="adj2" fmla="val 50000"/>
            </a:avLst>
          </a:prstGeom>
          <a:solidFill>
            <a:srgbClr val="BEE1FF"/>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sp>
        <p:nvSpPr>
          <p:cNvPr id="146" name="テキスト ボックス 145"/>
          <p:cNvSpPr txBox="1"/>
          <p:nvPr/>
        </p:nvSpPr>
        <p:spPr>
          <a:xfrm>
            <a:off x="1737120" y="3862099"/>
            <a:ext cx="897894" cy="183229"/>
          </a:xfrm>
          <a:prstGeom prst="rect">
            <a:avLst/>
          </a:prstGeom>
          <a:noFill/>
        </p:spPr>
        <p:txBody>
          <a:bodyPr wrap="square" rtlCol="0" anchor="ctr" anchorCtr="0">
            <a:noAutofit/>
          </a:bodyPr>
          <a:lstStyle/>
          <a:p>
            <a:pPr algn="ctr" defTabSz="829361">
              <a:defRPr/>
            </a:pPr>
            <a:r>
              <a:rPr lang="ja-JP" altLang="en-US" sz="108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印刷指示</a:t>
            </a:r>
          </a:p>
        </p:txBody>
      </p:sp>
      <p:sp>
        <p:nvSpPr>
          <p:cNvPr id="147" name="下矢印 146"/>
          <p:cNvSpPr/>
          <p:nvPr/>
        </p:nvSpPr>
        <p:spPr>
          <a:xfrm rot="5400000" flipV="1">
            <a:off x="5959194" y="1837716"/>
            <a:ext cx="357531" cy="4228911"/>
          </a:xfrm>
          <a:prstGeom prst="downArrow">
            <a:avLst>
              <a:gd name="adj1" fmla="val 74425"/>
              <a:gd name="adj2" fmla="val 50000"/>
            </a:avLst>
          </a:prstGeom>
          <a:solidFill>
            <a:srgbClr val="BEE1FF"/>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sp>
        <p:nvSpPr>
          <p:cNvPr id="159" name="Rectangle 16"/>
          <p:cNvSpPr>
            <a:spLocks noChangeArrowheads="1"/>
          </p:cNvSpPr>
          <p:nvPr/>
        </p:nvSpPr>
        <p:spPr bwMode="auto">
          <a:xfrm>
            <a:off x="7274118" y="2798559"/>
            <a:ext cx="457957" cy="166085"/>
          </a:xfrm>
          <a:prstGeom prst="rect">
            <a:avLst/>
          </a:prstGeom>
          <a:noFill/>
          <a:ln w="19050">
            <a:solidFill>
              <a:srgbClr val="FF505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cxnSp>
        <p:nvCxnSpPr>
          <p:cNvPr id="160" name="直線コネクタ 159"/>
          <p:cNvCxnSpPr/>
          <p:nvPr/>
        </p:nvCxnSpPr>
        <p:spPr bwMode="auto">
          <a:xfrm>
            <a:off x="7732075" y="2881602"/>
            <a:ext cx="689685" cy="0"/>
          </a:xfrm>
          <a:prstGeom prst="line">
            <a:avLst/>
          </a:prstGeom>
          <a:noFill/>
          <a:ln w="1905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1" name="Picture 2"/>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32261" y="2468304"/>
            <a:ext cx="1128837" cy="661921"/>
          </a:xfrm>
          <a:prstGeom prst="rect">
            <a:avLst/>
          </a:prstGeom>
          <a:noFill/>
          <a:ln w="19050">
            <a:solidFill>
              <a:srgbClr val="FF5050"/>
            </a:solidFill>
            <a:miter lim="800000"/>
            <a:headEnd/>
            <a:tailEnd/>
          </a:ln>
          <a:extLst>
            <a:ext uri="{909E8E84-426E-40DD-AFC4-6F175D3DCCD1}">
              <a14:hiddenFill xmlns:a14="http://schemas.microsoft.com/office/drawing/2010/main">
                <a:solidFill>
                  <a:schemeClr val="accent1"/>
                </a:solidFill>
              </a14:hiddenFill>
            </a:ext>
          </a:extLst>
        </p:spPr>
      </p:pic>
      <p:sp>
        <p:nvSpPr>
          <p:cNvPr id="162" name="角丸四角形 161"/>
          <p:cNvSpPr/>
          <p:nvPr/>
        </p:nvSpPr>
        <p:spPr bwMode="auto">
          <a:xfrm>
            <a:off x="8002301" y="3192562"/>
            <a:ext cx="1188755" cy="188434"/>
          </a:xfrm>
          <a:prstGeom prst="roundRect">
            <a:avLst>
              <a:gd name="adj" fmla="val 50000"/>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rPr>
              <a:t>設定変更も可能</a:t>
            </a:r>
          </a:p>
        </p:txBody>
      </p:sp>
      <p:sp>
        <p:nvSpPr>
          <p:cNvPr id="166" name="テキスト ボックス 165"/>
          <p:cNvSpPr txBox="1"/>
          <p:nvPr/>
        </p:nvSpPr>
        <p:spPr>
          <a:xfrm>
            <a:off x="3834390" y="2714019"/>
            <a:ext cx="1314607" cy="427168"/>
          </a:xfrm>
          <a:prstGeom prst="rect">
            <a:avLst/>
          </a:prstGeom>
          <a:noFill/>
        </p:spPr>
        <p:txBody>
          <a:bodyPr wrap="square" rtlCol="0" anchor="ctr" anchorCtr="0">
            <a:spAutoFit/>
          </a:bodyPr>
          <a:lstStyle/>
          <a:p>
            <a:pPr lvl="0">
              <a:defRPr/>
            </a:pP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複合機パネルで</a:t>
            </a:r>
          </a:p>
          <a:p>
            <a:pPr lvl="0">
              <a:defRPr/>
            </a:pP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自分の私書箱選択</a:t>
            </a:r>
          </a:p>
        </p:txBody>
      </p:sp>
      <p:sp>
        <p:nvSpPr>
          <p:cNvPr id="167" name="テキスト ボックス 166"/>
          <p:cNvSpPr txBox="1"/>
          <p:nvPr/>
        </p:nvSpPr>
        <p:spPr>
          <a:xfrm>
            <a:off x="5253505" y="3392994"/>
            <a:ext cx="3422646" cy="427168"/>
          </a:xfrm>
          <a:prstGeom prst="rect">
            <a:avLst/>
          </a:prstGeom>
          <a:noFill/>
        </p:spPr>
        <p:txBody>
          <a:bodyPr wrap="square" rtlCol="0" anchor="ctr" anchorCtr="0">
            <a:spAutoFit/>
          </a:bodyPr>
          <a:lstStyle/>
          <a:p>
            <a:pPr lvl="0">
              <a:defRPr/>
            </a:pP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自分の印刷ジョブを一覧で確認し、</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不要ジョブは削除、必要ジョブのみ選択して印刷ボタン</a:t>
            </a:r>
          </a:p>
        </p:txBody>
      </p:sp>
      <p:sp>
        <p:nvSpPr>
          <p:cNvPr id="168" name="二等辺三角形 167"/>
          <p:cNvSpPr/>
          <p:nvPr/>
        </p:nvSpPr>
        <p:spPr bwMode="auto">
          <a:xfrm rot="13466332">
            <a:off x="3529939" y="2241503"/>
            <a:ext cx="403559" cy="922533"/>
          </a:xfrm>
          <a:prstGeom prst="triangle">
            <a:avLst>
              <a:gd name="adj" fmla="val 50221"/>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pic>
        <p:nvPicPr>
          <p:cNvPr id="164" name="図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08287" y="1955985"/>
            <a:ext cx="1335674" cy="776899"/>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65" name="下矢印 164"/>
          <p:cNvSpPr/>
          <p:nvPr/>
        </p:nvSpPr>
        <p:spPr>
          <a:xfrm rot="5400000" flipV="1">
            <a:off x="5120324" y="2236502"/>
            <a:ext cx="357531" cy="228108"/>
          </a:xfrm>
          <a:prstGeom prst="downArrow">
            <a:avLst>
              <a:gd name="adj1" fmla="val 55094"/>
              <a:gd name="adj2" fmla="val 50000"/>
            </a:avLst>
          </a:prstGeom>
          <a:solidFill>
            <a:srgbClr val="FFAB57"/>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a:solidFill>
                <a:prstClr val="white"/>
              </a:solidFill>
              <a:latin typeface="HGPｺﾞｼｯｸM" pitchFamily="50" charset="-128"/>
              <a:ea typeface="HGPｺﾞｼｯｸM" pitchFamily="50" charset="-128"/>
            </a:endParaRPr>
          </a:p>
        </p:txBody>
      </p:sp>
      <p:sp>
        <p:nvSpPr>
          <p:cNvPr id="104" name="二等辺三角形 103"/>
          <p:cNvSpPr/>
          <p:nvPr/>
        </p:nvSpPr>
        <p:spPr bwMode="auto">
          <a:xfrm rot="7955153">
            <a:off x="1750730" y="2382806"/>
            <a:ext cx="357083" cy="771759"/>
          </a:xfrm>
          <a:prstGeom prst="triangl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05" name="角丸四角形 104"/>
          <p:cNvSpPr/>
          <p:nvPr/>
        </p:nvSpPr>
        <p:spPr bwMode="auto">
          <a:xfrm>
            <a:off x="1024364" y="2083841"/>
            <a:ext cx="1307032" cy="664927"/>
          </a:xfrm>
          <a:prstGeom prst="roundRect">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06" name="テキスト ボックス 105"/>
          <p:cNvSpPr txBox="1"/>
          <p:nvPr/>
        </p:nvSpPr>
        <p:spPr>
          <a:xfrm>
            <a:off x="990841" y="2178744"/>
            <a:ext cx="1376706" cy="538865"/>
          </a:xfrm>
          <a:prstGeom prst="rect">
            <a:avLst/>
          </a:prstGeom>
          <a:noFill/>
        </p:spPr>
        <p:txBody>
          <a:bodyPr wrap="square" rtlCol="0" anchor="ctr" anchorCtr="0">
            <a:spAutoFit/>
          </a:bodyPr>
          <a:lstStyle/>
          <a:p>
            <a:pPr lvl="0" algn="ctr">
              <a:defRPr/>
            </a:pP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必要なものだけ</a:t>
            </a:r>
            <a:endParaRPr lang="en-US" altLang="ja-JP"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lvl="0" algn="ctr">
              <a:defRPr/>
            </a:pP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選んで出力</a:t>
            </a:r>
          </a:p>
        </p:txBody>
      </p:sp>
      <p:cxnSp>
        <p:nvCxnSpPr>
          <p:cNvPr id="107" name="直線コネクタ 106"/>
          <p:cNvCxnSpPr>
            <a:endCxn id="111" idx="1"/>
          </p:cNvCxnSpPr>
          <p:nvPr/>
        </p:nvCxnSpPr>
        <p:spPr bwMode="auto">
          <a:xfrm flipV="1">
            <a:off x="7479686" y="2159792"/>
            <a:ext cx="383043" cy="280629"/>
          </a:xfrm>
          <a:prstGeom prst="line">
            <a:avLst/>
          </a:prstGeom>
          <a:noFill/>
          <a:ln w="1905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1"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7891" t="35573" r="3125" b="53654"/>
          <a:stretch/>
        </p:blipFill>
        <p:spPr bwMode="auto">
          <a:xfrm>
            <a:off x="7862729" y="1972630"/>
            <a:ext cx="1130027" cy="374323"/>
          </a:xfrm>
          <a:prstGeom prst="rect">
            <a:avLst/>
          </a:prstGeom>
          <a:noFill/>
          <a:ln w="19050">
            <a:solidFill>
              <a:srgbClr val="FB6564"/>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3" name="二等辺三角形 112"/>
          <p:cNvSpPr/>
          <p:nvPr/>
        </p:nvSpPr>
        <p:spPr bwMode="auto">
          <a:xfrm rot="13583744">
            <a:off x="8397258" y="1422291"/>
            <a:ext cx="357083" cy="771759"/>
          </a:xfrm>
          <a:prstGeom prst="triangl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14" name="角丸四角形 113"/>
          <p:cNvSpPr/>
          <p:nvPr/>
        </p:nvSpPr>
        <p:spPr bwMode="auto">
          <a:xfrm>
            <a:off x="7987847" y="1272413"/>
            <a:ext cx="1307032" cy="586349"/>
          </a:xfrm>
          <a:prstGeom prst="roundRect">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15" name="テキスト ボックス 114"/>
          <p:cNvSpPr txBox="1"/>
          <p:nvPr/>
        </p:nvSpPr>
        <p:spPr>
          <a:xfrm>
            <a:off x="7934697" y="1262653"/>
            <a:ext cx="1376706" cy="617348"/>
          </a:xfrm>
          <a:prstGeom prst="rect">
            <a:avLst/>
          </a:prstGeom>
          <a:noFill/>
        </p:spPr>
        <p:txBody>
          <a:bodyPr wrap="square" rtlCol="0" anchor="ctr" anchorCtr="0">
            <a:spAutoFit/>
          </a:bodyPr>
          <a:lstStyle/>
          <a:p>
            <a:pPr lvl="0" algn="ctr">
              <a:defRPr/>
            </a:pPr>
            <a:r>
              <a:rPr lang="ja-JP" altLang="en-US"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ミスプリント</a:t>
            </a:r>
            <a:endParaRPr lang="en-US" altLang="ja-JP"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lvl="0" algn="ctr">
              <a:defRPr/>
            </a:pPr>
            <a:r>
              <a:rPr lang="ja-JP" altLang="en-US"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は削除</a:t>
            </a:r>
            <a:endParaRPr lang="en-US" altLang="ja-JP" sz="1706"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Rectangle 16"/>
          <p:cNvSpPr>
            <a:spLocks noChangeArrowheads="1"/>
          </p:cNvSpPr>
          <p:nvPr/>
        </p:nvSpPr>
        <p:spPr bwMode="auto">
          <a:xfrm>
            <a:off x="7275554" y="2439731"/>
            <a:ext cx="457957" cy="166085"/>
          </a:xfrm>
          <a:prstGeom prst="rect">
            <a:avLst/>
          </a:prstGeom>
          <a:noFill/>
          <a:ln w="19050">
            <a:solidFill>
              <a:srgbClr val="FF505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sp>
        <p:nvSpPr>
          <p:cNvPr id="139" name="テキスト ボックス 138"/>
          <p:cNvSpPr txBox="1"/>
          <p:nvPr/>
        </p:nvSpPr>
        <p:spPr>
          <a:xfrm>
            <a:off x="5777432" y="3862099"/>
            <a:ext cx="897894" cy="183229"/>
          </a:xfrm>
          <a:prstGeom prst="rect">
            <a:avLst/>
          </a:prstGeom>
          <a:noFill/>
        </p:spPr>
        <p:txBody>
          <a:bodyPr wrap="square" rtlCol="0" anchor="ctr" anchorCtr="0">
            <a:noAutofit/>
          </a:bodyPr>
          <a:lstStyle/>
          <a:p>
            <a:pPr algn="ctr" defTabSz="829361">
              <a:defRPr/>
            </a:pPr>
            <a:r>
              <a:rPr lang="ja-JP" altLang="en-US" sz="108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出力</a:t>
            </a:r>
          </a:p>
        </p:txBody>
      </p:sp>
      <p:sp>
        <p:nvSpPr>
          <p:cNvPr id="151" name="テキスト ボックス 150"/>
          <p:cNvSpPr txBox="1"/>
          <p:nvPr/>
        </p:nvSpPr>
        <p:spPr bwMode="auto">
          <a:xfrm>
            <a:off x="6313040" y="4485221"/>
            <a:ext cx="2356154"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solidFill>
                  <a:prstClr val="black">
                    <a:lumMod val="85000"/>
                    <a:lumOff val="15000"/>
                  </a:prstClr>
                </a:solidFill>
                <a:latin typeface="Meiryo UI" pitchFamily="50" charset="-128"/>
                <a:ea typeface="Meiryo UI" pitchFamily="50" charset="-128"/>
                <a:cs typeface="Meiryo UI" pitchFamily="50" charset="-128"/>
              </a:rPr>
              <a:t>ロケーションフリー印刷</a:t>
            </a:r>
            <a:endParaRPr lang="en-US" altLang="ja-JP" sz="1706"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77" name="テキスト ボックス 176"/>
          <p:cNvSpPr txBox="1"/>
          <p:nvPr/>
        </p:nvSpPr>
        <p:spPr bwMode="auto">
          <a:xfrm>
            <a:off x="5773289" y="4759345"/>
            <a:ext cx="3581170"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088" dirty="0">
                <a:solidFill>
                  <a:prstClr val="black">
                    <a:lumMod val="85000"/>
                    <a:lumOff val="15000"/>
                  </a:prstClr>
                </a:solidFill>
                <a:latin typeface="Meiryo UI" pitchFamily="50" charset="-128"/>
                <a:ea typeface="Meiryo UI" pitchFamily="50" charset="-128"/>
                <a:cs typeface="Meiryo UI" pitchFamily="50" charset="-128"/>
              </a:rPr>
              <a:t>自分が印刷指示したデータをどの機器からでも印刷できます。</a:t>
            </a:r>
            <a:endParaRPr lang="en-US" altLang="ja-JP" sz="1088"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24" name="円形吹き出し 123"/>
          <p:cNvSpPr/>
          <p:nvPr/>
        </p:nvSpPr>
        <p:spPr bwMode="auto">
          <a:xfrm>
            <a:off x="5977202" y="5042925"/>
            <a:ext cx="539847" cy="359685"/>
          </a:xfrm>
          <a:prstGeom prst="wedgeEllipseCallout">
            <a:avLst>
              <a:gd name="adj1" fmla="val 2152"/>
              <a:gd name="adj2" fmla="val 77611"/>
            </a:avLst>
          </a:prstGeom>
          <a:solidFill>
            <a:schemeClr val="bg1"/>
          </a:solidFill>
          <a:ln>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a:solidFill>
                <a:prstClr val="black"/>
              </a:solidFill>
              <a:latin typeface="HGS創英角ﾎﾟｯﾌﾟ体" pitchFamily="50" charset="-128"/>
              <a:ea typeface="HGS創英角ﾎﾟｯﾌﾟ体" pitchFamily="50" charset="-128"/>
            </a:endParaRPr>
          </a:p>
        </p:txBody>
      </p:sp>
      <p:sp>
        <p:nvSpPr>
          <p:cNvPr id="125" name="テキスト ボックス 124"/>
          <p:cNvSpPr txBox="1"/>
          <p:nvPr/>
        </p:nvSpPr>
        <p:spPr bwMode="auto">
          <a:xfrm>
            <a:off x="5936818" y="5059817"/>
            <a:ext cx="664408"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726" dirty="0">
                <a:solidFill>
                  <a:prstClr val="black">
                    <a:lumMod val="85000"/>
                    <a:lumOff val="15000"/>
                  </a:prstClr>
                </a:solidFill>
                <a:latin typeface="Meiryo UI" pitchFamily="50" charset="-128"/>
                <a:ea typeface="Meiryo UI" pitchFamily="50" charset="-128"/>
                <a:cs typeface="Meiryo UI" pitchFamily="50" charset="-128"/>
              </a:rPr>
              <a:t>空いている</a:t>
            </a:r>
            <a:endParaRPr lang="en-US" altLang="ja-JP" sz="726" dirty="0">
              <a:solidFill>
                <a:prstClr val="black">
                  <a:lumMod val="85000"/>
                  <a:lumOff val="15000"/>
                </a:prstClr>
              </a:solidFill>
              <a:latin typeface="Meiryo UI" pitchFamily="50" charset="-128"/>
              <a:ea typeface="Meiryo UI" pitchFamily="50" charset="-128"/>
              <a:cs typeface="Meiryo UI" pitchFamily="50" charset="-128"/>
            </a:endParaRPr>
          </a:p>
          <a:p>
            <a:pPr lvl="0" algn="ctr"/>
            <a:r>
              <a:rPr lang="ja-JP" altLang="en-US" sz="726" dirty="0">
                <a:solidFill>
                  <a:prstClr val="black">
                    <a:lumMod val="85000"/>
                    <a:lumOff val="15000"/>
                  </a:prstClr>
                </a:solidFill>
                <a:latin typeface="Meiryo UI" pitchFamily="50" charset="-128"/>
                <a:ea typeface="Meiryo UI" pitchFamily="50" charset="-128"/>
                <a:cs typeface="Meiryo UI" pitchFamily="50" charset="-128"/>
              </a:rPr>
              <a:t>機器で出力</a:t>
            </a:r>
            <a:endParaRPr lang="en-US" altLang="ja-JP" sz="726" dirty="0">
              <a:solidFill>
                <a:prstClr val="black">
                  <a:lumMod val="85000"/>
                  <a:lumOff val="15000"/>
                </a:prstClr>
              </a:solidFill>
              <a:latin typeface="Meiryo UI" pitchFamily="50" charset="-128"/>
              <a:ea typeface="Meiryo UI" pitchFamily="50" charset="-128"/>
              <a:cs typeface="Meiryo UI" pitchFamily="50" charset="-128"/>
            </a:endParaRPr>
          </a:p>
        </p:txBody>
      </p:sp>
      <p:cxnSp>
        <p:nvCxnSpPr>
          <p:cNvPr id="126" name="直線コネクタ 125"/>
          <p:cNvCxnSpPr/>
          <p:nvPr/>
        </p:nvCxnSpPr>
        <p:spPr bwMode="auto">
          <a:xfrm flipH="1">
            <a:off x="8463711" y="5578260"/>
            <a:ext cx="290587" cy="0"/>
          </a:xfrm>
          <a:prstGeom prst="line">
            <a:avLst/>
          </a:prstGeom>
          <a:solidFill>
            <a:schemeClr val="accent1"/>
          </a:solidFill>
          <a:ln w="3175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 name="テキスト ボックス 126"/>
          <p:cNvSpPr txBox="1"/>
          <p:nvPr/>
        </p:nvSpPr>
        <p:spPr bwMode="auto">
          <a:xfrm>
            <a:off x="8407091" y="5266765"/>
            <a:ext cx="668844" cy="207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816" dirty="0">
                <a:solidFill>
                  <a:prstClr val="black">
                    <a:lumMod val="85000"/>
                    <a:lumOff val="15000"/>
                  </a:prstClr>
                </a:solidFill>
                <a:latin typeface="Meiryo UI" pitchFamily="50" charset="-128"/>
                <a:ea typeface="Meiryo UI" pitchFamily="50" charset="-128"/>
                <a:cs typeface="Meiryo UI" pitchFamily="50" charset="-128"/>
              </a:rPr>
              <a:t>印刷指示</a:t>
            </a:r>
            <a:endParaRPr lang="en-US" altLang="ja-JP" sz="816" dirty="0">
              <a:solidFill>
                <a:prstClr val="black">
                  <a:lumMod val="85000"/>
                  <a:lumOff val="15000"/>
                </a:prstClr>
              </a:solidFill>
              <a:latin typeface="Meiryo UI" pitchFamily="50" charset="-128"/>
              <a:ea typeface="Meiryo UI" pitchFamily="50" charset="-128"/>
              <a:cs typeface="Meiryo UI" pitchFamily="50" charset="-128"/>
            </a:endParaRPr>
          </a:p>
        </p:txBody>
      </p:sp>
      <p:grpSp>
        <p:nvGrpSpPr>
          <p:cNvPr id="128" name="グループ化 127"/>
          <p:cNvGrpSpPr/>
          <p:nvPr/>
        </p:nvGrpSpPr>
        <p:grpSpPr>
          <a:xfrm>
            <a:off x="8678994" y="5460193"/>
            <a:ext cx="450362" cy="293285"/>
            <a:chOff x="6001164" y="1877630"/>
            <a:chExt cx="1616504" cy="1052700"/>
          </a:xfrm>
        </p:grpSpPr>
        <p:pic>
          <p:nvPicPr>
            <p:cNvPr id="129" name="図 128"/>
            <p:cNvPicPr>
              <a:picLocks noChangeAspect="1"/>
            </p:cNvPicPr>
            <p:nvPr/>
          </p:nvPicPr>
          <p:blipFill>
            <a:blip r:embed="rId7"/>
            <a:stretch>
              <a:fillRect/>
            </a:stretch>
          </p:blipFill>
          <p:spPr>
            <a:xfrm>
              <a:off x="6001164" y="1877630"/>
              <a:ext cx="1616504" cy="1052700"/>
            </a:xfrm>
            <a:prstGeom prst="rect">
              <a:avLst/>
            </a:prstGeom>
          </p:spPr>
        </p:pic>
        <p:sp>
          <p:nvSpPr>
            <p:cNvPr id="131" name="正方形/長方形 130"/>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32" name="図 131"/>
          <p:cNvPicPr>
            <a:picLocks noChangeAspect="1"/>
          </p:cNvPicPr>
          <p:nvPr/>
        </p:nvPicPr>
        <p:blipFill>
          <a:blip r:embed="rId8"/>
          <a:stretch>
            <a:fillRect/>
          </a:stretch>
        </p:blipFill>
        <p:spPr>
          <a:xfrm>
            <a:off x="6924891" y="5415144"/>
            <a:ext cx="159734" cy="201929"/>
          </a:xfrm>
          <a:prstGeom prst="rect">
            <a:avLst/>
          </a:prstGeom>
        </p:spPr>
      </p:pic>
      <p:pic>
        <p:nvPicPr>
          <p:cNvPr id="133" name="図 132"/>
          <p:cNvPicPr>
            <a:picLocks noChangeAspect="1"/>
          </p:cNvPicPr>
          <p:nvPr/>
        </p:nvPicPr>
        <p:blipFill>
          <a:blip r:embed="rId8"/>
          <a:stretch>
            <a:fillRect/>
          </a:stretch>
        </p:blipFill>
        <p:spPr>
          <a:xfrm>
            <a:off x="7664213" y="5362655"/>
            <a:ext cx="159734" cy="201929"/>
          </a:xfrm>
          <a:prstGeom prst="rect">
            <a:avLst/>
          </a:prstGeom>
        </p:spPr>
      </p:pic>
      <p:pic>
        <p:nvPicPr>
          <p:cNvPr id="134" name="図 133"/>
          <p:cNvPicPr>
            <a:picLocks noChangeAspect="1"/>
          </p:cNvPicPr>
          <p:nvPr/>
        </p:nvPicPr>
        <p:blipFill>
          <a:blip r:embed="rId8"/>
          <a:stretch>
            <a:fillRect/>
          </a:stretch>
        </p:blipFill>
        <p:spPr>
          <a:xfrm>
            <a:off x="8358542" y="5646493"/>
            <a:ext cx="159734" cy="201929"/>
          </a:xfrm>
          <a:prstGeom prst="rect">
            <a:avLst/>
          </a:prstGeom>
        </p:spPr>
      </p:pic>
      <p:pic>
        <p:nvPicPr>
          <p:cNvPr id="135" name="図 134"/>
          <p:cNvPicPr>
            <a:picLocks noChangeAspect="1"/>
          </p:cNvPicPr>
          <p:nvPr/>
        </p:nvPicPr>
        <p:blipFill>
          <a:blip r:embed="rId8"/>
          <a:stretch>
            <a:fillRect/>
          </a:stretch>
        </p:blipFill>
        <p:spPr>
          <a:xfrm>
            <a:off x="8158061" y="6084439"/>
            <a:ext cx="159734" cy="201929"/>
          </a:xfrm>
          <a:prstGeom prst="rect">
            <a:avLst/>
          </a:prstGeom>
        </p:spPr>
      </p:pic>
      <p:pic>
        <p:nvPicPr>
          <p:cNvPr id="136" name="図 135"/>
          <p:cNvPicPr>
            <a:picLocks noChangeAspect="1"/>
          </p:cNvPicPr>
          <p:nvPr/>
        </p:nvPicPr>
        <p:blipFill>
          <a:blip r:embed="rId8"/>
          <a:stretch>
            <a:fillRect/>
          </a:stretch>
        </p:blipFill>
        <p:spPr>
          <a:xfrm>
            <a:off x="7284828" y="6086626"/>
            <a:ext cx="159734" cy="201929"/>
          </a:xfrm>
          <a:prstGeom prst="rect">
            <a:avLst/>
          </a:prstGeom>
        </p:spPr>
      </p:pic>
      <p:pic>
        <p:nvPicPr>
          <p:cNvPr id="138" name="図 137"/>
          <p:cNvPicPr>
            <a:picLocks noChangeAspect="1"/>
          </p:cNvPicPr>
          <p:nvPr/>
        </p:nvPicPr>
        <p:blipFill>
          <a:blip r:embed="rId8"/>
          <a:stretch>
            <a:fillRect/>
          </a:stretch>
        </p:blipFill>
        <p:spPr>
          <a:xfrm>
            <a:off x="6493914" y="6005453"/>
            <a:ext cx="159734" cy="201929"/>
          </a:xfrm>
          <a:prstGeom prst="rect">
            <a:avLst/>
          </a:prstGeom>
        </p:spPr>
      </p:pic>
      <p:pic>
        <p:nvPicPr>
          <p:cNvPr id="196" name="図 195"/>
          <p:cNvPicPr>
            <a:picLocks noChangeAspect="1"/>
          </p:cNvPicPr>
          <p:nvPr/>
        </p:nvPicPr>
        <p:blipFill>
          <a:blip r:embed="rId9"/>
          <a:stretch>
            <a:fillRect/>
          </a:stretch>
        </p:blipFill>
        <p:spPr>
          <a:xfrm>
            <a:off x="8555267" y="3558228"/>
            <a:ext cx="532460" cy="673923"/>
          </a:xfrm>
          <a:prstGeom prst="rect">
            <a:avLst/>
          </a:prstGeom>
        </p:spPr>
      </p:pic>
      <p:pic>
        <p:nvPicPr>
          <p:cNvPr id="197" name="図 196"/>
          <p:cNvPicPr>
            <a:picLocks noChangeAspect="1"/>
          </p:cNvPicPr>
          <p:nvPr/>
        </p:nvPicPr>
        <p:blipFill>
          <a:blip r:embed="rId10"/>
          <a:stretch>
            <a:fillRect/>
          </a:stretch>
        </p:blipFill>
        <p:spPr>
          <a:xfrm>
            <a:off x="8309098" y="3683996"/>
            <a:ext cx="504613" cy="659384"/>
          </a:xfrm>
          <a:prstGeom prst="rect">
            <a:avLst/>
          </a:prstGeom>
        </p:spPr>
      </p:pic>
      <p:pic>
        <p:nvPicPr>
          <p:cNvPr id="198" name="図 197"/>
          <p:cNvPicPr>
            <a:picLocks noChangeAspect="1"/>
          </p:cNvPicPr>
          <p:nvPr/>
        </p:nvPicPr>
        <p:blipFill>
          <a:blip r:embed="rId8"/>
          <a:stretch>
            <a:fillRect/>
          </a:stretch>
        </p:blipFill>
        <p:spPr>
          <a:xfrm>
            <a:off x="3677481" y="3733269"/>
            <a:ext cx="369242" cy="466782"/>
          </a:xfrm>
          <a:prstGeom prst="rect">
            <a:avLst/>
          </a:prstGeom>
        </p:spPr>
      </p:pic>
      <p:grpSp>
        <p:nvGrpSpPr>
          <p:cNvPr id="6" name="グループ化 5"/>
          <p:cNvGrpSpPr/>
          <p:nvPr/>
        </p:nvGrpSpPr>
        <p:grpSpPr>
          <a:xfrm>
            <a:off x="4709449" y="5815440"/>
            <a:ext cx="342012" cy="297250"/>
            <a:chOff x="2489945" y="3383958"/>
            <a:chExt cx="618660" cy="537691"/>
          </a:xfrm>
        </p:grpSpPr>
        <p:pic>
          <p:nvPicPr>
            <p:cNvPr id="199" name="図 198"/>
            <p:cNvPicPr>
              <a:picLocks noChangeAspect="1"/>
            </p:cNvPicPr>
            <p:nvPr/>
          </p:nvPicPr>
          <p:blipFill>
            <a:blip r:embed="rId11"/>
            <a:stretch>
              <a:fillRect/>
            </a:stretch>
          </p:blipFill>
          <p:spPr>
            <a:xfrm>
              <a:off x="2489945" y="3383958"/>
              <a:ext cx="547949" cy="323388"/>
            </a:xfrm>
            <a:prstGeom prst="rect">
              <a:avLst/>
            </a:prstGeom>
          </p:spPr>
        </p:pic>
        <p:pic>
          <p:nvPicPr>
            <p:cNvPr id="200" name="図 199"/>
            <p:cNvPicPr>
              <a:picLocks noChangeAspect="1"/>
            </p:cNvPicPr>
            <p:nvPr/>
          </p:nvPicPr>
          <p:blipFill>
            <a:blip r:embed="rId12"/>
            <a:stretch>
              <a:fillRect/>
            </a:stretch>
          </p:blipFill>
          <p:spPr>
            <a:xfrm>
              <a:off x="2560656" y="3603837"/>
              <a:ext cx="547949" cy="317812"/>
            </a:xfrm>
            <a:prstGeom prst="rect">
              <a:avLst/>
            </a:prstGeom>
          </p:spPr>
        </p:pic>
      </p:grpSp>
      <p:grpSp>
        <p:nvGrpSpPr>
          <p:cNvPr id="201" name="グループ化 200"/>
          <p:cNvGrpSpPr/>
          <p:nvPr/>
        </p:nvGrpSpPr>
        <p:grpSpPr>
          <a:xfrm>
            <a:off x="5045251" y="5803627"/>
            <a:ext cx="450362" cy="293285"/>
            <a:chOff x="6001164" y="1877630"/>
            <a:chExt cx="1616504" cy="1052700"/>
          </a:xfrm>
        </p:grpSpPr>
        <p:pic>
          <p:nvPicPr>
            <p:cNvPr id="202" name="図 201"/>
            <p:cNvPicPr>
              <a:picLocks noChangeAspect="1"/>
            </p:cNvPicPr>
            <p:nvPr/>
          </p:nvPicPr>
          <p:blipFill>
            <a:blip r:embed="rId7"/>
            <a:stretch>
              <a:fillRect/>
            </a:stretch>
          </p:blipFill>
          <p:spPr>
            <a:xfrm>
              <a:off x="6001164" y="1877630"/>
              <a:ext cx="1616504" cy="1052700"/>
            </a:xfrm>
            <a:prstGeom prst="rect">
              <a:avLst/>
            </a:prstGeom>
          </p:spPr>
        </p:pic>
        <p:sp>
          <p:nvSpPr>
            <p:cNvPr id="203" name="正方形/長方形 202"/>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grpSp>
        <p:nvGrpSpPr>
          <p:cNvPr id="9" name="グループ化 8"/>
          <p:cNvGrpSpPr/>
          <p:nvPr/>
        </p:nvGrpSpPr>
        <p:grpSpPr>
          <a:xfrm>
            <a:off x="4370844" y="4630849"/>
            <a:ext cx="1073150" cy="665224"/>
            <a:chOff x="6042947" y="1831030"/>
            <a:chExt cx="2870097" cy="1779113"/>
          </a:xfrm>
        </p:grpSpPr>
        <p:pic>
          <p:nvPicPr>
            <p:cNvPr id="141" name="図 14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84740" y="1831030"/>
              <a:ext cx="1728304" cy="1728304"/>
            </a:xfrm>
            <a:prstGeom prst="rect">
              <a:avLst/>
            </a:prstGeom>
          </p:spPr>
        </p:pic>
        <p:pic>
          <p:nvPicPr>
            <p:cNvPr id="142" name="図 1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41159" y="2122982"/>
              <a:ext cx="1487161" cy="1487161"/>
            </a:xfrm>
            <a:prstGeom prst="rect">
              <a:avLst/>
            </a:prstGeom>
          </p:spPr>
        </p:pic>
        <p:pic>
          <p:nvPicPr>
            <p:cNvPr id="143" name="図 142"/>
            <p:cNvPicPr>
              <a:picLocks noChangeAspect="1"/>
            </p:cNvPicPr>
            <p:nvPr/>
          </p:nvPicPr>
          <p:blipFill>
            <a:blip r:embed="rId15"/>
            <a:stretch>
              <a:fillRect/>
            </a:stretch>
          </p:blipFill>
          <p:spPr>
            <a:xfrm rot="1247172" flipH="1">
              <a:off x="6042947" y="2659864"/>
              <a:ext cx="829534" cy="726707"/>
            </a:xfrm>
            <a:prstGeom prst="rect">
              <a:avLst/>
            </a:prstGeom>
          </p:spPr>
        </p:pic>
      </p:grpSp>
      <p:pic>
        <p:nvPicPr>
          <p:cNvPr id="144" name="図 143"/>
          <p:cNvPicPr>
            <a:picLocks noChangeAspect="1"/>
          </p:cNvPicPr>
          <p:nvPr/>
        </p:nvPicPr>
        <p:blipFill>
          <a:blip r:embed="rId16"/>
          <a:stretch>
            <a:fillRect/>
          </a:stretch>
        </p:blipFill>
        <p:spPr>
          <a:xfrm>
            <a:off x="1865147" y="4617381"/>
            <a:ext cx="416077" cy="353169"/>
          </a:xfrm>
          <a:prstGeom prst="rect">
            <a:avLst/>
          </a:prstGeom>
        </p:spPr>
      </p:pic>
      <p:grpSp>
        <p:nvGrpSpPr>
          <p:cNvPr id="149" name="グループ化 148"/>
          <p:cNvGrpSpPr/>
          <p:nvPr/>
        </p:nvGrpSpPr>
        <p:grpSpPr>
          <a:xfrm>
            <a:off x="2341083" y="4724709"/>
            <a:ext cx="614755" cy="614078"/>
            <a:chOff x="6881851" y="4659781"/>
            <a:chExt cx="1613033" cy="1611255"/>
          </a:xfrm>
        </p:grpSpPr>
        <p:pic>
          <p:nvPicPr>
            <p:cNvPr id="150" name="図 149"/>
            <p:cNvPicPr>
              <a:picLocks noChangeAspect="1"/>
            </p:cNvPicPr>
            <p:nvPr/>
          </p:nvPicPr>
          <p:blipFill>
            <a:blip r:embed="rId17"/>
            <a:stretch>
              <a:fillRect/>
            </a:stretch>
          </p:blipFill>
          <p:spPr>
            <a:xfrm>
              <a:off x="7219301" y="4659781"/>
              <a:ext cx="1275583" cy="1598764"/>
            </a:xfrm>
            <a:prstGeom prst="rect">
              <a:avLst/>
            </a:prstGeom>
          </p:spPr>
        </p:pic>
        <p:pic>
          <p:nvPicPr>
            <p:cNvPr id="170" name="図 16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rot="20528113">
              <a:off x="6881851" y="5100354"/>
              <a:ext cx="649919" cy="829288"/>
            </a:xfrm>
            <a:prstGeom prst="rect">
              <a:avLst/>
            </a:prstGeom>
          </p:spPr>
        </p:pic>
        <p:pic>
          <p:nvPicPr>
            <p:cNvPr id="171" name="図 170"/>
            <p:cNvPicPr>
              <a:picLocks noChangeAspect="1"/>
            </p:cNvPicPr>
            <p:nvPr/>
          </p:nvPicPr>
          <p:blipFill>
            <a:blip r:embed="rId19"/>
            <a:stretch>
              <a:fillRect/>
            </a:stretch>
          </p:blipFill>
          <p:spPr>
            <a:xfrm>
              <a:off x="7089785" y="5862593"/>
              <a:ext cx="234052" cy="408443"/>
            </a:xfrm>
            <a:prstGeom prst="rect">
              <a:avLst/>
            </a:prstGeom>
          </p:spPr>
        </p:pic>
      </p:grpSp>
      <p:grpSp>
        <p:nvGrpSpPr>
          <p:cNvPr id="18" name="グループ化 17"/>
          <p:cNvGrpSpPr/>
          <p:nvPr/>
        </p:nvGrpSpPr>
        <p:grpSpPr>
          <a:xfrm>
            <a:off x="7770857" y="5087199"/>
            <a:ext cx="784410" cy="347509"/>
            <a:chOff x="10695259" y="1942444"/>
            <a:chExt cx="864848" cy="383145"/>
          </a:xfrm>
        </p:grpSpPr>
        <p:sp>
          <p:nvSpPr>
            <p:cNvPr id="172" name="星 24 171"/>
            <p:cNvSpPr/>
            <p:nvPr/>
          </p:nvSpPr>
          <p:spPr bwMode="auto">
            <a:xfrm>
              <a:off x="10825596" y="1942444"/>
              <a:ext cx="604174" cy="383145"/>
            </a:xfrm>
            <a:prstGeom prst="star24">
              <a:avLst/>
            </a:prstGeom>
            <a:solidFill>
              <a:srgbClr val="C0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a:latin typeface="HGS創英角ﾎﾟｯﾌﾟ体" pitchFamily="50" charset="-128"/>
                <a:ea typeface="HGS創英角ﾎﾟｯﾌﾟ体" pitchFamily="50" charset="-128"/>
              </a:endParaRPr>
            </a:p>
          </p:txBody>
        </p:sp>
        <p:sp>
          <p:nvSpPr>
            <p:cNvPr id="173" name="テキスト ボックス 172"/>
            <p:cNvSpPr txBox="1"/>
            <p:nvPr/>
          </p:nvSpPr>
          <p:spPr bwMode="auto">
            <a:xfrm>
              <a:off x="10695259" y="1965461"/>
              <a:ext cx="864848" cy="337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726" dirty="0">
                  <a:solidFill>
                    <a:schemeClr val="bg1"/>
                  </a:solidFill>
                  <a:latin typeface="Meiryo UI" pitchFamily="50" charset="-128"/>
                  <a:ea typeface="Meiryo UI" pitchFamily="50" charset="-128"/>
                  <a:cs typeface="Meiryo UI" pitchFamily="50" charset="-128"/>
                </a:rPr>
                <a:t>大量</a:t>
              </a:r>
              <a:endParaRPr lang="en-US" altLang="ja-JP" sz="726" dirty="0">
                <a:solidFill>
                  <a:schemeClr val="bg1"/>
                </a:solidFill>
                <a:latin typeface="Meiryo UI" pitchFamily="50" charset="-128"/>
                <a:ea typeface="Meiryo UI" pitchFamily="50" charset="-128"/>
                <a:cs typeface="Meiryo UI" pitchFamily="50" charset="-128"/>
              </a:endParaRPr>
            </a:p>
            <a:p>
              <a:pPr lvl="0" algn="ctr"/>
              <a:r>
                <a:rPr lang="ja-JP" altLang="en-US" sz="726" dirty="0">
                  <a:solidFill>
                    <a:schemeClr val="bg1"/>
                  </a:solidFill>
                  <a:latin typeface="Meiryo UI" pitchFamily="50" charset="-128"/>
                  <a:ea typeface="Meiryo UI" pitchFamily="50" charset="-128"/>
                  <a:cs typeface="Meiryo UI" pitchFamily="50" charset="-128"/>
                </a:rPr>
                <a:t>印刷中</a:t>
              </a:r>
              <a:endParaRPr lang="en-US" altLang="ja-JP" sz="726" dirty="0">
                <a:solidFill>
                  <a:schemeClr val="bg1"/>
                </a:solidFill>
                <a:latin typeface="Meiryo UI" pitchFamily="50" charset="-128"/>
                <a:ea typeface="Meiryo UI" pitchFamily="50" charset="-128"/>
                <a:cs typeface="Meiryo UI" pitchFamily="50" charset="-128"/>
              </a:endParaRPr>
            </a:p>
          </p:txBody>
        </p:sp>
      </p:grpSp>
      <p:grpSp>
        <p:nvGrpSpPr>
          <p:cNvPr id="19" name="グループ化 18"/>
          <p:cNvGrpSpPr/>
          <p:nvPr/>
        </p:nvGrpSpPr>
        <p:grpSpPr>
          <a:xfrm>
            <a:off x="558219" y="3501483"/>
            <a:ext cx="1283880" cy="841897"/>
            <a:chOff x="285350" y="3860547"/>
            <a:chExt cx="1415537" cy="928230"/>
          </a:xfrm>
        </p:grpSpPr>
        <p:grpSp>
          <p:nvGrpSpPr>
            <p:cNvPr id="192" name="グループ化 191"/>
            <p:cNvGrpSpPr/>
            <p:nvPr/>
          </p:nvGrpSpPr>
          <p:grpSpPr>
            <a:xfrm>
              <a:off x="572285" y="3881759"/>
              <a:ext cx="1128602" cy="734968"/>
              <a:chOff x="6001164" y="1877630"/>
              <a:chExt cx="1616504" cy="1052700"/>
            </a:xfrm>
          </p:grpSpPr>
          <p:pic>
            <p:nvPicPr>
              <p:cNvPr id="193" name="図 192"/>
              <p:cNvPicPr>
                <a:picLocks noChangeAspect="1"/>
              </p:cNvPicPr>
              <p:nvPr/>
            </p:nvPicPr>
            <p:blipFill>
              <a:blip r:embed="rId7"/>
              <a:stretch>
                <a:fillRect/>
              </a:stretch>
            </p:blipFill>
            <p:spPr>
              <a:xfrm>
                <a:off x="6001164" y="1877630"/>
                <a:ext cx="1616504" cy="1052700"/>
              </a:xfrm>
              <a:prstGeom prst="rect">
                <a:avLst/>
              </a:prstGeom>
            </p:spPr>
          </p:pic>
          <p:sp>
            <p:nvSpPr>
              <p:cNvPr id="194" name="正方形/長方形 193"/>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83" name="図 182"/>
            <p:cNvPicPr>
              <a:picLocks noChangeAspect="1"/>
            </p:cNvPicPr>
            <p:nvPr/>
          </p:nvPicPr>
          <p:blipFill>
            <a:blip r:embed="rId20"/>
            <a:stretch>
              <a:fillRect/>
            </a:stretch>
          </p:blipFill>
          <p:spPr>
            <a:xfrm>
              <a:off x="285350" y="3860547"/>
              <a:ext cx="951522" cy="928230"/>
            </a:xfrm>
            <a:prstGeom prst="rect">
              <a:avLst/>
            </a:prstGeom>
          </p:spPr>
        </p:pic>
      </p:grpSp>
      <p:pic>
        <p:nvPicPr>
          <p:cNvPr id="184" name="図 183"/>
          <p:cNvPicPr>
            <a:picLocks noChangeAspect="1"/>
          </p:cNvPicPr>
          <p:nvPr/>
        </p:nvPicPr>
        <p:blipFill>
          <a:blip r:embed="rId9"/>
          <a:stretch>
            <a:fillRect/>
          </a:stretch>
        </p:blipFill>
        <p:spPr>
          <a:xfrm>
            <a:off x="1993859" y="5641647"/>
            <a:ext cx="325260" cy="411674"/>
          </a:xfrm>
          <a:prstGeom prst="rect">
            <a:avLst/>
          </a:prstGeom>
        </p:spPr>
      </p:pic>
      <p:pic>
        <p:nvPicPr>
          <p:cNvPr id="7" name="図 6"/>
          <p:cNvPicPr>
            <a:picLocks noChangeAspect="1"/>
          </p:cNvPicPr>
          <p:nvPr/>
        </p:nvPicPr>
        <p:blipFill>
          <a:blip r:embed="rId21"/>
          <a:stretch>
            <a:fillRect/>
          </a:stretch>
        </p:blipFill>
        <p:spPr>
          <a:xfrm>
            <a:off x="1891089" y="4579752"/>
            <a:ext cx="353888" cy="359417"/>
          </a:xfrm>
          <a:prstGeom prst="rect">
            <a:avLst/>
          </a:prstGeom>
        </p:spPr>
      </p:pic>
      <p:pic>
        <p:nvPicPr>
          <p:cNvPr id="186" name="図 185"/>
          <p:cNvPicPr>
            <a:picLocks noChangeAspect="1"/>
          </p:cNvPicPr>
          <p:nvPr/>
        </p:nvPicPr>
        <p:blipFill>
          <a:blip r:embed="rId21"/>
          <a:stretch>
            <a:fillRect/>
          </a:stretch>
        </p:blipFill>
        <p:spPr>
          <a:xfrm>
            <a:off x="1969496" y="5659893"/>
            <a:ext cx="353888" cy="359417"/>
          </a:xfrm>
          <a:prstGeom prst="rect">
            <a:avLst/>
          </a:prstGeom>
        </p:spPr>
      </p:pic>
      <p:sp>
        <p:nvSpPr>
          <p:cNvPr id="8" name="スライド番号プレースホルダー 7">
            <a:extLst>
              <a:ext uri="{FF2B5EF4-FFF2-40B4-BE49-F238E27FC236}">
                <a16:creationId xmlns:a16="http://schemas.microsoft.com/office/drawing/2014/main" id="{9B540E1A-A6D8-4D46-AB10-5482552E6F18}"/>
              </a:ext>
            </a:extLst>
          </p:cNvPr>
          <p:cNvSpPr>
            <a:spLocks noGrp="1"/>
          </p:cNvSpPr>
          <p:nvPr>
            <p:ph type="sldNum" sz="quarter" idx="4"/>
          </p:nvPr>
        </p:nvSpPr>
        <p:spPr/>
        <p:txBody>
          <a:bodyPr/>
          <a:lstStyle/>
          <a:p>
            <a:pPr>
              <a:defRPr/>
            </a:pPr>
            <a:fld id="{FB3629B8-3F17-4C5D-9EA5-923845F78C95}" type="slidenum">
              <a:rPr lang="en-US" altLang="ja-JP" smtClean="0"/>
              <a:pPr>
                <a:defRPr/>
              </a:pPr>
              <a:t>22</a:t>
            </a:fld>
            <a:endParaRPr lang="en-US" altLang="ja-JP" dirty="0"/>
          </a:p>
        </p:txBody>
      </p:sp>
      <p:grpSp>
        <p:nvGrpSpPr>
          <p:cNvPr id="121" name="グループ化 120">
            <a:extLst>
              <a:ext uri="{FF2B5EF4-FFF2-40B4-BE49-F238E27FC236}">
                <a16:creationId xmlns:a16="http://schemas.microsoft.com/office/drawing/2014/main" id="{B15DC2C1-9D45-4F74-B41C-966D7E8A58DD}"/>
              </a:ext>
            </a:extLst>
          </p:cNvPr>
          <p:cNvGrpSpPr/>
          <p:nvPr/>
        </p:nvGrpSpPr>
        <p:grpSpPr>
          <a:xfrm rot="20960745" flipH="1">
            <a:off x="7458846" y="3048845"/>
            <a:ext cx="364725" cy="580910"/>
            <a:chOff x="2228405" y="2560095"/>
            <a:chExt cx="404297" cy="643938"/>
          </a:xfrm>
        </p:grpSpPr>
        <p:sp>
          <p:nvSpPr>
            <p:cNvPr id="122" name="楕円 121">
              <a:extLst>
                <a:ext uri="{FF2B5EF4-FFF2-40B4-BE49-F238E27FC236}">
                  <a16:creationId xmlns:a16="http://schemas.microsoft.com/office/drawing/2014/main" id="{FB823829-F168-48EF-A303-A63A4C3CBD75}"/>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137" name="図 136">
              <a:extLst>
                <a:ext uri="{FF2B5EF4-FFF2-40B4-BE49-F238E27FC236}">
                  <a16:creationId xmlns:a16="http://schemas.microsoft.com/office/drawing/2014/main" id="{01D312EB-57FF-4DDB-9373-AE072EB8D6C9}"/>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148" name="グループ化 147">
            <a:extLst>
              <a:ext uri="{FF2B5EF4-FFF2-40B4-BE49-F238E27FC236}">
                <a16:creationId xmlns:a16="http://schemas.microsoft.com/office/drawing/2014/main" id="{DE344355-4809-405B-88A8-6B2BA856CA3D}"/>
              </a:ext>
            </a:extLst>
          </p:cNvPr>
          <p:cNvGrpSpPr/>
          <p:nvPr/>
        </p:nvGrpSpPr>
        <p:grpSpPr>
          <a:xfrm rot="20960745" flipH="1">
            <a:off x="6750003" y="2369021"/>
            <a:ext cx="364725" cy="580910"/>
            <a:chOff x="2228405" y="2560095"/>
            <a:chExt cx="404297" cy="643938"/>
          </a:xfrm>
        </p:grpSpPr>
        <p:sp>
          <p:nvSpPr>
            <p:cNvPr id="153" name="楕円 152">
              <a:extLst>
                <a:ext uri="{FF2B5EF4-FFF2-40B4-BE49-F238E27FC236}">
                  <a16:creationId xmlns:a16="http://schemas.microsoft.com/office/drawing/2014/main" id="{1A4D6548-0ADB-47A6-81E2-A8A37C97467F}"/>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154" name="図 153">
              <a:extLst>
                <a:ext uri="{FF2B5EF4-FFF2-40B4-BE49-F238E27FC236}">
                  <a16:creationId xmlns:a16="http://schemas.microsoft.com/office/drawing/2014/main" id="{B9E34A4E-1E80-4F6A-926F-3D181D50F350}"/>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pic>
        <p:nvPicPr>
          <p:cNvPr id="207" name="図 206">
            <a:extLst>
              <a:ext uri="{FF2B5EF4-FFF2-40B4-BE49-F238E27FC236}">
                <a16:creationId xmlns:a16="http://schemas.microsoft.com/office/drawing/2014/main" id="{59E7193B-239F-413B-9802-3C1774EBB4FF}"/>
              </a:ext>
            </a:extLst>
          </p:cNvPr>
          <p:cNvPicPr>
            <a:picLocks noChangeAspect="1"/>
          </p:cNvPicPr>
          <p:nvPr/>
        </p:nvPicPr>
        <p:blipFill>
          <a:blip r:embed="rId2"/>
          <a:stretch>
            <a:fillRect/>
          </a:stretch>
        </p:blipFill>
        <p:spPr>
          <a:xfrm>
            <a:off x="4372846" y="5749854"/>
            <a:ext cx="309600" cy="511198"/>
          </a:xfrm>
          <a:prstGeom prst="rect">
            <a:avLst/>
          </a:prstGeom>
        </p:spPr>
      </p:pic>
      <p:grpSp>
        <p:nvGrpSpPr>
          <p:cNvPr id="17" name="グラフィックス 9">
            <a:extLst>
              <a:ext uri="{FF2B5EF4-FFF2-40B4-BE49-F238E27FC236}">
                <a16:creationId xmlns:a16="http://schemas.microsoft.com/office/drawing/2014/main" id="{590E8FA9-BE7F-4DBF-9D7E-F8D5D76BB925}"/>
              </a:ext>
            </a:extLst>
          </p:cNvPr>
          <p:cNvGrpSpPr/>
          <p:nvPr/>
        </p:nvGrpSpPr>
        <p:grpSpPr>
          <a:xfrm>
            <a:off x="2631775" y="2502713"/>
            <a:ext cx="630947" cy="1859633"/>
            <a:chOff x="4772025" y="2895600"/>
            <a:chExt cx="361950" cy="1066800"/>
          </a:xfrm>
        </p:grpSpPr>
        <p:sp>
          <p:nvSpPr>
            <p:cNvPr id="20" name="フリーフォーム: 図形 19">
              <a:extLst>
                <a:ext uri="{FF2B5EF4-FFF2-40B4-BE49-F238E27FC236}">
                  <a16:creationId xmlns:a16="http://schemas.microsoft.com/office/drawing/2014/main" id="{89482720-35CD-4ED4-9BC8-FDEDDAED38B1}"/>
                </a:ext>
              </a:extLst>
            </p:cNvPr>
            <p:cNvSpPr/>
            <p:nvPr/>
          </p:nvSpPr>
          <p:spPr>
            <a:xfrm>
              <a:off x="4764814" y="2888624"/>
              <a:ext cx="285750" cy="733425"/>
            </a:xfrm>
            <a:custGeom>
              <a:avLst/>
              <a:gdLst>
                <a:gd name="connsiteX0" fmla="*/ 42453 w 285750"/>
                <a:gd name="connsiteY0" fmla="*/ 177378 h 733425"/>
                <a:gd name="connsiteX1" fmla="*/ 30547 w 285750"/>
                <a:gd name="connsiteY1" fmla="*/ 184332 h 733425"/>
                <a:gd name="connsiteX2" fmla="*/ 9402 w 285750"/>
                <a:gd name="connsiteY2" fmla="*/ 208335 h 733425"/>
                <a:gd name="connsiteX3" fmla="*/ 8735 w 285750"/>
                <a:gd name="connsiteY3" fmla="*/ 225003 h 733425"/>
                <a:gd name="connsiteX4" fmla="*/ 7306 w 285750"/>
                <a:gd name="connsiteY4" fmla="*/ 278820 h 733425"/>
                <a:gd name="connsiteX5" fmla="*/ 8068 w 285750"/>
                <a:gd name="connsiteY5" fmla="*/ 338541 h 733425"/>
                <a:gd name="connsiteX6" fmla="*/ 13593 w 285750"/>
                <a:gd name="connsiteY6" fmla="*/ 376451 h 733425"/>
                <a:gd name="connsiteX7" fmla="*/ 13783 w 285750"/>
                <a:gd name="connsiteY7" fmla="*/ 376832 h 733425"/>
                <a:gd name="connsiteX8" fmla="*/ 27594 w 285750"/>
                <a:gd name="connsiteY8" fmla="*/ 394929 h 733425"/>
                <a:gd name="connsiteX9" fmla="*/ 41501 w 285750"/>
                <a:gd name="connsiteY9" fmla="*/ 395310 h 733425"/>
                <a:gd name="connsiteX10" fmla="*/ 31976 w 285750"/>
                <a:gd name="connsiteY10" fmla="*/ 436268 h 733425"/>
                <a:gd name="connsiteX11" fmla="*/ 26356 w 285750"/>
                <a:gd name="connsiteY11" fmla="*/ 474749 h 733425"/>
                <a:gd name="connsiteX12" fmla="*/ 28071 w 285750"/>
                <a:gd name="connsiteY12" fmla="*/ 475511 h 733425"/>
                <a:gd name="connsiteX13" fmla="*/ 31023 w 285750"/>
                <a:gd name="connsiteY13" fmla="*/ 515897 h 733425"/>
                <a:gd name="connsiteX14" fmla="*/ 37786 w 285750"/>
                <a:gd name="connsiteY14" fmla="*/ 549139 h 733425"/>
                <a:gd name="connsiteX15" fmla="*/ 39882 w 285750"/>
                <a:gd name="connsiteY15" fmla="*/ 650580 h 733425"/>
                <a:gd name="connsiteX16" fmla="*/ 38453 w 285750"/>
                <a:gd name="connsiteY16" fmla="*/ 713636 h 733425"/>
                <a:gd name="connsiteX17" fmla="*/ 118558 w 285750"/>
                <a:gd name="connsiteY17" fmla="*/ 730971 h 733425"/>
                <a:gd name="connsiteX18" fmla="*/ 216570 w 285750"/>
                <a:gd name="connsiteY18" fmla="*/ 722589 h 733425"/>
                <a:gd name="connsiteX19" fmla="*/ 210760 w 285750"/>
                <a:gd name="connsiteY19" fmla="*/ 560283 h 733425"/>
                <a:gd name="connsiteX20" fmla="*/ 197520 w 285750"/>
                <a:gd name="connsiteY20" fmla="*/ 479988 h 733425"/>
                <a:gd name="connsiteX21" fmla="*/ 207617 w 285750"/>
                <a:gd name="connsiteY21" fmla="*/ 479416 h 733425"/>
                <a:gd name="connsiteX22" fmla="*/ 202854 w 285750"/>
                <a:gd name="connsiteY22" fmla="*/ 354639 h 733425"/>
                <a:gd name="connsiteX23" fmla="*/ 247431 w 285750"/>
                <a:gd name="connsiteY23" fmla="*/ 374355 h 733425"/>
                <a:gd name="connsiteX24" fmla="*/ 280197 w 285750"/>
                <a:gd name="connsiteY24" fmla="*/ 360925 h 733425"/>
                <a:gd name="connsiteX25" fmla="*/ 281055 w 285750"/>
                <a:gd name="connsiteY25" fmla="*/ 321396 h 733425"/>
                <a:gd name="connsiteX26" fmla="*/ 242383 w 285750"/>
                <a:gd name="connsiteY26" fmla="*/ 329493 h 733425"/>
                <a:gd name="connsiteX27" fmla="*/ 210474 w 285750"/>
                <a:gd name="connsiteY27" fmla="*/ 240148 h 733425"/>
                <a:gd name="connsiteX28" fmla="*/ 161325 w 285750"/>
                <a:gd name="connsiteY28" fmla="*/ 142422 h 733425"/>
                <a:gd name="connsiteX29" fmla="*/ 179423 w 285750"/>
                <a:gd name="connsiteY29" fmla="*/ 110513 h 733425"/>
                <a:gd name="connsiteX30" fmla="*/ 184090 w 285750"/>
                <a:gd name="connsiteY30" fmla="*/ 96225 h 733425"/>
                <a:gd name="connsiteX31" fmla="*/ 187900 w 285750"/>
                <a:gd name="connsiteY31" fmla="*/ 97464 h 733425"/>
                <a:gd name="connsiteX32" fmla="*/ 190853 w 285750"/>
                <a:gd name="connsiteY32" fmla="*/ 60507 h 733425"/>
                <a:gd name="connsiteX33" fmla="*/ 145514 w 285750"/>
                <a:gd name="connsiteY33" fmla="*/ 10405 h 733425"/>
                <a:gd name="connsiteX34" fmla="*/ 109128 w 285750"/>
                <a:gd name="connsiteY34" fmla="*/ 10977 h 733425"/>
                <a:gd name="connsiteX35" fmla="*/ 74934 w 285750"/>
                <a:gd name="connsiteY35" fmla="*/ 55649 h 733425"/>
                <a:gd name="connsiteX36" fmla="*/ 63408 w 285750"/>
                <a:gd name="connsiteY36" fmla="*/ 117180 h 733425"/>
                <a:gd name="connsiteX37" fmla="*/ 62742 w 285750"/>
                <a:gd name="connsiteY37" fmla="*/ 149946 h 733425"/>
                <a:gd name="connsiteX38" fmla="*/ 51693 w 285750"/>
                <a:gd name="connsiteY38" fmla="*/ 169663 h 733425"/>
                <a:gd name="connsiteX39" fmla="*/ 42549 w 285750"/>
                <a:gd name="connsiteY39" fmla="*/ 17747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733425">
                  <a:moveTo>
                    <a:pt x="42453" y="177378"/>
                  </a:moveTo>
                  <a:cubicBezTo>
                    <a:pt x="38643" y="179760"/>
                    <a:pt x="34548" y="181760"/>
                    <a:pt x="30547" y="184332"/>
                  </a:cubicBezTo>
                  <a:cubicBezTo>
                    <a:pt x="21689" y="189951"/>
                    <a:pt x="10545" y="197000"/>
                    <a:pt x="9402" y="208335"/>
                  </a:cubicBezTo>
                  <a:cubicBezTo>
                    <a:pt x="8830" y="213859"/>
                    <a:pt x="8925" y="219479"/>
                    <a:pt x="8735" y="225003"/>
                  </a:cubicBezTo>
                  <a:cubicBezTo>
                    <a:pt x="8068" y="242910"/>
                    <a:pt x="7592" y="260913"/>
                    <a:pt x="7306" y="278820"/>
                  </a:cubicBezTo>
                  <a:cubicBezTo>
                    <a:pt x="7020" y="298727"/>
                    <a:pt x="7020" y="318634"/>
                    <a:pt x="8068" y="338541"/>
                  </a:cubicBezTo>
                  <a:cubicBezTo>
                    <a:pt x="8640" y="350448"/>
                    <a:pt x="8259" y="365402"/>
                    <a:pt x="13593" y="376451"/>
                  </a:cubicBezTo>
                  <a:cubicBezTo>
                    <a:pt x="13593" y="376451"/>
                    <a:pt x="13783" y="376737"/>
                    <a:pt x="13783" y="376832"/>
                  </a:cubicBezTo>
                  <a:cubicBezTo>
                    <a:pt x="13783" y="376832"/>
                    <a:pt x="17117" y="391119"/>
                    <a:pt x="27594" y="394929"/>
                  </a:cubicBezTo>
                  <a:cubicBezTo>
                    <a:pt x="31309" y="396263"/>
                    <a:pt x="37500" y="395310"/>
                    <a:pt x="41501" y="395310"/>
                  </a:cubicBezTo>
                  <a:cubicBezTo>
                    <a:pt x="41501" y="395310"/>
                    <a:pt x="32833" y="432839"/>
                    <a:pt x="31976" y="436268"/>
                  </a:cubicBezTo>
                  <a:cubicBezTo>
                    <a:pt x="28928" y="448936"/>
                    <a:pt x="27404" y="461795"/>
                    <a:pt x="26356" y="474749"/>
                  </a:cubicBezTo>
                  <a:lnTo>
                    <a:pt x="28071" y="475511"/>
                  </a:lnTo>
                  <a:cubicBezTo>
                    <a:pt x="30166" y="476368"/>
                    <a:pt x="30547" y="512468"/>
                    <a:pt x="31023" y="515897"/>
                  </a:cubicBezTo>
                  <a:cubicBezTo>
                    <a:pt x="32452" y="527041"/>
                    <a:pt x="34452" y="538281"/>
                    <a:pt x="37786" y="549139"/>
                  </a:cubicBezTo>
                  <a:cubicBezTo>
                    <a:pt x="47311" y="579619"/>
                    <a:pt x="40548" y="618957"/>
                    <a:pt x="39882" y="650580"/>
                  </a:cubicBezTo>
                  <a:cubicBezTo>
                    <a:pt x="39405" y="671631"/>
                    <a:pt x="38929" y="692681"/>
                    <a:pt x="38453" y="713636"/>
                  </a:cubicBezTo>
                  <a:cubicBezTo>
                    <a:pt x="38453" y="713636"/>
                    <a:pt x="43501" y="728209"/>
                    <a:pt x="118558" y="730971"/>
                  </a:cubicBezTo>
                  <a:cubicBezTo>
                    <a:pt x="193615" y="733734"/>
                    <a:pt x="216570" y="722589"/>
                    <a:pt x="216570" y="722589"/>
                  </a:cubicBezTo>
                  <a:cubicBezTo>
                    <a:pt x="216570" y="668964"/>
                    <a:pt x="215523" y="613719"/>
                    <a:pt x="210760" y="560283"/>
                  </a:cubicBezTo>
                  <a:cubicBezTo>
                    <a:pt x="210189" y="553711"/>
                    <a:pt x="197901" y="479892"/>
                    <a:pt x="197520" y="479988"/>
                  </a:cubicBezTo>
                  <a:lnTo>
                    <a:pt x="207617" y="479416"/>
                  </a:lnTo>
                  <a:cubicBezTo>
                    <a:pt x="204950" y="439030"/>
                    <a:pt x="200759" y="395120"/>
                    <a:pt x="202854" y="354639"/>
                  </a:cubicBezTo>
                  <a:cubicBezTo>
                    <a:pt x="202854" y="354639"/>
                    <a:pt x="223047" y="376070"/>
                    <a:pt x="247431" y="374355"/>
                  </a:cubicBezTo>
                  <a:cubicBezTo>
                    <a:pt x="271815" y="372641"/>
                    <a:pt x="280197" y="360925"/>
                    <a:pt x="280197" y="360925"/>
                  </a:cubicBezTo>
                  <a:lnTo>
                    <a:pt x="281055" y="321396"/>
                  </a:lnTo>
                  <a:lnTo>
                    <a:pt x="242383" y="329493"/>
                  </a:lnTo>
                  <a:cubicBezTo>
                    <a:pt x="242383" y="329493"/>
                    <a:pt x="209331" y="254150"/>
                    <a:pt x="210474" y="240148"/>
                  </a:cubicBezTo>
                  <a:cubicBezTo>
                    <a:pt x="211617" y="226146"/>
                    <a:pt x="217999" y="144327"/>
                    <a:pt x="161325" y="142422"/>
                  </a:cubicBezTo>
                  <a:cubicBezTo>
                    <a:pt x="161325" y="142422"/>
                    <a:pt x="178566" y="127277"/>
                    <a:pt x="179423" y="110513"/>
                  </a:cubicBezTo>
                  <a:cubicBezTo>
                    <a:pt x="179423" y="110513"/>
                    <a:pt x="179423" y="101655"/>
                    <a:pt x="184090" y="96225"/>
                  </a:cubicBezTo>
                  <a:lnTo>
                    <a:pt x="187900" y="97464"/>
                  </a:lnTo>
                  <a:cubicBezTo>
                    <a:pt x="187900" y="97464"/>
                    <a:pt x="201807" y="86129"/>
                    <a:pt x="190853" y="60507"/>
                  </a:cubicBezTo>
                  <a:cubicBezTo>
                    <a:pt x="182185" y="40314"/>
                    <a:pt x="166659" y="18882"/>
                    <a:pt x="145514" y="10405"/>
                  </a:cubicBezTo>
                  <a:cubicBezTo>
                    <a:pt x="133989" y="5738"/>
                    <a:pt x="120558" y="6214"/>
                    <a:pt x="109128" y="10977"/>
                  </a:cubicBezTo>
                  <a:cubicBezTo>
                    <a:pt x="91126" y="18311"/>
                    <a:pt x="81220" y="38218"/>
                    <a:pt x="74934" y="55649"/>
                  </a:cubicBezTo>
                  <a:cubicBezTo>
                    <a:pt x="67885" y="75366"/>
                    <a:pt x="64742" y="96416"/>
                    <a:pt x="63408" y="117180"/>
                  </a:cubicBezTo>
                  <a:cubicBezTo>
                    <a:pt x="62646" y="128134"/>
                    <a:pt x="62456" y="139088"/>
                    <a:pt x="62742" y="149946"/>
                  </a:cubicBezTo>
                  <a:cubicBezTo>
                    <a:pt x="62837" y="155852"/>
                    <a:pt x="55217" y="165377"/>
                    <a:pt x="51693" y="169663"/>
                  </a:cubicBezTo>
                  <a:cubicBezTo>
                    <a:pt x="49026" y="172997"/>
                    <a:pt x="45882" y="175378"/>
                    <a:pt x="42549" y="177474"/>
                  </a:cubicBezTo>
                  <a:close/>
                </a:path>
              </a:pathLst>
            </a:custGeom>
            <a:solidFill>
              <a:srgbClr val="898989"/>
            </a:solid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C2C27502-8EBE-40F5-9363-42BC7FC9056B}"/>
                </a:ext>
              </a:extLst>
            </p:cNvPr>
            <p:cNvSpPr/>
            <p:nvPr/>
          </p:nvSpPr>
          <p:spPr>
            <a:xfrm>
              <a:off x="4800299" y="3602831"/>
              <a:ext cx="171450" cy="361950"/>
            </a:xfrm>
            <a:custGeom>
              <a:avLst/>
              <a:gdLst>
                <a:gd name="connsiteX0" fmla="*/ 163274 w 171450"/>
                <a:gd name="connsiteY0" fmla="*/ 55912 h 361950"/>
                <a:gd name="connsiteX1" fmla="*/ 165751 w 171450"/>
                <a:gd name="connsiteY1" fmla="*/ 8001 h 361950"/>
                <a:gd name="connsiteX2" fmla="*/ 20399 w 171450"/>
                <a:gd name="connsiteY2" fmla="*/ 7144 h 361950"/>
                <a:gd name="connsiteX3" fmla="*/ 10303 w 171450"/>
                <a:gd name="connsiteY3" fmla="*/ 94583 h 361950"/>
                <a:gd name="connsiteX4" fmla="*/ 32115 w 171450"/>
                <a:gd name="connsiteY4" fmla="*/ 225647 h 361950"/>
                <a:gd name="connsiteX5" fmla="*/ 25352 w 171450"/>
                <a:gd name="connsiteY5" fmla="*/ 292037 h 361950"/>
                <a:gd name="connsiteX6" fmla="*/ 27067 w 171450"/>
                <a:gd name="connsiteY6" fmla="*/ 357569 h 361950"/>
                <a:gd name="connsiteX7" fmla="*/ 45545 w 171450"/>
                <a:gd name="connsiteY7" fmla="*/ 358426 h 361950"/>
                <a:gd name="connsiteX8" fmla="*/ 48022 w 171450"/>
                <a:gd name="connsiteY8" fmla="*/ 304610 h 361950"/>
                <a:gd name="connsiteX9" fmla="*/ 97647 w 171450"/>
                <a:gd name="connsiteY9" fmla="*/ 342424 h 361950"/>
                <a:gd name="connsiteX10" fmla="*/ 141367 w 171450"/>
                <a:gd name="connsiteY10" fmla="*/ 309658 h 361950"/>
                <a:gd name="connsiteX11" fmla="*/ 110315 w 171450"/>
                <a:gd name="connsiteY11" fmla="*/ 302895 h 361950"/>
                <a:gd name="connsiteX12" fmla="*/ 92694 w 171450"/>
                <a:gd name="connsiteY12" fmla="*/ 258318 h 361950"/>
                <a:gd name="connsiteX13" fmla="*/ 100219 w 171450"/>
                <a:gd name="connsiteY13" fmla="*/ 234791 h 361950"/>
                <a:gd name="connsiteX14" fmla="*/ 163274 w 171450"/>
                <a:gd name="connsiteY14" fmla="*/ 55817 h 361950"/>
                <a:gd name="connsiteX15" fmla="*/ 80026 w 171450"/>
                <a:gd name="connsiteY15" fmla="*/ 102965 h 361950"/>
                <a:gd name="connsiteX16" fmla="*/ 70786 w 171450"/>
                <a:gd name="connsiteY16" fmla="*/ 191357 h 361950"/>
                <a:gd name="connsiteX17" fmla="*/ 71548 w 171450"/>
                <a:gd name="connsiteY17" fmla="*/ 55054 h 361950"/>
                <a:gd name="connsiteX18" fmla="*/ 77835 w 171450"/>
                <a:gd name="connsiteY18" fmla="*/ 24003 h 361950"/>
                <a:gd name="connsiteX19" fmla="*/ 76978 w 171450"/>
                <a:gd name="connsiteY19" fmla="*/ 9715 h 361950"/>
                <a:gd name="connsiteX20" fmla="*/ 102219 w 171450"/>
                <a:gd name="connsiteY20" fmla="*/ 11430 h 361950"/>
                <a:gd name="connsiteX21" fmla="*/ 103457 w 171450"/>
                <a:gd name="connsiteY21" fmla="*/ 34957 h 361950"/>
                <a:gd name="connsiteX22" fmla="*/ 79930 w 171450"/>
                <a:gd name="connsiteY22" fmla="*/ 10306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361950">
                  <a:moveTo>
                    <a:pt x="163274" y="55912"/>
                  </a:moveTo>
                  <a:cubicBezTo>
                    <a:pt x="164131" y="36576"/>
                    <a:pt x="165751" y="8001"/>
                    <a:pt x="165751" y="8001"/>
                  </a:cubicBezTo>
                  <a:lnTo>
                    <a:pt x="20399" y="7144"/>
                  </a:lnTo>
                  <a:cubicBezTo>
                    <a:pt x="20399" y="7144"/>
                    <a:pt x="-651" y="27337"/>
                    <a:pt x="10303" y="94583"/>
                  </a:cubicBezTo>
                  <a:cubicBezTo>
                    <a:pt x="21256" y="161830"/>
                    <a:pt x="37163" y="194596"/>
                    <a:pt x="32115" y="225647"/>
                  </a:cubicBezTo>
                  <a:cubicBezTo>
                    <a:pt x="32115" y="225647"/>
                    <a:pt x="7731" y="249174"/>
                    <a:pt x="25352" y="292037"/>
                  </a:cubicBezTo>
                  <a:lnTo>
                    <a:pt x="27067" y="357569"/>
                  </a:lnTo>
                  <a:lnTo>
                    <a:pt x="45545" y="358426"/>
                  </a:lnTo>
                  <a:lnTo>
                    <a:pt x="48022" y="304610"/>
                  </a:lnTo>
                  <a:cubicBezTo>
                    <a:pt x="48022" y="304610"/>
                    <a:pt x="69834" y="302133"/>
                    <a:pt x="97647" y="342424"/>
                  </a:cubicBezTo>
                  <a:cubicBezTo>
                    <a:pt x="97647" y="342424"/>
                    <a:pt x="142224" y="352520"/>
                    <a:pt x="141367" y="309658"/>
                  </a:cubicBezTo>
                  <a:cubicBezTo>
                    <a:pt x="141367" y="309658"/>
                    <a:pt x="124603" y="309658"/>
                    <a:pt x="110315" y="302895"/>
                  </a:cubicBezTo>
                  <a:cubicBezTo>
                    <a:pt x="110315" y="302895"/>
                    <a:pt x="106981" y="270129"/>
                    <a:pt x="92694" y="258318"/>
                  </a:cubicBezTo>
                  <a:cubicBezTo>
                    <a:pt x="92694" y="258318"/>
                    <a:pt x="90217" y="249936"/>
                    <a:pt x="100219" y="234791"/>
                  </a:cubicBezTo>
                  <a:cubicBezTo>
                    <a:pt x="110315" y="219646"/>
                    <a:pt x="162417" y="75152"/>
                    <a:pt x="163274" y="55817"/>
                  </a:cubicBezTo>
                  <a:close/>
                  <a:moveTo>
                    <a:pt x="80026" y="102965"/>
                  </a:moveTo>
                  <a:cubicBezTo>
                    <a:pt x="80026" y="127159"/>
                    <a:pt x="74787" y="165830"/>
                    <a:pt x="70786" y="191357"/>
                  </a:cubicBezTo>
                  <a:cubicBezTo>
                    <a:pt x="64119" y="135922"/>
                    <a:pt x="69358" y="75724"/>
                    <a:pt x="71548" y="55054"/>
                  </a:cubicBezTo>
                  <a:cubicBezTo>
                    <a:pt x="74025" y="31909"/>
                    <a:pt x="76978" y="30290"/>
                    <a:pt x="77835" y="24003"/>
                  </a:cubicBezTo>
                  <a:cubicBezTo>
                    <a:pt x="78692" y="17717"/>
                    <a:pt x="76978" y="9715"/>
                    <a:pt x="76978" y="9715"/>
                  </a:cubicBezTo>
                  <a:lnTo>
                    <a:pt x="102219" y="11430"/>
                  </a:lnTo>
                  <a:lnTo>
                    <a:pt x="103457" y="34957"/>
                  </a:lnTo>
                  <a:cubicBezTo>
                    <a:pt x="103457" y="34957"/>
                    <a:pt x="79930" y="64389"/>
                    <a:pt x="79930" y="103061"/>
                  </a:cubicBezTo>
                  <a:close/>
                </a:path>
              </a:pathLst>
            </a:custGeom>
            <a:solidFill>
              <a:srgbClr val="898989"/>
            </a:solidFill>
            <a:ln w="9525" cap="flat">
              <a:noFill/>
              <a:prstDash val="solid"/>
              <a:miter/>
            </a:ln>
          </p:spPr>
          <p:txBody>
            <a:bodyPr rtlCol="0" anchor="ctr"/>
            <a:lstStyle/>
            <a:p>
              <a:endParaRPr lang="ja-JP" altLang="en-US"/>
            </a:p>
          </p:txBody>
        </p:sp>
        <p:sp>
          <p:nvSpPr>
            <p:cNvPr id="22" name="フリーフォーム: 図形 21">
              <a:extLst>
                <a:ext uri="{FF2B5EF4-FFF2-40B4-BE49-F238E27FC236}">
                  <a16:creationId xmlns:a16="http://schemas.microsoft.com/office/drawing/2014/main" id="{C96C6491-00DC-4377-9B30-D62FE312CD2B}"/>
                </a:ext>
              </a:extLst>
            </p:cNvPr>
            <p:cNvSpPr/>
            <p:nvPr/>
          </p:nvSpPr>
          <p:spPr>
            <a:xfrm>
              <a:off x="4879039" y="3868608"/>
              <a:ext cx="57150" cy="47625"/>
            </a:xfrm>
            <a:custGeom>
              <a:avLst/>
              <a:gdLst>
                <a:gd name="connsiteX0" fmla="*/ 34813 w 57150"/>
                <a:gd name="connsiteY0" fmla="*/ 41500 h 47625"/>
                <a:gd name="connsiteX1" fmla="*/ 57007 w 57150"/>
                <a:gd name="connsiteY1" fmla="*/ 24641 h 47625"/>
                <a:gd name="connsiteX2" fmla="*/ 54911 w 57150"/>
                <a:gd name="connsiteY2" fmla="*/ 13592 h 47625"/>
                <a:gd name="connsiteX3" fmla="*/ 13763 w 57150"/>
                <a:gd name="connsiteY3" fmla="*/ 7972 h 47625"/>
                <a:gd name="connsiteX4" fmla="*/ 9953 w 57150"/>
                <a:gd name="connsiteY4" fmla="*/ 35690 h 47625"/>
                <a:gd name="connsiteX5" fmla="*/ 34909 w 57150"/>
                <a:gd name="connsiteY5" fmla="*/ 4150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7625">
                  <a:moveTo>
                    <a:pt x="34813" y="41500"/>
                  </a:moveTo>
                  <a:cubicBezTo>
                    <a:pt x="34813" y="41500"/>
                    <a:pt x="44719" y="42357"/>
                    <a:pt x="57007" y="24641"/>
                  </a:cubicBezTo>
                  <a:cubicBezTo>
                    <a:pt x="57007" y="24641"/>
                    <a:pt x="63865" y="15687"/>
                    <a:pt x="54911" y="13592"/>
                  </a:cubicBezTo>
                  <a:cubicBezTo>
                    <a:pt x="45958" y="11496"/>
                    <a:pt x="25955" y="4829"/>
                    <a:pt x="13763" y="7972"/>
                  </a:cubicBezTo>
                  <a:cubicBezTo>
                    <a:pt x="1571" y="11115"/>
                    <a:pt x="9953" y="35690"/>
                    <a:pt x="9953" y="35690"/>
                  </a:cubicBezTo>
                  <a:lnTo>
                    <a:pt x="34909" y="41500"/>
                  </a:lnTo>
                  <a:close/>
                </a:path>
              </a:pathLst>
            </a:custGeom>
            <a:solidFill>
              <a:srgbClr val="898989"/>
            </a:solidFill>
            <a:ln w="9525" cap="flat">
              <a:noFill/>
              <a:prstDash val="solid"/>
              <a:miter/>
            </a:ln>
          </p:spPr>
          <p:txBody>
            <a:bodyPr rtlCol="0" anchor="ctr"/>
            <a:lstStyle/>
            <a:p>
              <a:endParaRPr lang="ja-JP" altLang="en-US"/>
            </a:p>
          </p:txBody>
        </p:sp>
        <p:sp>
          <p:nvSpPr>
            <p:cNvPr id="23" name="フリーフォーム: 図形 22">
              <a:extLst>
                <a:ext uri="{FF2B5EF4-FFF2-40B4-BE49-F238E27FC236}">
                  <a16:creationId xmlns:a16="http://schemas.microsoft.com/office/drawing/2014/main" id="{F81B3627-9FF8-47D0-9B58-B48CBE577152}"/>
                </a:ext>
              </a:extLst>
            </p:cNvPr>
            <p:cNvSpPr/>
            <p:nvPr/>
          </p:nvSpPr>
          <p:spPr>
            <a:xfrm>
              <a:off x="4942332" y="3098482"/>
              <a:ext cx="123825" cy="171450"/>
            </a:xfrm>
            <a:custGeom>
              <a:avLst/>
              <a:gdLst>
                <a:gd name="connsiteX0" fmla="*/ 109157 w 123825"/>
                <a:gd name="connsiteY0" fmla="*/ 101918 h 171450"/>
                <a:gd name="connsiteX1" fmla="*/ 89726 w 123825"/>
                <a:gd name="connsiteY1" fmla="*/ 106013 h 171450"/>
                <a:gd name="connsiteX2" fmla="*/ 77629 w 123825"/>
                <a:gd name="connsiteY2" fmla="*/ 108395 h 171450"/>
                <a:gd name="connsiteX3" fmla="*/ 62103 w 123825"/>
                <a:gd name="connsiteY3" fmla="*/ 101060 h 171450"/>
                <a:gd name="connsiteX4" fmla="*/ 35147 w 123825"/>
                <a:gd name="connsiteY4" fmla="*/ 21336 h 171450"/>
                <a:gd name="connsiteX5" fmla="*/ 29813 w 123825"/>
                <a:gd name="connsiteY5" fmla="*/ 17717 h 171450"/>
                <a:gd name="connsiteX6" fmla="*/ 30194 w 123825"/>
                <a:gd name="connsiteY6" fmla="*/ 7144 h 171450"/>
                <a:gd name="connsiteX7" fmla="*/ 7144 w 123825"/>
                <a:gd name="connsiteY7" fmla="*/ 134398 h 171450"/>
                <a:gd name="connsiteX8" fmla="*/ 36386 w 123825"/>
                <a:gd name="connsiteY8" fmla="*/ 159163 h 171450"/>
                <a:gd name="connsiteX9" fmla="*/ 71438 w 123825"/>
                <a:gd name="connsiteY9" fmla="*/ 164973 h 171450"/>
                <a:gd name="connsiteX10" fmla="*/ 125825 w 123825"/>
                <a:gd name="connsiteY10" fmla="*/ 148495 h 171450"/>
                <a:gd name="connsiteX11" fmla="*/ 124397 w 123825"/>
                <a:gd name="connsiteY11" fmla="*/ 139160 h 171450"/>
                <a:gd name="connsiteX12" fmla="*/ 109157 w 123825"/>
                <a:gd name="connsiteY12" fmla="*/ 1020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171450">
                  <a:moveTo>
                    <a:pt x="109157" y="101918"/>
                  </a:moveTo>
                  <a:lnTo>
                    <a:pt x="89726" y="106013"/>
                  </a:lnTo>
                  <a:lnTo>
                    <a:pt x="77629" y="108395"/>
                  </a:lnTo>
                  <a:lnTo>
                    <a:pt x="62103" y="101060"/>
                  </a:lnTo>
                  <a:cubicBezTo>
                    <a:pt x="62103" y="101060"/>
                    <a:pt x="41529" y="24479"/>
                    <a:pt x="35147" y="21336"/>
                  </a:cubicBezTo>
                  <a:lnTo>
                    <a:pt x="29813" y="17717"/>
                  </a:lnTo>
                  <a:lnTo>
                    <a:pt x="30194" y="7144"/>
                  </a:lnTo>
                  <a:lnTo>
                    <a:pt x="7144" y="134398"/>
                  </a:lnTo>
                  <a:lnTo>
                    <a:pt x="36386" y="159163"/>
                  </a:lnTo>
                  <a:cubicBezTo>
                    <a:pt x="36386" y="159163"/>
                    <a:pt x="48578" y="166402"/>
                    <a:pt x="71438" y="164973"/>
                  </a:cubicBezTo>
                  <a:cubicBezTo>
                    <a:pt x="94298" y="163544"/>
                    <a:pt x="125825" y="148495"/>
                    <a:pt x="125825" y="148495"/>
                  </a:cubicBezTo>
                  <a:lnTo>
                    <a:pt x="124397" y="139160"/>
                  </a:lnTo>
                  <a:cubicBezTo>
                    <a:pt x="124397" y="139160"/>
                    <a:pt x="130207" y="118015"/>
                    <a:pt x="109157" y="102013"/>
                  </a:cubicBezTo>
                  <a:close/>
                </a:path>
              </a:pathLst>
            </a:custGeom>
            <a:solidFill>
              <a:srgbClr val="898989"/>
            </a:solidFill>
            <a:ln w="9525" cap="flat">
              <a:noFill/>
              <a:prstDash val="solid"/>
              <a:miter/>
            </a:ln>
          </p:spPr>
          <p:txBody>
            <a:bodyPr rtlCol="0" anchor="ctr"/>
            <a:lstStyle/>
            <a:p>
              <a:endParaRPr lang="ja-JP" altLang="en-US"/>
            </a:p>
          </p:txBody>
        </p:sp>
        <p:sp>
          <p:nvSpPr>
            <p:cNvPr id="24" name="フリーフォーム: 図形 23">
              <a:extLst>
                <a:ext uri="{FF2B5EF4-FFF2-40B4-BE49-F238E27FC236}">
                  <a16:creationId xmlns:a16="http://schemas.microsoft.com/office/drawing/2014/main" id="{0187210B-E8C3-421F-955A-BEE6BC0517C3}"/>
                </a:ext>
              </a:extLst>
            </p:cNvPr>
            <p:cNvSpPr/>
            <p:nvPr/>
          </p:nvSpPr>
          <p:spPr>
            <a:xfrm>
              <a:off x="5013293" y="3175254"/>
              <a:ext cx="123825" cy="76200"/>
            </a:xfrm>
            <a:custGeom>
              <a:avLst/>
              <a:gdLst>
                <a:gd name="connsiteX0" fmla="*/ 7144 w 123825"/>
                <a:gd name="connsiteY0" fmla="*/ 42291 h 76200"/>
                <a:gd name="connsiteX1" fmla="*/ 43625 w 123825"/>
                <a:gd name="connsiteY1" fmla="*/ 29527 h 76200"/>
                <a:gd name="connsiteX2" fmla="*/ 67723 w 123825"/>
                <a:gd name="connsiteY2" fmla="*/ 17716 h 76200"/>
                <a:gd name="connsiteX3" fmla="*/ 75343 w 123825"/>
                <a:gd name="connsiteY3" fmla="*/ 11335 h 76200"/>
                <a:gd name="connsiteX4" fmla="*/ 84677 w 123825"/>
                <a:gd name="connsiteY4" fmla="*/ 11716 h 76200"/>
                <a:gd name="connsiteX5" fmla="*/ 86392 w 123825"/>
                <a:gd name="connsiteY5" fmla="*/ 11525 h 76200"/>
                <a:gd name="connsiteX6" fmla="*/ 93345 w 123825"/>
                <a:gd name="connsiteY6" fmla="*/ 11335 h 76200"/>
                <a:gd name="connsiteX7" fmla="*/ 96012 w 123825"/>
                <a:gd name="connsiteY7" fmla="*/ 10763 h 76200"/>
                <a:gd name="connsiteX8" fmla="*/ 102203 w 123825"/>
                <a:gd name="connsiteY8" fmla="*/ 8001 h 76200"/>
                <a:gd name="connsiteX9" fmla="*/ 106489 w 123825"/>
                <a:gd name="connsiteY9" fmla="*/ 9049 h 76200"/>
                <a:gd name="connsiteX10" fmla="*/ 114014 w 123825"/>
                <a:gd name="connsiteY10" fmla="*/ 7334 h 76200"/>
                <a:gd name="connsiteX11" fmla="*/ 120872 w 123825"/>
                <a:gd name="connsiteY11" fmla="*/ 7144 h 76200"/>
                <a:gd name="connsiteX12" fmla="*/ 114395 w 123825"/>
                <a:gd name="connsiteY12" fmla="*/ 15811 h 76200"/>
                <a:gd name="connsiteX13" fmla="*/ 108109 w 123825"/>
                <a:gd name="connsiteY13" fmla="*/ 16097 h 76200"/>
                <a:gd name="connsiteX14" fmla="*/ 99060 w 123825"/>
                <a:gd name="connsiteY14" fmla="*/ 22098 h 76200"/>
                <a:gd name="connsiteX15" fmla="*/ 109823 w 123825"/>
                <a:gd name="connsiteY15" fmla="*/ 20193 h 76200"/>
                <a:gd name="connsiteX16" fmla="*/ 117634 w 123825"/>
                <a:gd name="connsiteY16" fmla="*/ 21717 h 76200"/>
                <a:gd name="connsiteX17" fmla="*/ 110109 w 123825"/>
                <a:gd name="connsiteY17" fmla="*/ 27051 h 76200"/>
                <a:gd name="connsiteX18" fmla="*/ 102489 w 123825"/>
                <a:gd name="connsiteY18" fmla="*/ 28480 h 76200"/>
                <a:gd name="connsiteX19" fmla="*/ 94107 w 123825"/>
                <a:gd name="connsiteY19" fmla="*/ 37147 h 76200"/>
                <a:gd name="connsiteX20" fmla="*/ 79153 w 123825"/>
                <a:gd name="connsiteY20" fmla="*/ 48577 h 76200"/>
                <a:gd name="connsiteX21" fmla="*/ 52578 w 123825"/>
                <a:gd name="connsiteY21" fmla="*/ 55054 h 76200"/>
                <a:gd name="connsiteX22" fmla="*/ 24765 w 123825"/>
                <a:gd name="connsiteY22" fmla="*/ 69818 h 76200"/>
                <a:gd name="connsiteX23" fmla="*/ 7144 w 123825"/>
                <a:gd name="connsiteY23" fmla="*/ 42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76200">
                  <a:moveTo>
                    <a:pt x="7144" y="42291"/>
                  </a:moveTo>
                  <a:cubicBezTo>
                    <a:pt x="7144" y="42291"/>
                    <a:pt x="36195" y="31337"/>
                    <a:pt x="43625" y="29527"/>
                  </a:cubicBezTo>
                  <a:cubicBezTo>
                    <a:pt x="51054" y="27718"/>
                    <a:pt x="58198" y="19717"/>
                    <a:pt x="67723" y="17716"/>
                  </a:cubicBezTo>
                  <a:cubicBezTo>
                    <a:pt x="67723" y="17716"/>
                    <a:pt x="72009" y="11144"/>
                    <a:pt x="75343" y="11335"/>
                  </a:cubicBezTo>
                  <a:cubicBezTo>
                    <a:pt x="78677" y="11525"/>
                    <a:pt x="84677" y="11716"/>
                    <a:pt x="84677" y="11716"/>
                  </a:cubicBezTo>
                  <a:lnTo>
                    <a:pt x="86392" y="11525"/>
                  </a:lnTo>
                  <a:lnTo>
                    <a:pt x="93345" y="11335"/>
                  </a:lnTo>
                  <a:lnTo>
                    <a:pt x="96012" y="10763"/>
                  </a:lnTo>
                  <a:lnTo>
                    <a:pt x="102203" y="8001"/>
                  </a:lnTo>
                  <a:cubicBezTo>
                    <a:pt x="102203" y="8001"/>
                    <a:pt x="102775" y="8096"/>
                    <a:pt x="106489" y="9049"/>
                  </a:cubicBezTo>
                  <a:cubicBezTo>
                    <a:pt x="110204" y="10001"/>
                    <a:pt x="113538" y="7334"/>
                    <a:pt x="114014" y="7334"/>
                  </a:cubicBezTo>
                  <a:cubicBezTo>
                    <a:pt x="114490" y="7334"/>
                    <a:pt x="118015" y="7810"/>
                    <a:pt x="120872" y="7144"/>
                  </a:cubicBezTo>
                  <a:cubicBezTo>
                    <a:pt x="120872" y="7144"/>
                    <a:pt x="124015" y="13240"/>
                    <a:pt x="114395" y="15811"/>
                  </a:cubicBezTo>
                  <a:lnTo>
                    <a:pt x="108109" y="16097"/>
                  </a:lnTo>
                  <a:lnTo>
                    <a:pt x="99060" y="22098"/>
                  </a:lnTo>
                  <a:cubicBezTo>
                    <a:pt x="99060" y="22098"/>
                    <a:pt x="105728" y="21336"/>
                    <a:pt x="109823" y="20193"/>
                  </a:cubicBezTo>
                  <a:cubicBezTo>
                    <a:pt x="113919" y="19050"/>
                    <a:pt x="117634" y="21717"/>
                    <a:pt x="117634" y="21717"/>
                  </a:cubicBezTo>
                  <a:cubicBezTo>
                    <a:pt x="117634" y="21717"/>
                    <a:pt x="116872" y="26575"/>
                    <a:pt x="110109" y="27051"/>
                  </a:cubicBezTo>
                  <a:cubicBezTo>
                    <a:pt x="103346" y="27527"/>
                    <a:pt x="102489" y="28480"/>
                    <a:pt x="102489" y="28480"/>
                  </a:cubicBezTo>
                  <a:cubicBezTo>
                    <a:pt x="102489" y="28480"/>
                    <a:pt x="95060" y="34099"/>
                    <a:pt x="94107" y="37147"/>
                  </a:cubicBezTo>
                  <a:cubicBezTo>
                    <a:pt x="93155" y="40196"/>
                    <a:pt x="87820" y="46958"/>
                    <a:pt x="79153" y="48577"/>
                  </a:cubicBezTo>
                  <a:cubicBezTo>
                    <a:pt x="70485" y="50197"/>
                    <a:pt x="53245" y="54673"/>
                    <a:pt x="52578" y="55054"/>
                  </a:cubicBezTo>
                  <a:cubicBezTo>
                    <a:pt x="51911" y="55435"/>
                    <a:pt x="24765" y="69818"/>
                    <a:pt x="24765" y="69818"/>
                  </a:cubicBezTo>
                  <a:lnTo>
                    <a:pt x="7144" y="42386"/>
                  </a:lnTo>
                  <a:close/>
                </a:path>
              </a:pathLst>
            </a:custGeom>
            <a:solidFill>
              <a:srgbClr val="898989"/>
            </a:solidFill>
            <a:ln w="9525" cap="flat">
              <a:noFill/>
              <a:prstDash val="solid"/>
              <a:miter/>
            </a:ln>
          </p:spPr>
          <p:txBody>
            <a:bodyPr rtlCol="0" anchor="ctr"/>
            <a:lstStyle/>
            <a:p>
              <a:endParaRPr lang="ja-JP" altLang="en-US"/>
            </a:p>
          </p:txBody>
        </p:sp>
      </p:grpSp>
      <p:grpSp>
        <p:nvGrpSpPr>
          <p:cNvPr id="215" name="グラフィックス 9">
            <a:extLst>
              <a:ext uri="{FF2B5EF4-FFF2-40B4-BE49-F238E27FC236}">
                <a16:creationId xmlns:a16="http://schemas.microsoft.com/office/drawing/2014/main" id="{27EB688C-8D83-4E41-ADA1-AC6D4C322D59}"/>
              </a:ext>
            </a:extLst>
          </p:cNvPr>
          <p:cNvGrpSpPr/>
          <p:nvPr/>
        </p:nvGrpSpPr>
        <p:grpSpPr>
          <a:xfrm>
            <a:off x="6024709" y="5484456"/>
            <a:ext cx="273902" cy="807289"/>
            <a:chOff x="4772025" y="2895600"/>
            <a:chExt cx="361950" cy="1066800"/>
          </a:xfrm>
        </p:grpSpPr>
        <p:sp>
          <p:nvSpPr>
            <p:cNvPr id="216" name="フリーフォーム: 図形 215">
              <a:extLst>
                <a:ext uri="{FF2B5EF4-FFF2-40B4-BE49-F238E27FC236}">
                  <a16:creationId xmlns:a16="http://schemas.microsoft.com/office/drawing/2014/main" id="{26904A0F-8C4E-48E6-90E6-C0EEAD8210F0}"/>
                </a:ext>
              </a:extLst>
            </p:cNvPr>
            <p:cNvSpPr/>
            <p:nvPr/>
          </p:nvSpPr>
          <p:spPr>
            <a:xfrm>
              <a:off x="4764814" y="2888624"/>
              <a:ext cx="285750" cy="733425"/>
            </a:xfrm>
            <a:custGeom>
              <a:avLst/>
              <a:gdLst>
                <a:gd name="connsiteX0" fmla="*/ 42453 w 285750"/>
                <a:gd name="connsiteY0" fmla="*/ 177378 h 733425"/>
                <a:gd name="connsiteX1" fmla="*/ 30547 w 285750"/>
                <a:gd name="connsiteY1" fmla="*/ 184332 h 733425"/>
                <a:gd name="connsiteX2" fmla="*/ 9402 w 285750"/>
                <a:gd name="connsiteY2" fmla="*/ 208335 h 733425"/>
                <a:gd name="connsiteX3" fmla="*/ 8735 w 285750"/>
                <a:gd name="connsiteY3" fmla="*/ 225003 h 733425"/>
                <a:gd name="connsiteX4" fmla="*/ 7306 w 285750"/>
                <a:gd name="connsiteY4" fmla="*/ 278820 h 733425"/>
                <a:gd name="connsiteX5" fmla="*/ 8068 w 285750"/>
                <a:gd name="connsiteY5" fmla="*/ 338541 h 733425"/>
                <a:gd name="connsiteX6" fmla="*/ 13593 w 285750"/>
                <a:gd name="connsiteY6" fmla="*/ 376451 h 733425"/>
                <a:gd name="connsiteX7" fmla="*/ 13783 w 285750"/>
                <a:gd name="connsiteY7" fmla="*/ 376832 h 733425"/>
                <a:gd name="connsiteX8" fmla="*/ 27594 w 285750"/>
                <a:gd name="connsiteY8" fmla="*/ 394929 h 733425"/>
                <a:gd name="connsiteX9" fmla="*/ 41501 w 285750"/>
                <a:gd name="connsiteY9" fmla="*/ 395310 h 733425"/>
                <a:gd name="connsiteX10" fmla="*/ 31976 w 285750"/>
                <a:gd name="connsiteY10" fmla="*/ 436268 h 733425"/>
                <a:gd name="connsiteX11" fmla="*/ 26356 w 285750"/>
                <a:gd name="connsiteY11" fmla="*/ 474749 h 733425"/>
                <a:gd name="connsiteX12" fmla="*/ 28071 w 285750"/>
                <a:gd name="connsiteY12" fmla="*/ 475511 h 733425"/>
                <a:gd name="connsiteX13" fmla="*/ 31023 w 285750"/>
                <a:gd name="connsiteY13" fmla="*/ 515897 h 733425"/>
                <a:gd name="connsiteX14" fmla="*/ 37786 w 285750"/>
                <a:gd name="connsiteY14" fmla="*/ 549139 h 733425"/>
                <a:gd name="connsiteX15" fmla="*/ 39882 w 285750"/>
                <a:gd name="connsiteY15" fmla="*/ 650580 h 733425"/>
                <a:gd name="connsiteX16" fmla="*/ 38453 w 285750"/>
                <a:gd name="connsiteY16" fmla="*/ 713636 h 733425"/>
                <a:gd name="connsiteX17" fmla="*/ 118558 w 285750"/>
                <a:gd name="connsiteY17" fmla="*/ 730971 h 733425"/>
                <a:gd name="connsiteX18" fmla="*/ 216570 w 285750"/>
                <a:gd name="connsiteY18" fmla="*/ 722589 h 733425"/>
                <a:gd name="connsiteX19" fmla="*/ 210760 w 285750"/>
                <a:gd name="connsiteY19" fmla="*/ 560283 h 733425"/>
                <a:gd name="connsiteX20" fmla="*/ 197520 w 285750"/>
                <a:gd name="connsiteY20" fmla="*/ 479988 h 733425"/>
                <a:gd name="connsiteX21" fmla="*/ 207617 w 285750"/>
                <a:gd name="connsiteY21" fmla="*/ 479416 h 733425"/>
                <a:gd name="connsiteX22" fmla="*/ 202854 w 285750"/>
                <a:gd name="connsiteY22" fmla="*/ 354639 h 733425"/>
                <a:gd name="connsiteX23" fmla="*/ 247431 w 285750"/>
                <a:gd name="connsiteY23" fmla="*/ 374355 h 733425"/>
                <a:gd name="connsiteX24" fmla="*/ 280197 w 285750"/>
                <a:gd name="connsiteY24" fmla="*/ 360925 h 733425"/>
                <a:gd name="connsiteX25" fmla="*/ 281055 w 285750"/>
                <a:gd name="connsiteY25" fmla="*/ 321396 h 733425"/>
                <a:gd name="connsiteX26" fmla="*/ 242383 w 285750"/>
                <a:gd name="connsiteY26" fmla="*/ 329493 h 733425"/>
                <a:gd name="connsiteX27" fmla="*/ 210474 w 285750"/>
                <a:gd name="connsiteY27" fmla="*/ 240148 h 733425"/>
                <a:gd name="connsiteX28" fmla="*/ 161325 w 285750"/>
                <a:gd name="connsiteY28" fmla="*/ 142422 h 733425"/>
                <a:gd name="connsiteX29" fmla="*/ 179423 w 285750"/>
                <a:gd name="connsiteY29" fmla="*/ 110513 h 733425"/>
                <a:gd name="connsiteX30" fmla="*/ 184090 w 285750"/>
                <a:gd name="connsiteY30" fmla="*/ 96225 h 733425"/>
                <a:gd name="connsiteX31" fmla="*/ 187900 w 285750"/>
                <a:gd name="connsiteY31" fmla="*/ 97464 h 733425"/>
                <a:gd name="connsiteX32" fmla="*/ 190853 w 285750"/>
                <a:gd name="connsiteY32" fmla="*/ 60507 h 733425"/>
                <a:gd name="connsiteX33" fmla="*/ 145514 w 285750"/>
                <a:gd name="connsiteY33" fmla="*/ 10405 h 733425"/>
                <a:gd name="connsiteX34" fmla="*/ 109128 w 285750"/>
                <a:gd name="connsiteY34" fmla="*/ 10977 h 733425"/>
                <a:gd name="connsiteX35" fmla="*/ 74934 w 285750"/>
                <a:gd name="connsiteY35" fmla="*/ 55649 h 733425"/>
                <a:gd name="connsiteX36" fmla="*/ 63408 w 285750"/>
                <a:gd name="connsiteY36" fmla="*/ 117180 h 733425"/>
                <a:gd name="connsiteX37" fmla="*/ 62742 w 285750"/>
                <a:gd name="connsiteY37" fmla="*/ 149946 h 733425"/>
                <a:gd name="connsiteX38" fmla="*/ 51693 w 285750"/>
                <a:gd name="connsiteY38" fmla="*/ 169663 h 733425"/>
                <a:gd name="connsiteX39" fmla="*/ 42549 w 285750"/>
                <a:gd name="connsiteY39" fmla="*/ 17747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733425">
                  <a:moveTo>
                    <a:pt x="42453" y="177378"/>
                  </a:moveTo>
                  <a:cubicBezTo>
                    <a:pt x="38643" y="179760"/>
                    <a:pt x="34548" y="181760"/>
                    <a:pt x="30547" y="184332"/>
                  </a:cubicBezTo>
                  <a:cubicBezTo>
                    <a:pt x="21689" y="189951"/>
                    <a:pt x="10545" y="197000"/>
                    <a:pt x="9402" y="208335"/>
                  </a:cubicBezTo>
                  <a:cubicBezTo>
                    <a:pt x="8830" y="213859"/>
                    <a:pt x="8925" y="219479"/>
                    <a:pt x="8735" y="225003"/>
                  </a:cubicBezTo>
                  <a:cubicBezTo>
                    <a:pt x="8068" y="242910"/>
                    <a:pt x="7592" y="260913"/>
                    <a:pt x="7306" y="278820"/>
                  </a:cubicBezTo>
                  <a:cubicBezTo>
                    <a:pt x="7020" y="298727"/>
                    <a:pt x="7020" y="318634"/>
                    <a:pt x="8068" y="338541"/>
                  </a:cubicBezTo>
                  <a:cubicBezTo>
                    <a:pt x="8640" y="350448"/>
                    <a:pt x="8259" y="365402"/>
                    <a:pt x="13593" y="376451"/>
                  </a:cubicBezTo>
                  <a:cubicBezTo>
                    <a:pt x="13593" y="376451"/>
                    <a:pt x="13783" y="376737"/>
                    <a:pt x="13783" y="376832"/>
                  </a:cubicBezTo>
                  <a:cubicBezTo>
                    <a:pt x="13783" y="376832"/>
                    <a:pt x="17117" y="391119"/>
                    <a:pt x="27594" y="394929"/>
                  </a:cubicBezTo>
                  <a:cubicBezTo>
                    <a:pt x="31309" y="396263"/>
                    <a:pt x="37500" y="395310"/>
                    <a:pt x="41501" y="395310"/>
                  </a:cubicBezTo>
                  <a:cubicBezTo>
                    <a:pt x="41501" y="395310"/>
                    <a:pt x="32833" y="432839"/>
                    <a:pt x="31976" y="436268"/>
                  </a:cubicBezTo>
                  <a:cubicBezTo>
                    <a:pt x="28928" y="448936"/>
                    <a:pt x="27404" y="461795"/>
                    <a:pt x="26356" y="474749"/>
                  </a:cubicBezTo>
                  <a:lnTo>
                    <a:pt x="28071" y="475511"/>
                  </a:lnTo>
                  <a:cubicBezTo>
                    <a:pt x="30166" y="476368"/>
                    <a:pt x="30547" y="512468"/>
                    <a:pt x="31023" y="515897"/>
                  </a:cubicBezTo>
                  <a:cubicBezTo>
                    <a:pt x="32452" y="527041"/>
                    <a:pt x="34452" y="538281"/>
                    <a:pt x="37786" y="549139"/>
                  </a:cubicBezTo>
                  <a:cubicBezTo>
                    <a:pt x="47311" y="579619"/>
                    <a:pt x="40548" y="618957"/>
                    <a:pt x="39882" y="650580"/>
                  </a:cubicBezTo>
                  <a:cubicBezTo>
                    <a:pt x="39405" y="671631"/>
                    <a:pt x="38929" y="692681"/>
                    <a:pt x="38453" y="713636"/>
                  </a:cubicBezTo>
                  <a:cubicBezTo>
                    <a:pt x="38453" y="713636"/>
                    <a:pt x="43501" y="728209"/>
                    <a:pt x="118558" y="730971"/>
                  </a:cubicBezTo>
                  <a:cubicBezTo>
                    <a:pt x="193615" y="733734"/>
                    <a:pt x="216570" y="722589"/>
                    <a:pt x="216570" y="722589"/>
                  </a:cubicBezTo>
                  <a:cubicBezTo>
                    <a:pt x="216570" y="668964"/>
                    <a:pt x="215523" y="613719"/>
                    <a:pt x="210760" y="560283"/>
                  </a:cubicBezTo>
                  <a:cubicBezTo>
                    <a:pt x="210189" y="553711"/>
                    <a:pt x="197901" y="479892"/>
                    <a:pt x="197520" y="479988"/>
                  </a:cubicBezTo>
                  <a:lnTo>
                    <a:pt x="207617" y="479416"/>
                  </a:lnTo>
                  <a:cubicBezTo>
                    <a:pt x="204950" y="439030"/>
                    <a:pt x="200759" y="395120"/>
                    <a:pt x="202854" y="354639"/>
                  </a:cubicBezTo>
                  <a:cubicBezTo>
                    <a:pt x="202854" y="354639"/>
                    <a:pt x="223047" y="376070"/>
                    <a:pt x="247431" y="374355"/>
                  </a:cubicBezTo>
                  <a:cubicBezTo>
                    <a:pt x="271815" y="372641"/>
                    <a:pt x="280197" y="360925"/>
                    <a:pt x="280197" y="360925"/>
                  </a:cubicBezTo>
                  <a:lnTo>
                    <a:pt x="281055" y="321396"/>
                  </a:lnTo>
                  <a:lnTo>
                    <a:pt x="242383" y="329493"/>
                  </a:lnTo>
                  <a:cubicBezTo>
                    <a:pt x="242383" y="329493"/>
                    <a:pt x="209331" y="254150"/>
                    <a:pt x="210474" y="240148"/>
                  </a:cubicBezTo>
                  <a:cubicBezTo>
                    <a:pt x="211617" y="226146"/>
                    <a:pt x="217999" y="144327"/>
                    <a:pt x="161325" y="142422"/>
                  </a:cubicBezTo>
                  <a:cubicBezTo>
                    <a:pt x="161325" y="142422"/>
                    <a:pt x="178566" y="127277"/>
                    <a:pt x="179423" y="110513"/>
                  </a:cubicBezTo>
                  <a:cubicBezTo>
                    <a:pt x="179423" y="110513"/>
                    <a:pt x="179423" y="101655"/>
                    <a:pt x="184090" y="96225"/>
                  </a:cubicBezTo>
                  <a:lnTo>
                    <a:pt x="187900" y="97464"/>
                  </a:lnTo>
                  <a:cubicBezTo>
                    <a:pt x="187900" y="97464"/>
                    <a:pt x="201807" y="86129"/>
                    <a:pt x="190853" y="60507"/>
                  </a:cubicBezTo>
                  <a:cubicBezTo>
                    <a:pt x="182185" y="40314"/>
                    <a:pt x="166659" y="18882"/>
                    <a:pt x="145514" y="10405"/>
                  </a:cubicBezTo>
                  <a:cubicBezTo>
                    <a:pt x="133989" y="5738"/>
                    <a:pt x="120558" y="6214"/>
                    <a:pt x="109128" y="10977"/>
                  </a:cubicBezTo>
                  <a:cubicBezTo>
                    <a:pt x="91126" y="18311"/>
                    <a:pt x="81220" y="38218"/>
                    <a:pt x="74934" y="55649"/>
                  </a:cubicBezTo>
                  <a:cubicBezTo>
                    <a:pt x="67885" y="75366"/>
                    <a:pt x="64742" y="96416"/>
                    <a:pt x="63408" y="117180"/>
                  </a:cubicBezTo>
                  <a:cubicBezTo>
                    <a:pt x="62646" y="128134"/>
                    <a:pt x="62456" y="139088"/>
                    <a:pt x="62742" y="149946"/>
                  </a:cubicBezTo>
                  <a:cubicBezTo>
                    <a:pt x="62837" y="155852"/>
                    <a:pt x="55217" y="165377"/>
                    <a:pt x="51693" y="169663"/>
                  </a:cubicBezTo>
                  <a:cubicBezTo>
                    <a:pt x="49026" y="172997"/>
                    <a:pt x="45882" y="175378"/>
                    <a:pt x="42549" y="177474"/>
                  </a:cubicBezTo>
                  <a:close/>
                </a:path>
              </a:pathLst>
            </a:custGeom>
            <a:solidFill>
              <a:srgbClr val="898989"/>
            </a:solidFill>
            <a:ln w="9525" cap="flat">
              <a:noFill/>
              <a:prstDash val="solid"/>
              <a:miter/>
            </a:ln>
          </p:spPr>
          <p:txBody>
            <a:bodyPr rtlCol="0" anchor="ctr"/>
            <a:lstStyle/>
            <a:p>
              <a:endParaRPr lang="ja-JP" altLang="en-US"/>
            </a:p>
          </p:txBody>
        </p:sp>
        <p:sp>
          <p:nvSpPr>
            <p:cNvPr id="217" name="フリーフォーム: 図形 216">
              <a:extLst>
                <a:ext uri="{FF2B5EF4-FFF2-40B4-BE49-F238E27FC236}">
                  <a16:creationId xmlns:a16="http://schemas.microsoft.com/office/drawing/2014/main" id="{620B4FFC-BC84-45CD-BC33-1045E88CD558}"/>
                </a:ext>
              </a:extLst>
            </p:cNvPr>
            <p:cNvSpPr/>
            <p:nvPr/>
          </p:nvSpPr>
          <p:spPr>
            <a:xfrm>
              <a:off x="4800299" y="3602831"/>
              <a:ext cx="171450" cy="361950"/>
            </a:xfrm>
            <a:custGeom>
              <a:avLst/>
              <a:gdLst>
                <a:gd name="connsiteX0" fmla="*/ 163274 w 171450"/>
                <a:gd name="connsiteY0" fmla="*/ 55912 h 361950"/>
                <a:gd name="connsiteX1" fmla="*/ 165751 w 171450"/>
                <a:gd name="connsiteY1" fmla="*/ 8001 h 361950"/>
                <a:gd name="connsiteX2" fmla="*/ 20399 w 171450"/>
                <a:gd name="connsiteY2" fmla="*/ 7144 h 361950"/>
                <a:gd name="connsiteX3" fmla="*/ 10303 w 171450"/>
                <a:gd name="connsiteY3" fmla="*/ 94583 h 361950"/>
                <a:gd name="connsiteX4" fmla="*/ 32115 w 171450"/>
                <a:gd name="connsiteY4" fmla="*/ 225647 h 361950"/>
                <a:gd name="connsiteX5" fmla="*/ 25352 w 171450"/>
                <a:gd name="connsiteY5" fmla="*/ 292037 h 361950"/>
                <a:gd name="connsiteX6" fmla="*/ 27067 w 171450"/>
                <a:gd name="connsiteY6" fmla="*/ 357569 h 361950"/>
                <a:gd name="connsiteX7" fmla="*/ 45545 w 171450"/>
                <a:gd name="connsiteY7" fmla="*/ 358426 h 361950"/>
                <a:gd name="connsiteX8" fmla="*/ 48022 w 171450"/>
                <a:gd name="connsiteY8" fmla="*/ 304610 h 361950"/>
                <a:gd name="connsiteX9" fmla="*/ 97647 w 171450"/>
                <a:gd name="connsiteY9" fmla="*/ 342424 h 361950"/>
                <a:gd name="connsiteX10" fmla="*/ 141367 w 171450"/>
                <a:gd name="connsiteY10" fmla="*/ 309658 h 361950"/>
                <a:gd name="connsiteX11" fmla="*/ 110315 w 171450"/>
                <a:gd name="connsiteY11" fmla="*/ 302895 h 361950"/>
                <a:gd name="connsiteX12" fmla="*/ 92694 w 171450"/>
                <a:gd name="connsiteY12" fmla="*/ 258318 h 361950"/>
                <a:gd name="connsiteX13" fmla="*/ 100219 w 171450"/>
                <a:gd name="connsiteY13" fmla="*/ 234791 h 361950"/>
                <a:gd name="connsiteX14" fmla="*/ 163274 w 171450"/>
                <a:gd name="connsiteY14" fmla="*/ 55817 h 361950"/>
                <a:gd name="connsiteX15" fmla="*/ 80026 w 171450"/>
                <a:gd name="connsiteY15" fmla="*/ 102965 h 361950"/>
                <a:gd name="connsiteX16" fmla="*/ 70786 w 171450"/>
                <a:gd name="connsiteY16" fmla="*/ 191357 h 361950"/>
                <a:gd name="connsiteX17" fmla="*/ 71548 w 171450"/>
                <a:gd name="connsiteY17" fmla="*/ 55054 h 361950"/>
                <a:gd name="connsiteX18" fmla="*/ 77835 w 171450"/>
                <a:gd name="connsiteY18" fmla="*/ 24003 h 361950"/>
                <a:gd name="connsiteX19" fmla="*/ 76978 w 171450"/>
                <a:gd name="connsiteY19" fmla="*/ 9715 h 361950"/>
                <a:gd name="connsiteX20" fmla="*/ 102219 w 171450"/>
                <a:gd name="connsiteY20" fmla="*/ 11430 h 361950"/>
                <a:gd name="connsiteX21" fmla="*/ 103457 w 171450"/>
                <a:gd name="connsiteY21" fmla="*/ 34957 h 361950"/>
                <a:gd name="connsiteX22" fmla="*/ 79930 w 171450"/>
                <a:gd name="connsiteY22" fmla="*/ 103061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450" h="361950">
                  <a:moveTo>
                    <a:pt x="163274" y="55912"/>
                  </a:moveTo>
                  <a:cubicBezTo>
                    <a:pt x="164131" y="36576"/>
                    <a:pt x="165751" y="8001"/>
                    <a:pt x="165751" y="8001"/>
                  </a:cubicBezTo>
                  <a:lnTo>
                    <a:pt x="20399" y="7144"/>
                  </a:lnTo>
                  <a:cubicBezTo>
                    <a:pt x="20399" y="7144"/>
                    <a:pt x="-651" y="27337"/>
                    <a:pt x="10303" y="94583"/>
                  </a:cubicBezTo>
                  <a:cubicBezTo>
                    <a:pt x="21256" y="161830"/>
                    <a:pt x="37163" y="194596"/>
                    <a:pt x="32115" y="225647"/>
                  </a:cubicBezTo>
                  <a:cubicBezTo>
                    <a:pt x="32115" y="225647"/>
                    <a:pt x="7731" y="249174"/>
                    <a:pt x="25352" y="292037"/>
                  </a:cubicBezTo>
                  <a:lnTo>
                    <a:pt x="27067" y="357569"/>
                  </a:lnTo>
                  <a:lnTo>
                    <a:pt x="45545" y="358426"/>
                  </a:lnTo>
                  <a:lnTo>
                    <a:pt x="48022" y="304610"/>
                  </a:lnTo>
                  <a:cubicBezTo>
                    <a:pt x="48022" y="304610"/>
                    <a:pt x="69834" y="302133"/>
                    <a:pt x="97647" y="342424"/>
                  </a:cubicBezTo>
                  <a:cubicBezTo>
                    <a:pt x="97647" y="342424"/>
                    <a:pt x="142224" y="352520"/>
                    <a:pt x="141367" y="309658"/>
                  </a:cubicBezTo>
                  <a:cubicBezTo>
                    <a:pt x="141367" y="309658"/>
                    <a:pt x="124603" y="309658"/>
                    <a:pt x="110315" y="302895"/>
                  </a:cubicBezTo>
                  <a:cubicBezTo>
                    <a:pt x="110315" y="302895"/>
                    <a:pt x="106981" y="270129"/>
                    <a:pt x="92694" y="258318"/>
                  </a:cubicBezTo>
                  <a:cubicBezTo>
                    <a:pt x="92694" y="258318"/>
                    <a:pt x="90217" y="249936"/>
                    <a:pt x="100219" y="234791"/>
                  </a:cubicBezTo>
                  <a:cubicBezTo>
                    <a:pt x="110315" y="219646"/>
                    <a:pt x="162417" y="75152"/>
                    <a:pt x="163274" y="55817"/>
                  </a:cubicBezTo>
                  <a:close/>
                  <a:moveTo>
                    <a:pt x="80026" y="102965"/>
                  </a:moveTo>
                  <a:cubicBezTo>
                    <a:pt x="80026" y="127159"/>
                    <a:pt x="74787" y="165830"/>
                    <a:pt x="70786" y="191357"/>
                  </a:cubicBezTo>
                  <a:cubicBezTo>
                    <a:pt x="64119" y="135922"/>
                    <a:pt x="69358" y="75724"/>
                    <a:pt x="71548" y="55054"/>
                  </a:cubicBezTo>
                  <a:cubicBezTo>
                    <a:pt x="74025" y="31909"/>
                    <a:pt x="76978" y="30290"/>
                    <a:pt x="77835" y="24003"/>
                  </a:cubicBezTo>
                  <a:cubicBezTo>
                    <a:pt x="78692" y="17717"/>
                    <a:pt x="76978" y="9715"/>
                    <a:pt x="76978" y="9715"/>
                  </a:cubicBezTo>
                  <a:lnTo>
                    <a:pt x="102219" y="11430"/>
                  </a:lnTo>
                  <a:lnTo>
                    <a:pt x="103457" y="34957"/>
                  </a:lnTo>
                  <a:cubicBezTo>
                    <a:pt x="103457" y="34957"/>
                    <a:pt x="79930" y="64389"/>
                    <a:pt x="79930" y="103061"/>
                  </a:cubicBezTo>
                  <a:close/>
                </a:path>
              </a:pathLst>
            </a:custGeom>
            <a:solidFill>
              <a:srgbClr val="898989"/>
            </a:solidFill>
            <a:ln w="9525" cap="flat">
              <a:noFill/>
              <a:prstDash val="solid"/>
              <a:miter/>
            </a:ln>
          </p:spPr>
          <p:txBody>
            <a:bodyPr rtlCol="0" anchor="ctr"/>
            <a:lstStyle/>
            <a:p>
              <a:endParaRPr lang="ja-JP" altLang="en-US"/>
            </a:p>
          </p:txBody>
        </p:sp>
        <p:sp>
          <p:nvSpPr>
            <p:cNvPr id="218" name="フリーフォーム: 図形 217">
              <a:extLst>
                <a:ext uri="{FF2B5EF4-FFF2-40B4-BE49-F238E27FC236}">
                  <a16:creationId xmlns:a16="http://schemas.microsoft.com/office/drawing/2014/main" id="{599FCA1D-C3CD-4E87-A1FE-312103DB9E6F}"/>
                </a:ext>
              </a:extLst>
            </p:cNvPr>
            <p:cNvSpPr/>
            <p:nvPr/>
          </p:nvSpPr>
          <p:spPr>
            <a:xfrm>
              <a:off x="4879039" y="3868608"/>
              <a:ext cx="57150" cy="47625"/>
            </a:xfrm>
            <a:custGeom>
              <a:avLst/>
              <a:gdLst>
                <a:gd name="connsiteX0" fmla="*/ 34813 w 57150"/>
                <a:gd name="connsiteY0" fmla="*/ 41500 h 47625"/>
                <a:gd name="connsiteX1" fmla="*/ 57007 w 57150"/>
                <a:gd name="connsiteY1" fmla="*/ 24641 h 47625"/>
                <a:gd name="connsiteX2" fmla="*/ 54911 w 57150"/>
                <a:gd name="connsiteY2" fmla="*/ 13592 h 47625"/>
                <a:gd name="connsiteX3" fmla="*/ 13763 w 57150"/>
                <a:gd name="connsiteY3" fmla="*/ 7972 h 47625"/>
                <a:gd name="connsiteX4" fmla="*/ 9953 w 57150"/>
                <a:gd name="connsiteY4" fmla="*/ 35690 h 47625"/>
                <a:gd name="connsiteX5" fmla="*/ 34909 w 57150"/>
                <a:gd name="connsiteY5" fmla="*/ 4150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47625">
                  <a:moveTo>
                    <a:pt x="34813" y="41500"/>
                  </a:moveTo>
                  <a:cubicBezTo>
                    <a:pt x="34813" y="41500"/>
                    <a:pt x="44719" y="42357"/>
                    <a:pt x="57007" y="24641"/>
                  </a:cubicBezTo>
                  <a:cubicBezTo>
                    <a:pt x="57007" y="24641"/>
                    <a:pt x="63865" y="15687"/>
                    <a:pt x="54911" y="13592"/>
                  </a:cubicBezTo>
                  <a:cubicBezTo>
                    <a:pt x="45958" y="11496"/>
                    <a:pt x="25955" y="4829"/>
                    <a:pt x="13763" y="7972"/>
                  </a:cubicBezTo>
                  <a:cubicBezTo>
                    <a:pt x="1571" y="11115"/>
                    <a:pt x="9953" y="35690"/>
                    <a:pt x="9953" y="35690"/>
                  </a:cubicBezTo>
                  <a:lnTo>
                    <a:pt x="34909" y="41500"/>
                  </a:lnTo>
                  <a:close/>
                </a:path>
              </a:pathLst>
            </a:custGeom>
            <a:solidFill>
              <a:srgbClr val="898989"/>
            </a:solidFill>
            <a:ln w="9525" cap="flat">
              <a:noFill/>
              <a:prstDash val="solid"/>
              <a:miter/>
            </a:ln>
          </p:spPr>
          <p:txBody>
            <a:bodyPr rtlCol="0" anchor="ctr"/>
            <a:lstStyle/>
            <a:p>
              <a:endParaRPr lang="ja-JP" altLang="en-US"/>
            </a:p>
          </p:txBody>
        </p:sp>
        <p:sp>
          <p:nvSpPr>
            <p:cNvPr id="219" name="フリーフォーム: 図形 218">
              <a:extLst>
                <a:ext uri="{FF2B5EF4-FFF2-40B4-BE49-F238E27FC236}">
                  <a16:creationId xmlns:a16="http://schemas.microsoft.com/office/drawing/2014/main" id="{B686172D-D17D-4610-8549-F83998CAB91D}"/>
                </a:ext>
              </a:extLst>
            </p:cNvPr>
            <p:cNvSpPr/>
            <p:nvPr/>
          </p:nvSpPr>
          <p:spPr>
            <a:xfrm>
              <a:off x="4942332" y="3098482"/>
              <a:ext cx="123825" cy="171450"/>
            </a:xfrm>
            <a:custGeom>
              <a:avLst/>
              <a:gdLst>
                <a:gd name="connsiteX0" fmla="*/ 109157 w 123825"/>
                <a:gd name="connsiteY0" fmla="*/ 101918 h 171450"/>
                <a:gd name="connsiteX1" fmla="*/ 89726 w 123825"/>
                <a:gd name="connsiteY1" fmla="*/ 106013 h 171450"/>
                <a:gd name="connsiteX2" fmla="*/ 77629 w 123825"/>
                <a:gd name="connsiteY2" fmla="*/ 108395 h 171450"/>
                <a:gd name="connsiteX3" fmla="*/ 62103 w 123825"/>
                <a:gd name="connsiteY3" fmla="*/ 101060 h 171450"/>
                <a:gd name="connsiteX4" fmla="*/ 35147 w 123825"/>
                <a:gd name="connsiteY4" fmla="*/ 21336 h 171450"/>
                <a:gd name="connsiteX5" fmla="*/ 29813 w 123825"/>
                <a:gd name="connsiteY5" fmla="*/ 17717 h 171450"/>
                <a:gd name="connsiteX6" fmla="*/ 30194 w 123825"/>
                <a:gd name="connsiteY6" fmla="*/ 7144 h 171450"/>
                <a:gd name="connsiteX7" fmla="*/ 7144 w 123825"/>
                <a:gd name="connsiteY7" fmla="*/ 134398 h 171450"/>
                <a:gd name="connsiteX8" fmla="*/ 36386 w 123825"/>
                <a:gd name="connsiteY8" fmla="*/ 159163 h 171450"/>
                <a:gd name="connsiteX9" fmla="*/ 71438 w 123825"/>
                <a:gd name="connsiteY9" fmla="*/ 164973 h 171450"/>
                <a:gd name="connsiteX10" fmla="*/ 125825 w 123825"/>
                <a:gd name="connsiteY10" fmla="*/ 148495 h 171450"/>
                <a:gd name="connsiteX11" fmla="*/ 124397 w 123825"/>
                <a:gd name="connsiteY11" fmla="*/ 139160 h 171450"/>
                <a:gd name="connsiteX12" fmla="*/ 109157 w 123825"/>
                <a:gd name="connsiteY12" fmla="*/ 10201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171450">
                  <a:moveTo>
                    <a:pt x="109157" y="101918"/>
                  </a:moveTo>
                  <a:lnTo>
                    <a:pt x="89726" y="106013"/>
                  </a:lnTo>
                  <a:lnTo>
                    <a:pt x="77629" y="108395"/>
                  </a:lnTo>
                  <a:lnTo>
                    <a:pt x="62103" y="101060"/>
                  </a:lnTo>
                  <a:cubicBezTo>
                    <a:pt x="62103" y="101060"/>
                    <a:pt x="41529" y="24479"/>
                    <a:pt x="35147" y="21336"/>
                  </a:cubicBezTo>
                  <a:lnTo>
                    <a:pt x="29813" y="17717"/>
                  </a:lnTo>
                  <a:lnTo>
                    <a:pt x="30194" y="7144"/>
                  </a:lnTo>
                  <a:lnTo>
                    <a:pt x="7144" y="134398"/>
                  </a:lnTo>
                  <a:lnTo>
                    <a:pt x="36386" y="159163"/>
                  </a:lnTo>
                  <a:cubicBezTo>
                    <a:pt x="36386" y="159163"/>
                    <a:pt x="48578" y="166402"/>
                    <a:pt x="71438" y="164973"/>
                  </a:cubicBezTo>
                  <a:cubicBezTo>
                    <a:pt x="94298" y="163544"/>
                    <a:pt x="125825" y="148495"/>
                    <a:pt x="125825" y="148495"/>
                  </a:cubicBezTo>
                  <a:lnTo>
                    <a:pt x="124397" y="139160"/>
                  </a:lnTo>
                  <a:cubicBezTo>
                    <a:pt x="124397" y="139160"/>
                    <a:pt x="130207" y="118015"/>
                    <a:pt x="109157" y="102013"/>
                  </a:cubicBezTo>
                  <a:close/>
                </a:path>
              </a:pathLst>
            </a:custGeom>
            <a:solidFill>
              <a:srgbClr val="898989"/>
            </a:solidFill>
            <a:ln w="9525" cap="flat">
              <a:noFill/>
              <a:prstDash val="solid"/>
              <a:miter/>
            </a:ln>
          </p:spPr>
          <p:txBody>
            <a:bodyPr rtlCol="0" anchor="ctr"/>
            <a:lstStyle/>
            <a:p>
              <a:endParaRPr lang="ja-JP" altLang="en-US"/>
            </a:p>
          </p:txBody>
        </p:sp>
        <p:sp>
          <p:nvSpPr>
            <p:cNvPr id="220" name="フリーフォーム: 図形 219">
              <a:extLst>
                <a:ext uri="{FF2B5EF4-FFF2-40B4-BE49-F238E27FC236}">
                  <a16:creationId xmlns:a16="http://schemas.microsoft.com/office/drawing/2014/main" id="{F3EBBDDE-D6DD-4FD9-A0EC-FE7763F41C13}"/>
                </a:ext>
              </a:extLst>
            </p:cNvPr>
            <p:cNvSpPr/>
            <p:nvPr/>
          </p:nvSpPr>
          <p:spPr>
            <a:xfrm>
              <a:off x="5013293" y="3175254"/>
              <a:ext cx="123825" cy="76200"/>
            </a:xfrm>
            <a:custGeom>
              <a:avLst/>
              <a:gdLst>
                <a:gd name="connsiteX0" fmla="*/ 7144 w 123825"/>
                <a:gd name="connsiteY0" fmla="*/ 42291 h 76200"/>
                <a:gd name="connsiteX1" fmla="*/ 43625 w 123825"/>
                <a:gd name="connsiteY1" fmla="*/ 29527 h 76200"/>
                <a:gd name="connsiteX2" fmla="*/ 67723 w 123825"/>
                <a:gd name="connsiteY2" fmla="*/ 17716 h 76200"/>
                <a:gd name="connsiteX3" fmla="*/ 75343 w 123825"/>
                <a:gd name="connsiteY3" fmla="*/ 11335 h 76200"/>
                <a:gd name="connsiteX4" fmla="*/ 84677 w 123825"/>
                <a:gd name="connsiteY4" fmla="*/ 11716 h 76200"/>
                <a:gd name="connsiteX5" fmla="*/ 86392 w 123825"/>
                <a:gd name="connsiteY5" fmla="*/ 11525 h 76200"/>
                <a:gd name="connsiteX6" fmla="*/ 93345 w 123825"/>
                <a:gd name="connsiteY6" fmla="*/ 11335 h 76200"/>
                <a:gd name="connsiteX7" fmla="*/ 96012 w 123825"/>
                <a:gd name="connsiteY7" fmla="*/ 10763 h 76200"/>
                <a:gd name="connsiteX8" fmla="*/ 102203 w 123825"/>
                <a:gd name="connsiteY8" fmla="*/ 8001 h 76200"/>
                <a:gd name="connsiteX9" fmla="*/ 106489 w 123825"/>
                <a:gd name="connsiteY9" fmla="*/ 9049 h 76200"/>
                <a:gd name="connsiteX10" fmla="*/ 114014 w 123825"/>
                <a:gd name="connsiteY10" fmla="*/ 7334 h 76200"/>
                <a:gd name="connsiteX11" fmla="*/ 120872 w 123825"/>
                <a:gd name="connsiteY11" fmla="*/ 7144 h 76200"/>
                <a:gd name="connsiteX12" fmla="*/ 114395 w 123825"/>
                <a:gd name="connsiteY12" fmla="*/ 15811 h 76200"/>
                <a:gd name="connsiteX13" fmla="*/ 108109 w 123825"/>
                <a:gd name="connsiteY13" fmla="*/ 16097 h 76200"/>
                <a:gd name="connsiteX14" fmla="*/ 99060 w 123825"/>
                <a:gd name="connsiteY14" fmla="*/ 22098 h 76200"/>
                <a:gd name="connsiteX15" fmla="*/ 109823 w 123825"/>
                <a:gd name="connsiteY15" fmla="*/ 20193 h 76200"/>
                <a:gd name="connsiteX16" fmla="*/ 117634 w 123825"/>
                <a:gd name="connsiteY16" fmla="*/ 21717 h 76200"/>
                <a:gd name="connsiteX17" fmla="*/ 110109 w 123825"/>
                <a:gd name="connsiteY17" fmla="*/ 27051 h 76200"/>
                <a:gd name="connsiteX18" fmla="*/ 102489 w 123825"/>
                <a:gd name="connsiteY18" fmla="*/ 28480 h 76200"/>
                <a:gd name="connsiteX19" fmla="*/ 94107 w 123825"/>
                <a:gd name="connsiteY19" fmla="*/ 37147 h 76200"/>
                <a:gd name="connsiteX20" fmla="*/ 79153 w 123825"/>
                <a:gd name="connsiteY20" fmla="*/ 48577 h 76200"/>
                <a:gd name="connsiteX21" fmla="*/ 52578 w 123825"/>
                <a:gd name="connsiteY21" fmla="*/ 55054 h 76200"/>
                <a:gd name="connsiteX22" fmla="*/ 24765 w 123825"/>
                <a:gd name="connsiteY22" fmla="*/ 69818 h 76200"/>
                <a:gd name="connsiteX23" fmla="*/ 7144 w 123825"/>
                <a:gd name="connsiteY23" fmla="*/ 42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825" h="76200">
                  <a:moveTo>
                    <a:pt x="7144" y="42291"/>
                  </a:moveTo>
                  <a:cubicBezTo>
                    <a:pt x="7144" y="42291"/>
                    <a:pt x="36195" y="31337"/>
                    <a:pt x="43625" y="29527"/>
                  </a:cubicBezTo>
                  <a:cubicBezTo>
                    <a:pt x="51054" y="27718"/>
                    <a:pt x="58198" y="19717"/>
                    <a:pt x="67723" y="17716"/>
                  </a:cubicBezTo>
                  <a:cubicBezTo>
                    <a:pt x="67723" y="17716"/>
                    <a:pt x="72009" y="11144"/>
                    <a:pt x="75343" y="11335"/>
                  </a:cubicBezTo>
                  <a:cubicBezTo>
                    <a:pt x="78677" y="11525"/>
                    <a:pt x="84677" y="11716"/>
                    <a:pt x="84677" y="11716"/>
                  </a:cubicBezTo>
                  <a:lnTo>
                    <a:pt x="86392" y="11525"/>
                  </a:lnTo>
                  <a:lnTo>
                    <a:pt x="93345" y="11335"/>
                  </a:lnTo>
                  <a:lnTo>
                    <a:pt x="96012" y="10763"/>
                  </a:lnTo>
                  <a:lnTo>
                    <a:pt x="102203" y="8001"/>
                  </a:lnTo>
                  <a:cubicBezTo>
                    <a:pt x="102203" y="8001"/>
                    <a:pt x="102775" y="8096"/>
                    <a:pt x="106489" y="9049"/>
                  </a:cubicBezTo>
                  <a:cubicBezTo>
                    <a:pt x="110204" y="10001"/>
                    <a:pt x="113538" y="7334"/>
                    <a:pt x="114014" y="7334"/>
                  </a:cubicBezTo>
                  <a:cubicBezTo>
                    <a:pt x="114490" y="7334"/>
                    <a:pt x="118015" y="7810"/>
                    <a:pt x="120872" y="7144"/>
                  </a:cubicBezTo>
                  <a:cubicBezTo>
                    <a:pt x="120872" y="7144"/>
                    <a:pt x="124015" y="13240"/>
                    <a:pt x="114395" y="15811"/>
                  </a:cubicBezTo>
                  <a:lnTo>
                    <a:pt x="108109" y="16097"/>
                  </a:lnTo>
                  <a:lnTo>
                    <a:pt x="99060" y="22098"/>
                  </a:lnTo>
                  <a:cubicBezTo>
                    <a:pt x="99060" y="22098"/>
                    <a:pt x="105728" y="21336"/>
                    <a:pt x="109823" y="20193"/>
                  </a:cubicBezTo>
                  <a:cubicBezTo>
                    <a:pt x="113919" y="19050"/>
                    <a:pt x="117634" y="21717"/>
                    <a:pt x="117634" y="21717"/>
                  </a:cubicBezTo>
                  <a:cubicBezTo>
                    <a:pt x="117634" y="21717"/>
                    <a:pt x="116872" y="26575"/>
                    <a:pt x="110109" y="27051"/>
                  </a:cubicBezTo>
                  <a:cubicBezTo>
                    <a:pt x="103346" y="27527"/>
                    <a:pt x="102489" y="28480"/>
                    <a:pt x="102489" y="28480"/>
                  </a:cubicBezTo>
                  <a:cubicBezTo>
                    <a:pt x="102489" y="28480"/>
                    <a:pt x="95060" y="34099"/>
                    <a:pt x="94107" y="37147"/>
                  </a:cubicBezTo>
                  <a:cubicBezTo>
                    <a:pt x="93155" y="40196"/>
                    <a:pt x="87820" y="46958"/>
                    <a:pt x="79153" y="48577"/>
                  </a:cubicBezTo>
                  <a:cubicBezTo>
                    <a:pt x="70485" y="50197"/>
                    <a:pt x="53245" y="54673"/>
                    <a:pt x="52578" y="55054"/>
                  </a:cubicBezTo>
                  <a:cubicBezTo>
                    <a:pt x="51911" y="55435"/>
                    <a:pt x="24765" y="69818"/>
                    <a:pt x="24765" y="69818"/>
                  </a:cubicBezTo>
                  <a:lnTo>
                    <a:pt x="7144" y="42386"/>
                  </a:lnTo>
                  <a:close/>
                </a:path>
              </a:pathLst>
            </a:custGeom>
            <a:solidFill>
              <a:srgbClr val="898989"/>
            </a:solidFill>
            <a:ln w="9525" cap="flat">
              <a:noFill/>
              <a:prstDash val="solid"/>
              <a:miter/>
            </a:ln>
          </p:spPr>
          <p:txBody>
            <a:bodyPr rtlCol="0" anchor="ctr"/>
            <a:lstStyle/>
            <a:p>
              <a:endParaRPr lang="ja-JP" altLang="en-US"/>
            </a:p>
          </p:txBody>
        </p:sp>
      </p:grpSp>
    </p:spTree>
    <p:extLst>
      <p:ext uri="{BB962C8B-B14F-4D97-AF65-F5344CB8AC3E}">
        <p14:creationId xmlns:p14="http://schemas.microsoft.com/office/powerpoint/2010/main" val="1354520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図 105">
            <a:extLst>
              <a:ext uri="{FF2B5EF4-FFF2-40B4-BE49-F238E27FC236}">
                <a16:creationId xmlns:a16="http://schemas.microsoft.com/office/drawing/2014/main" id="{46FE451B-1614-44CE-8855-86D7D4804CF7}"/>
              </a:ext>
            </a:extLst>
          </p:cNvPr>
          <p:cNvPicPr>
            <a:picLocks noChangeAspect="1"/>
          </p:cNvPicPr>
          <p:nvPr/>
        </p:nvPicPr>
        <p:blipFill>
          <a:blip r:embed="rId2"/>
          <a:stretch>
            <a:fillRect/>
          </a:stretch>
        </p:blipFill>
        <p:spPr>
          <a:xfrm>
            <a:off x="6963945" y="4370412"/>
            <a:ext cx="1105409" cy="1825200"/>
          </a:xfrm>
          <a:prstGeom prst="rect">
            <a:avLst/>
          </a:prstGeom>
        </p:spPr>
      </p:pic>
      <p:pic>
        <p:nvPicPr>
          <p:cNvPr id="86" name="図 85">
            <a:extLst>
              <a:ext uri="{FF2B5EF4-FFF2-40B4-BE49-F238E27FC236}">
                <a16:creationId xmlns:a16="http://schemas.microsoft.com/office/drawing/2014/main" id="{46724180-7A8C-4B13-AB8B-AE37439E7883}"/>
              </a:ext>
            </a:extLst>
          </p:cNvPr>
          <p:cNvPicPr>
            <a:picLocks noChangeAspect="1"/>
          </p:cNvPicPr>
          <p:nvPr/>
        </p:nvPicPr>
        <p:blipFill rotWithShape="1">
          <a:blip r:embed="rId2"/>
          <a:srcRect b="54890"/>
          <a:stretch/>
        </p:blipFill>
        <p:spPr>
          <a:xfrm>
            <a:off x="5253097" y="2819192"/>
            <a:ext cx="912617" cy="679758"/>
          </a:xfrm>
          <a:prstGeom prst="rect">
            <a:avLst/>
          </a:prstGeom>
        </p:spPr>
      </p:pic>
      <p:pic>
        <p:nvPicPr>
          <p:cNvPr id="104" name="図 103">
            <a:extLst>
              <a:ext uri="{FF2B5EF4-FFF2-40B4-BE49-F238E27FC236}">
                <a16:creationId xmlns:a16="http://schemas.microsoft.com/office/drawing/2014/main" id="{A0ABA524-2643-4D83-976B-51B9B8C67C16}"/>
              </a:ext>
            </a:extLst>
          </p:cNvPr>
          <p:cNvPicPr>
            <a:picLocks noChangeAspect="1"/>
          </p:cNvPicPr>
          <p:nvPr/>
        </p:nvPicPr>
        <p:blipFill rotWithShape="1">
          <a:blip r:embed="rId2"/>
          <a:srcRect b="54890"/>
          <a:stretch/>
        </p:blipFill>
        <p:spPr>
          <a:xfrm>
            <a:off x="5458063" y="1571177"/>
            <a:ext cx="912617" cy="679758"/>
          </a:xfrm>
          <a:prstGeom prst="rect">
            <a:avLst/>
          </a:prstGeom>
        </p:spPr>
      </p:pic>
      <p:pic>
        <p:nvPicPr>
          <p:cNvPr id="80" name="図 79">
            <a:extLst>
              <a:ext uri="{FF2B5EF4-FFF2-40B4-BE49-F238E27FC236}">
                <a16:creationId xmlns:a16="http://schemas.microsoft.com/office/drawing/2014/main" id="{91AA27E7-2265-49EC-930B-DD0B2C222AAE}"/>
              </a:ext>
            </a:extLst>
          </p:cNvPr>
          <p:cNvPicPr>
            <a:picLocks noChangeAspect="1"/>
          </p:cNvPicPr>
          <p:nvPr/>
        </p:nvPicPr>
        <p:blipFill>
          <a:blip r:embed="rId2"/>
          <a:stretch>
            <a:fillRect/>
          </a:stretch>
        </p:blipFill>
        <p:spPr>
          <a:xfrm>
            <a:off x="3793376" y="1684660"/>
            <a:ext cx="1105409" cy="1825200"/>
          </a:xfrm>
          <a:prstGeom prst="rect">
            <a:avLst/>
          </a:prstGeom>
        </p:spPr>
      </p:pic>
      <p:sp>
        <p:nvSpPr>
          <p:cNvPr id="60" name="正方形/長方形 59"/>
          <p:cNvSpPr/>
          <p:nvPr/>
        </p:nvSpPr>
        <p:spPr bwMode="auto">
          <a:xfrm>
            <a:off x="530312" y="3731889"/>
            <a:ext cx="5481429" cy="2559346"/>
          </a:xfrm>
          <a:prstGeom prst="rect">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grpSp>
        <p:nvGrpSpPr>
          <p:cNvPr id="138" name="グループ化 137"/>
          <p:cNvGrpSpPr/>
          <p:nvPr/>
        </p:nvGrpSpPr>
        <p:grpSpPr>
          <a:xfrm>
            <a:off x="3030653" y="4459440"/>
            <a:ext cx="2723324" cy="1589624"/>
            <a:chOff x="2883585" y="4924878"/>
            <a:chExt cx="3044778" cy="1777259"/>
          </a:xfrm>
        </p:grpSpPr>
        <p:pic>
          <p:nvPicPr>
            <p:cNvPr id="14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3585" y="4924878"/>
              <a:ext cx="3044778" cy="1777259"/>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2" name="グループ化 141"/>
            <p:cNvGrpSpPr/>
            <p:nvPr/>
          </p:nvGrpSpPr>
          <p:grpSpPr>
            <a:xfrm>
              <a:off x="2996846" y="5388961"/>
              <a:ext cx="2732602" cy="1221181"/>
              <a:chOff x="3635235" y="3684602"/>
              <a:chExt cx="2776369" cy="1240740"/>
            </a:xfrm>
          </p:grpSpPr>
          <p:sp>
            <p:nvSpPr>
              <p:cNvPr id="143" name="Rectangle 16"/>
              <p:cNvSpPr>
                <a:spLocks noChangeArrowheads="1"/>
              </p:cNvSpPr>
              <p:nvPr/>
            </p:nvSpPr>
            <p:spPr bwMode="auto">
              <a:xfrm>
                <a:off x="3635235" y="3684602"/>
                <a:ext cx="2157287" cy="317951"/>
              </a:xfrm>
              <a:prstGeom prst="rect">
                <a:avLst/>
              </a:prstGeom>
              <a:noFill/>
              <a:ln w="28575">
                <a:solidFill>
                  <a:srgbClr val="FF000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sp>
            <p:nvSpPr>
              <p:cNvPr id="144" name="円/楕円 102"/>
              <p:cNvSpPr/>
              <p:nvPr/>
            </p:nvSpPr>
            <p:spPr bwMode="auto">
              <a:xfrm>
                <a:off x="6026528" y="4540266"/>
                <a:ext cx="385076" cy="385076"/>
              </a:xfrm>
              <a:prstGeom prst="ellipse">
                <a:avLst/>
              </a:prstGeom>
              <a:noFill/>
              <a:ln w="28575" cap="flat" cmpd="sng" algn="ctr">
                <a:solidFill>
                  <a:srgbClr val="FF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grpSp>
      </p:grpSp>
      <p:sp>
        <p:nvSpPr>
          <p:cNvPr id="33794" name="タイトル 1"/>
          <p:cNvSpPr>
            <a:spLocks noGrp="1"/>
          </p:cNvSpPr>
          <p:nvPr>
            <p:ph type="title"/>
          </p:nvPr>
        </p:nvSpPr>
        <p:spPr/>
        <p:txBody>
          <a:bodyPr/>
          <a:lstStyle/>
          <a:p>
            <a:pPr eaLnBrk="1" hangingPunct="1">
              <a:defRPr/>
            </a:pPr>
            <a:r>
              <a:rPr lang="ja-JP" altLang="en-US" b="1" dirty="0">
                <a:latin typeface="Meiryo UI" pitchFamily="50" charset="-128"/>
                <a:ea typeface="Meiryo UI" pitchFamily="50" charset="-128"/>
                <a:cs typeface="Meiryo UI" pitchFamily="50" charset="-128"/>
              </a:rPr>
              <a:t>オンデマンド印刷機能</a:t>
            </a:r>
          </a:p>
        </p:txBody>
      </p:sp>
      <p:sp>
        <p:nvSpPr>
          <p:cNvPr id="97" name="テキスト ボックス 96"/>
          <p:cNvSpPr txBox="1"/>
          <p:nvPr/>
        </p:nvSpPr>
        <p:spPr>
          <a:xfrm>
            <a:off x="1122145" y="999858"/>
            <a:ext cx="1841726" cy="538930"/>
          </a:xfrm>
          <a:prstGeom prst="rect">
            <a:avLst/>
          </a:prstGeom>
          <a:noFill/>
        </p:spPr>
        <p:txBody>
          <a:bodyPr wrap="square" rtlCol="0">
            <a:spAutoFit/>
          </a:bodyPr>
          <a:lstStyle/>
          <a:p>
            <a:r>
              <a:rPr lang="ja-JP" altLang="en-US" sz="2902"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印刷指示</a:t>
            </a:r>
          </a:p>
        </p:txBody>
      </p:sp>
      <p:sp>
        <p:nvSpPr>
          <p:cNvPr id="99" name="テキスト ボックス 98"/>
          <p:cNvSpPr txBox="1"/>
          <p:nvPr/>
        </p:nvSpPr>
        <p:spPr bwMode="auto">
          <a:xfrm>
            <a:off x="540631" y="3273673"/>
            <a:ext cx="2422458" cy="28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spcBef>
                <a:spcPct val="20000"/>
              </a:spcBef>
            </a:pP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この段階ではまだ印刷されません</a:t>
            </a:r>
          </a:p>
        </p:txBody>
      </p:sp>
      <p:sp>
        <p:nvSpPr>
          <p:cNvPr id="54" name="テキスト ボックス 53"/>
          <p:cNvSpPr txBox="1"/>
          <p:nvPr/>
        </p:nvSpPr>
        <p:spPr>
          <a:xfrm>
            <a:off x="4234929" y="999858"/>
            <a:ext cx="1841726" cy="538930"/>
          </a:xfrm>
          <a:prstGeom prst="rect">
            <a:avLst/>
          </a:prstGeom>
          <a:noFill/>
        </p:spPr>
        <p:txBody>
          <a:bodyPr wrap="square" rtlCol="0">
            <a:spAutoFit/>
          </a:bodyPr>
          <a:lstStyle/>
          <a:p>
            <a:r>
              <a:rPr lang="ja-JP" altLang="en-US" sz="2902"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認証</a:t>
            </a:r>
          </a:p>
        </p:txBody>
      </p:sp>
      <p:sp>
        <p:nvSpPr>
          <p:cNvPr id="57" name="テキスト ボックス 56"/>
          <p:cNvSpPr txBox="1"/>
          <p:nvPr/>
        </p:nvSpPr>
        <p:spPr>
          <a:xfrm>
            <a:off x="1110297" y="3733635"/>
            <a:ext cx="2557123" cy="538930"/>
          </a:xfrm>
          <a:prstGeom prst="rect">
            <a:avLst/>
          </a:prstGeom>
          <a:noFill/>
        </p:spPr>
        <p:txBody>
          <a:bodyPr wrap="square" rtlCol="0">
            <a:spAutoFit/>
          </a:bodyPr>
          <a:lstStyle/>
          <a:p>
            <a:r>
              <a:rPr lang="ja-JP" altLang="en-US" sz="2902"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確認＆印刷</a:t>
            </a:r>
          </a:p>
        </p:txBody>
      </p:sp>
      <p:sp>
        <p:nvSpPr>
          <p:cNvPr id="58" name="テキスト ボックス 57"/>
          <p:cNvSpPr txBox="1"/>
          <p:nvPr/>
        </p:nvSpPr>
        <p:spPr>
          <a:xfrm>
            <a:off x="6940423" y="3733635"/>
            <a:ext cx="2557123" cy="538930"/>
          </a:xfrm>
          <a:prstGeom prst="rect">
            <a:avLst/>
          </a:prstGeom>
          <a:noFill/>
        </p:spPr>
        <p:txBody>
          <a:bodyPr wrap="square" rtlCol="0">
            <a:spAutoFit/>
          </a:bodyPr>
          <a:lstStyle/>
          <a:p>
            <a:r>
              <a:rPr lang="ja-JP" altLang="en-US" sz="2902"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印刷完了</a:t>
            </a:r>
          </a:p>
        </p:txBody>
      </p:sp>
      <p:sp>
        <p:nvSpPr>
          <p:cNvPr id="3" name="正方形/長方形 2"/>
          <p:cNvSpPr/>
          <p:nvPr/>
        </p:nvSpPr>
        <p:spPr bwMode="auto">
          <a:xfrm>
            <a:off x="530312" y="993477"/>
            <a:ext cx="2766614" cy="2559346"/>
          </a:xfrm>
          <a:prstGeom prst="rect">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1" name="正方形/長方形 60"/>
          <p:cNvSpPr/>
          <p:nvPr/>
        </p:nvSpPr>
        <p:spPr bwMode="auto">
          <a:xfrm>
            <a:off x="3622037" y="993477"/>
            <a:ext cx="5344569" cy="2559346"/>
          </a:xfrm>
          <a:prstGeom prst="rect">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2" name="正方形/長方形 61"/>
          <p:cNvSpPr/>
          <p:nvPr/>
        </p:nvSpPr>
        <p:spPr bwMode="auto">
          <a:xfrm>
            <a:off x="6327579" y="3731889"/>
            <a:ext cx="2918698" cy="2559346"/>
          </a:xfrm>
          <a:prstGeom prst="rect">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93" name="Picture 2" descr="C:\Users\825831\Desktop\145495.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30312" y="911200"/>
            <a:ext cx="672338" cy="76353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C:\Users\825831\Desktop\145495.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94927" y="911199"/>
            <a:ext cx="672338" cy="7635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C:\Users\825831\Desktop\145495.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485707" y="3644979"/>
            <a:ext cx="672338" cy="76353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C:\Users\825831\Desktop\145495.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6296891" y="3644977"/>
            <a:ext cx="672338" cy="76353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コネクタ 4"/>
          <p:cNvCxnSpPr/>
          <p:nvPr/>
        </p:nvCxnSpPr>
        <p:spPr bwMode="auto">
          <a:xfrm>
            <a:off x="4902491" y="2273150"/>
            <a:ext cx="4043219" cy="0"/>
          </a:xfrm>
          <a:prstGeom prst="line">
            <a:avLst/>
          </a:prstGeom>
          <a:solidFill>
            <a:schemeClr val="accent1"/>
          </a:solidFill>
          <a:ln w="19050" cap="flat" cmpd="sng" algn="ctr">
            <a:solidFill>
              <a:schemeClr val="bg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 Box 14"/>
          <p:cNvSpPr txBox="1">
            <a:spLocks noChangeAspect="1" noChangeArrowheads="1"/>
          </p:cNvSpPr>
          <p:nvPr/>
        </p:nvSpPr>
        <p:spPr bwMode="auto">
          <a:xfrm>
            <a:off x="6370680" y="1037512"/>
            <a:ext cx="2614765"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複合機に</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IC</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カードをかざし、認証</a:t>
            </a:r>
          </a:p>
        </p:txBody>
      </p:sp>
      <p:sp>
        <p:nvSpPr>
          <p:cNvPr id="67" name="Text Box 14"/>
          <p:cNvSpPr txBox="1">
            <a:spLocks noChangeAspect="1" noChangeArrowheads="1"/>
          </p:cNvSpPr>
          <p:nvPr/>
        </p:nvSpPr>
        <p:spPr bwMode="auto">
          <a:xfrm>
            <a:off x="6370680" y="2319208"/>
            <a:ext cx="2614765"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複合機パネルで私書箱選択</a:t>
            </a:r>
          </a:p>
        </p:txBody>
      </p:sp>
      <p:sp>
        <p:nvSpPr>
          <p:cNvPr id="68" name="テキスト ボックス 67"/>
          <p:cNvSpPr txBox="1"/>
          <p:nvPr/>
        </p:nvSpPr>
        <p:spPr bwMode="auto">
          <a:xfrm>
            <a:off x="8044558" y="2612432"/>
            <a:ext cx="872355"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a:r>
              <a:rPr lang="ja-JP" altLang="en-US" sz="907" dirty="0">
                <a:solidFill>
                  <a:srgbClr val="FF0000"/>
                </a:solidFill>
                <a:latin typeface="Meiryo UI" pitchFamily="50" charset="-128"/>
                <a:ea typeface="Meiryo UI" pitchFamily="50" charset="-128"/>
                <a:cs typeface="Meiryo UI" pitchFamily="50" charset="-128"/>
              </a:rPr>
              <a:t>パスワード付与</a:t>
            </a:r>
            <a:endParaRPr lang="en-US" altLang="ja-JP" sz="907" dirty="0">
              <a:solidFill>
                <a:srgbClr val="FF0000"/>
              </a:solidFill>
              <a:latin typeface="Meiryo UI" pitchFamily="50" charset="-128"/>
              <a:ea typeface="Meiryo UI" pitchFamily="50" charset="-128"/>
              <a:cs typeface="Meiryo UI" pitchFamily="50" charset="-128"/>
            </a:endParaRPr>
          </a:p>
          <a:p>
            <a:pPr algn="ctr"/>
            <a:r>
              <a:rPr lang="ja-JP" altLang="en-US" sz="907" dirty="0">
                <a:solidFill>
                  <a:srgbClr val="FF0000"/>
                </a:solidFill>
                <a:latin typeface="Meiryo UI" pitchFamily="50" charset="-128"/>
                <a:ea typeface="Meiryo UI" pitchFamily="50" charset="-128"/>
                <a:cs typeface="Meiryo UI" pitchFamily="50" charset="-128"/>
              </a:rPr>
              <a:t>も可能</a:t>
            </a:r>
          </a:p>
        </p:txBody>
      </p:sp>
      <p:pic>
        <p:nvPicPr>
          <p:cNvPr id="69" name="図 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40249" y="2622953"/>
            <a:ext cx="1475253" cy="858086"/>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70" name="図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51633" y="2965167"/>
            <a:ext cx="881242" cy="5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図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49610" y="1350661"/>
            <a:ext cx="1487996" cy="867507"/>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 name="二等辺三角形 7"/>
          <p:cNvSpPr/>
          <p:nvPr/>
        </p:nvSpPr>
        <p:spPr bwMode="auto">
          <a:xfrm rot="5400000">
            <a:off x="3209628" y="2133315"/>
            <a:ext cx="522481" cy="279672"/>
          </a:xfrm>
          <a:prstGeom prst="triangle">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77" name="二等辺三角形 76"/>
          <p:cNvSpPr/>
          <p:nvPr/>
        </p:nvSpPr>
        <p:spPr bwMode="auto">
          <a:xfrm rot="5400000">
            <a:off x="5916253" y="4871726"/>
            <a:ext cx="522481" cy="279672"/>
          </a:xfrm>
          <a:prstGeom prst="triangle">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9" name="正方形/長方形 8"/>
          <p:cNvSpPr/>
          <p:nvPr/>
        </p:nvSpPr>
        <p:spPr bwMode="auto">
          <a:xfrm>
            <a:off x="5275252" y="1044160"/>
            <a:ext cx="973932" cy="450220"/>
          </a:xfrm>
          <a:prstGeom prst="rect">
            <a:avLst/>
          </a:prstGeom>
          <a:solidFill>
            <a:schemeClr val="bg1"/>
          </a:solidFill>
          <a:ln w="38100">
            <a:solidFill>
              <a:srgbClr val="66CCFF"/>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79" name="正方形/長方形 78"/>
          <p:cNvSpPr/>
          <p:nvPr/>
        </p:nvSpPr>
        <p:spPr bwMode="auto">
          <a:xfrm>
            <a:off x="5275252" y="2319208"/>
            <a:ext cx="973932" cy="450220"/>
          </a:xfrm>
          <a:prstGeom prst="rect">
            <a:avLst/>
          </a:prstGeom>
          <a:noFill/>
          <a:ln w="38100">
            <a:solidFill>
              <a:srgbClr val="92D050"/>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2" name="二等辺三角形 81"/>
          <p:cNvSpPr/>
          <p:nvPr/>
        </p:nvSpPr>
        <p:spPr bwMode="auto">
          <a:xfrm rot="5400000">
            <a:off x="6644137" y="1810121"/>
            <a:ext cx="522481" cy="279672"/>
          </a:xfrm>
          <a:prstGeom prst="triangle">
            <a:avLst/>
          </a:prstGeom>
          <a:solidFill>
            <a:srgbClr val="66CC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3" name="二等辺三角形 82"/>
          <p:cNvSpPr/>
          <p:nvPr/>
        </p:nvSpPr>
        <p:spPr bwMode="auto">
          <a:xfrm rot="5400000">
            <a:off x="6108892" y="3026971"/>
            <a:ext cx="522481" cy="279672"/>
          </a:xfrm>
          <a:prstGeom prst="triangle">
            <a:avLst/>
          </a:prstGeom>
          <a:solidFill>
            <a:srgbClr val="66CC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4" name="テキスト ボックス 83"/>
          <p:cNvSpPr txBox="1"/>
          <p:nvPr/>
        </p:nvSpPr>
        <p:spPr>
          <a:xfrm>
            <a:off x="5247525" y="1001967"/>
            <a:ext cx="1029385" cy="538930"/>
          </a:xfrm>
          <a:prstGeom prst="rect">
            <a:avLst/>
          </a:prstGeom>
          <a:noFill/>
        </p:spPr>
        <p:txBody>
          <a:bodyPr wrap="none">
            <a:spAutoFit/>
          </a:bodyPr>
          <a:lstStyle/>
          <a:p>
            <a:pPr algn="ctr">
              <a:defRPr/>
            </a:pPr>
            <a:r>
              <a:rPr lang="en-US" altLang="ja-JP" sz="1814" b="1" dirty="0">
                <a:solidFill>
                  <a:schemeClr val="tx1">
                    <a:lumMod val="75000"/>
                    <a:lumOff val="25000"/>
                  </a:schemeClr>
                </a:solidFill>
                <a:latin typeface="Meiryo UI" pitchFamily="50" charset="-128"/>
                <a:ea typeface="Meiryo UI" pitchFamily="50" charset="-128"/>
                <a:cs typeface="Meiryo UI" pitchFamily="50" charset="-128"/>
              </a:rPr>
              <a:t>IC</a:t>
            </a:r>
            <a:r>
              <a:rPr lang="ja-JP" altLang="en-US" sz="1814" b="1" dirty="0">
                <a:solidFill>
                  <a:schemeClr val="tx1">
                    <a:lumMod val="75000"/>
                    <a:lumOff val="25000"/>
                  </a:schemeClr>
                </a:solidFill>
                <a:latin typeface="Meiryo UI" pitchFamily="50" charset="-128"/>
                <a:ea typeface="Meiryo UI" pitchFamily="50" charset="-128"/>
                <a:cs typeface="Meiryo UI" pitchFamily="50" charset="-128"/>
              </a:rPr>
              <a:t>カード</a:t>
            </a:r>
            <a:endParaRPr lang="en-US" altLang="ja-JP" sz="1814" b="1" dirty="0">
              <a:solidFill>
                <a:schemeClr val="tx1">
                  <a:lumMod val="75000"/>
                  <a:lumOff val="25000"/>
                </a:schemeClr>
              </a:solidFill>
              <a:latin typeface="Meiryo UI" pitchFamily="50" charset="-128"/>
              <a:ea typeface="Meiryo UI" pitchFamily="50" charset="-128"/>
              <a:cs typeface="Meiryo UI" pitchFamily="50" charset="-128"/>
            </a:endParaRPr>
          </a:p>
          <a:p>
            <a:pPr algn="ctr">
              <a:defRPr/>
            </a:pP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の場合</a:t>
            </a:r>
          </a:p>
        </p:txBody>
      </p:sp>
      <p:sp>
        <p:nvSpPr>
          <p:cNvPr id="85" name="テキスト ボックス 84"/>
          <p:cNvSpPr txBox="1"/>
          <p:nvPr/>
        </p:nvSpPr>
        <p:spPr>
          <a:xfrm>
            <a:off x="5321230" y="2281554"/>
            <a:ext cx="881973" cy="538930"/>
          </a:xfrm>
          <a:prstGeom prst="rect">
            <a:avLst/>
          </a:prstGeom>
          <a:noFill/>
        </p:spPr>
        <p:txBody>
          <a:bodyPr wrap="none">
            <a:spAutoFit/>
          </a:bodyPr>
          <a:lstStyle/>
          <a:p>
            <a:pPr algn="ctr">
              <a:defRPr/>
            </a:pPr>
            <a:r>
              <a:rPr lang="ja-JP" altLang="en-US" sz="1814" b="1" dirty="0">
                <a:solidFill>
                  <a:schemeClr val="tx1">
                    <a:lumMod val="75000"/>
                    <a:lumOff val="25000"/>
                  </a:schemeClr>
                </a:solidFill>
                <a:latin typeface="Meiryo UI" pitchFamily="50" charset="-128"/>
                <a:ea typeface="Meiryo UI" pitchFamily="50" charset="-128"/>
                <a:cs typeface="Meiryo UI" pitchFamily="50" charset="-128"/>
              </a:rPr>
              <a:t>私書箱</a:t>
            </a:r>
            <a:endParaRPr lang="en-US" altLang="ja-JP" sz="1814" b="1" dirty="0">
              <a:solidFill>
                <a:schemeClr val="tx1">
                  <a:lumMod val="75000"/>
                  <a:lumOff val="25000"/>
                </a:schemeClr>
              </a:solidFill>
              <a:latin typeface="Meiryo UI" pitchFamily="50" charset="-128"/>
              <a:ea typeface="Meiryo UI" pitchFamily="50" charset="-128"/>
              <a:cs typeface="Meiryo UI" pitchFamily="50" charset="-128"/>
            </a:endParaRPr>
          </a:p>
          <a:p>
            <a:pPr algn="ctr">
              <a:defRPr/>
            </a:pP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の場合</a:t>
            </a:r>
          </a:p>
        </p:txBody>
      </p:sp>
      <p:sp>
        <p:nvSpPr>
          <p:cNvPr id="87" name="二等辺三角形 86"/>
          <p:cNvSpPr/>
          <p:nvPr/>
        </p:nvSpPr>
        <p:spPr bwMode="auto">
          <a:xfrm rot="5400000">
            <a:off x="8871119" y="2133315"/>
            <a:ext cx="522481" cy="279672"/>
          </a:xfrm>
          <a:prstGeom prst="triangle">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12" name="Text Box 27"/>
          <p:cNvSpPr txBox="1">
            <a:spLocks noChangeAspect="1" noChangeArrowheads="1"/>
          </p:cNvSpPr>
          <p:nvPr/>
        </p:nvSpPr>
        <p:spPr bwMode="auto">
          <a:xfrm>
            <a:off x="7861263" y="4685317"/>
            <a:ext cx="1478724" cy="48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270" dirty="0">
                <a:latin typeface="Meiryo UI" pitchFamily="50" charset="-128"/>
                <a:ea typeface="Meiryo UI" pitchFamily="50" charset="-128"/>
                <a:cs typeface="Meiryo UI" pitchFamily="50" charset="-128"/>
              </a:rPr>
              <a:t>かんたん操作で</a:t>
            </a:r>
            <a:endParaRPr lang="en-US" altLang="ja-JP" sz="1270" dirty="0">
              <a:latin typeface="Meiryo UI" pitchFamily="50" charset="-128"/>
              <a:ea typeface="Meiryo UI" pitchFamily="50" charset="-128"/>
              <a:cs typeface="Meiryo UI" pitchFamily="50" charset="-128"/>
            </a:endParaRPr>
          </a:p>
          <a:p>
            <a:pPr algn="ctr" eaLnBrk="1" hangingPunct="1"/>
            <a:r>
              <a:rPr lang="ja-JP" altLang="en-US" sz="1270" dirty="0">
                <a:latin typeface="Meiryo UI" pitchFamily="50" charset="-128"/>
                <a:ea typeface="Meiryo UI" pitchFamily="50" charset="-128"/>
                <a:cs typeface="Meiryo UI" pitchFamily="50" charset="-128"/>
              </a:rPr>
              <a:t>ミスプリント防止</a:t>
            </a:r>
          </a:p>
        </p:txBody>
      </p:sp>
      <p:sp>
        <p:nvSpPr>
          <p:cNvPr id="113" name="テキスト ボックス 112"/>
          <p:cNvSpPr txBox="1"/>
          <p:nvPr/>
        </p:nvSpPr>
        <p:spPr bwMode="auto">
          <a:xfrm>
            <a:off x="3282078" y="3782518"/>
            <a:ext cx="2957487" cy="5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自分の印刷ジョブを一覧で確認できます</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不要ジョブは削除、必要ジョブのみ印刷</a:t>
            </a:r>
          </a:p>
        </p:txBody>
      </p:sp>
      <p:sp>
        <p:nvSpPr>
          <p:cNvPr id="56" name="二等辺三角形 55"/>
          <p:cNvSpPr/>
          <p:nvPr/>
        </p:nvSpPr>
        <p:spPr bwMode="auto">
          <a:xfrm rot="5400000">
            <a:off x="2739511" y="4748969"/>
            <a:ext cx="314850" cy="616091"/>
          </a:xfrm>
          <a:prstGeom prst="triangle">
            <a:avLst/>
          </a:prstGeom>
          <a:solidFill>
            <a:srgbClr val="FF7C80"/>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16" name="角丸四角形 115"/>
          <p:cNvSpPr/>
          <p:nvPr/>
        </p:nvSpPr>
        <p:spPr bwMode="auto">
          <a:xfrm>
            <a:off x="691302" y="4482361"/>
            <a:ext cx="2060621" cy="1595508"/>
          </a:xfrm>
          <a:prstGeom prst="roundRect">
            <a:avLst>
              <a:gd name="adj" fmla="val 3922"/>
            </a:avLst>
          </a:prstGeom>
          <a:solidFill>
            <a:schemeClr val="bg1"/>
          </a:solidFill>
          <a:ln w="19050" cap="flat" cmpd="sng" algn="ctr">
            <a:solidFill>
              <a:srgbClr val="FF7C80"/>
            </a:solidFill>
            <a:prstDash val="solid"/>
            <a:round/>
            <a:headEnd type="none" w="med" len="med"/>
            <a:tailEnd type="none" w="med" len="med"/>
          </a:ln>
          <a:effectLst/>
          <a:scene3d>
            <a:camera prst="orthographicFront"/>
            <a:lightRig rig="balanced" dir="t">
              <a:rot lat="0" lon="0" rev="6600000"/>
            </a:lightRig>
          </a:scene3d>
          <a:sp3d>
            <a:bevelT w="38100" h="19050"/>
          </a:sp3d>
        </p:spPr>
        <p:txBody>
          <a:bodyPr vert="horz" wrap="square" lIns="82895" tIns="41447" rIns="82895" bIns="41447" numCol="1" rtlCol="0" anchor="t" anchorCtr="0" compatLnSpc="1">
            <a:prstTxWarp prst="textNoShape">
              <a:avLst/>
            </a:prstTxWarp>
          </a:bodyPr>
          <a:lstStyle/>
          <a:p>
            <a:pPr defTabSz="922509"/>
            <a:endParaRPr lang="ja-JP" altLang="en-US" sz="1706" dirty="0">
              <a:solidFill>
                <a:prstClr val="black"/>
              </a:solidFill>
              <a:latin typeface="Arial Black" panose="020B0A04020102020204" pitchFamily="34" charset="0"/>
            </a:endParaRPr>
          </a:p>
        </p:txBody>
      </p:sp>
      <p:sp>
        <p:nvSpPr>
          <p:cNvPr id="117" name="テキスト ボックス 116"/>
          <p:cNvSpPr txBox="1"/>
          <p:nvPr/>
        </p:nvSpPr>
        <p:spPr bwMode="auto">
          <a:xfrm>
            <a:off x="691302" y="4505652"/>
            <a:ext cx="2186461" cy="1488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ct val="20000"/>
              </a:spcBef>
            </a:pPr>
            <a:r>
              <a:rPr lang="ja-JP" altLang="en-US" sz="1451" b="1" dirty="0">
                <a:solidFill>
                  <a:schemeClr val="tx1">
                    <a:lumMod val="75000"/>
                    <a:lumOff val="25000"/>
                  </a:schemeClr>
                </a:solidFill>
                <a:latin typeface="Meiryo UI" pitchFamily="50" charset="-128"/>
                <a:ea typeface="Meiryo UI" pitchFamily="50" charset="-128"/>
                <a:cs typeface="Meiryo UI" pitchFamily="50" charset="-128"/>
              </a:rPr>
              <a:t>＜表示情報＞</a:t>
            </a: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■ファイル名　■印刷日時　</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■ページ数　■部数　</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■片面</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両面</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■カラー</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モノクロ　</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spcBef>
                <a:spcPct val="20000"/>
              </a:spcBef>
            </a:pP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■集約（</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2in1</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4in1</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a:t>
            </a:r>
          </a:p>
        </p:txBody>
      </p:sp>
      <p:sp>
        <p:nvSpPr>
          <p:cNvPr id="114" name="テキスト ボックス 113"/>
          <p:cNvSpPr txBox="1"/>
          <p:nvPr/>
        </p:nvSpPr>
        <p:spPr>
          <a:xfrm>
            <a:off x="7458926" y="140874"/>
            <a:ext cx="2438488" cy="455253"/>
          </a:xfrm>
          <a:prstGeom prst="rect">
            <a:avLst/>
          </a:prstGeom>
          <a:noFill/>
        </p:spPr>
        <p:txBody>
          <a:bodyPr wrap="none">
            <a:spAutoFit/>
          </a:bodyPr>
          <a:lstStyle/>
          <a:p>
            <a:pPr>
              <a:defRPr/>
            </a:pPr>
            <a:r>
              <a:rPr lang="ja-JP" altLang="en-US" sz="1179" dirty="0">
                <a:latin typeface="Meiryo UI" pitchFamily="50" charset="-128"/>
                <a:ea typeface="Meiryo UI" pitchFamily="50" charset="-128"/>
                <a:cs typeface="Meiryo UI" pitchFamily="50" charset="-128"/>
              </a:rPr>
              <a:t>■個人認証システム</a:t>
            </a:r>
            <a:r>
              <a:rPr lang="en-US" altLang="ja-JP" sz="1179" dirty="0">
                <a:latin typeface="Meiryo UI" pitchFamily="50" charset="-128"/>
                <a:ea typeface="Meiryo UI" pitchFamily="50" charset="-128"/>
                <a:cs typeface="Meiryo UI" pitchFamily="50" charset="-128"/>
              </a:rPr>
              <a:t>AE2</a:t>
            </a:r>
            <a:r>
              <a:rPr lang="ja-JP" altLang="en-US" sz="1179" dirty="0">
                <a:latin typeface="Meiryo UI" pitchFamily="50" charset="-128"/>
                <a:ea typeface="Meiryo UI" pitchFamily="50" charset="-128"/>
                <a:cs typeface="Meiryo UI" pitchFamily="50" charset="-128"/>
              </a:rPr>
              <a:t>　</a:t>
            </a:r>
            <a:r>
              <a:rPr lang="en-US" altLang="ja-JP" sz="1179" dirty="0">
                <a:latin typeface="Meiryo UI" pitchFamily="50" charset="-128"/>
                <a:ea typeface="Meiryo UI" pitchFamily="50" charset="-128"/>
                <a:cs typeface="Meiryo UI" pitchFamily="50" charset="-128"/>
              </a:rPr>
              <a:t>(IC</a:t>
            </a:r>
            <a:r>
              <a:rPr lang="ja-JP" altLang="en-US" sz="1179" dirty="0">
                <a:latin typeface="Meiryo UI" pitchFamily="50" charset="-128"/>
                <a:ea typeface="Meiryo UI" pitchFamily="50" charset="-128"/>
                <a:cs typeface="Meiryo UI" pitchFamily="50" charset="-128"/>
              </a:rPr>
              <a:t>カード</a:t>
            </a:r>
            <a:r>
              <a:rPr lang="en-US" altLang="ja-JP" sz="1179" dirty="0">
                <a:latin typeface="Meiryo UI" pitchFamily="50" charset="-128"/>
                <a:ea typeface="Meiryo UI" pitchFamily="50" charset="-128"/>
                <a:cs typeface="Meiryo UI" pitchFamily="50" charset="-128"/>
              </a:rPr>
              <a:t>)</a:t>
            </a:r>
          </a:p>
          <a:p>
            <a:pPr>
              <a:defRPr/>
            </a:pPr>
            <a:r>
              <a:rPr lang="ja-JP" altLang="en-US" sz="1179" dirty="0">
                <a:latin typeface="Meiryo UI" pitchFamily="50" charset="-128"/>
                <a:ea typeface="Meiryo UI" pitchFamily="50" charset="-128"/>
                <a:cs typeface="Meiryo UI" pitchFamily="50" charset="-128"/>
              </a:rPr>
              <a:t>■カンタン私書箱プリント</a:t>
            </a:r>
            <a:r>
              <a:rPr lang="en-US" altLang="ja-JP" sz="1179" dirty="0">
                <a:latin typeface="Meiryo UI" pitchFamily="50" charset="-128"/>
                <a:ea typeface="Meiryo UI" pitchFamily="50" charset="-128"/>
                <a:cs typeface="Meiryo UI" pitchFamily="50" charset="-128"/>
              </a:rPr>
              <a:t>AE2</a:t>
            </a:r>
            <a:endParaRPr lang="ja-JP" altLang="en-US" sz="1179" dirty="0">
              <a:latin typeface="Meiryo UI" pitchFamily="50" charset="-128"/>
              <a:ea typeface="Meiryo UI" pitchFamily="50" charset="-128"/>
              <a:cs typeface="Meiryo UI" pitchFamily="50" charset="-128"/>
            </a:endParaRPr>
          </a:p>
        </p:txBody>
      </p:sp>
      <p:pic>
        <p:nvPicPr>
          <p:cNvPr id="129" name="図 128"/>
          <p:cNvPicPr>
            <a:picLocks noChangeAspect="1"/>
          </p:cNvPicPr>
          <p:nvPr/>
        </p:nvPicPr>
        <p:blipFill>
          <a:blip r:embed="rId11"/>
          <a:stretch>
            <a:fillRect/>
          </a:stretch>
        </p:blipFill>
        <p:spPr>
          <a:xfrm>
            <a:off x="7932455" y="5259359"/>
            <a:ext cx="1191433" cy="975200"/>
          </a:xfrm>
          <a:prstGeom prst="rect">
            <a:avLst/>
          </a:prstGeom>
        </p:spPr>
      </p:pic>
      <p:grpSp>
        <p:nvGrpSpPr>
          <p:cNvPr id="2" name="グループ化 1"/>
          <p:cNvGrpSpPr/>
          <p:nvPr/>
        </p:nvGrpSpPr>
        <p:grpSpPr>
          <a:xfrm>
            <a:off x="871597" y="1839059"/>
            <a:ext cx="1980941" cy="1182622"/>
            <a:chOff x="630864" y="2027647"/>
            <a:chExt cx="2184079" cy="1303895"/>
          </a:xfrm>
        </p:grpSpPr>
        <p:grpSp>
          <p:nvGrpSpPr>
            <p:cNvPr id="131" name="グループ化 130"/>
            <p:cNvGrpSpPr/>
            <p:nvPr/>
          </p:nvGrpSpPr>
          <p:grpSpPr>
            <a:xfrm>
              <a:off x="1223414" y="2125168"/>
              <a:ext cx="1591529" cy="1036435"/>
              <a:chOff x="6001164" y="1877630"/>
              <a:chExt cx="1616504" cy="1052700"/>
            </a:xfrm>
          </p:grpSpPr>
          <p:pic>
            <p:nvPicPr>
              <p:cNvPr id="132" name="図 131"/>
              <p:cNvPicPr>
                <a:picLocks noChangeAspect="1"/>
              </p:cNvPicPr>
              <p:nvPr/>
            </p:nvPicPr>
            <p:blipFill>
              <a:blip r:embed="rId12"/>
              <a:stretch>
                <a:fillRect/>
              </a:stretch>
            </p:blipFill>
            <p:spPr>
              <a:xfrm>
                <a:off x="6001164" y="1877630"/>
                <a:ext cx="1616504" cy="1052700"/>
              </a:xfrm>
              <a:prstGeom prst="rect">
                <a:avLst/>
              </a:prstGeom>
            </p:spPr>
          </p:pic>
          <p:sp>
            <p:nvSpPr>
              <p:cNvPr id="133" name="正方形/長方形 132"/>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30" name="図 129"/>
            <p:cNvPicPr>
              <a:picLocks noChangeAspect="1"/>
            </p:cNvPicPr>
            <p:nvPr/>
          </p:nvPicPr>
          <p:blipFill>
            <a:blip r:embed="rId13"/>
            <a:stretch>
              <a:fillRect/>
            </a:stretch>
          </p:blipFill>
          <p:spPr>
            <a:xfrm>
              <a:off x="630864" y="2027647"/>
              <a:ext cx="1362613" cy="1303895"/>
            </a:xfrm>
            <a:prstGeom prst="rect">
              <a:avLst/>
            </a:prstGeom>
          </p:spPr>
        </p:pic>
      </p:grpSp>
      <p:grpSp>
        <p:nvGrpSpPr>
          <p:cNvPr id="6" name="グループ化 5"/>
          <p:cNvGrpSpPr/>
          <p:nvPr/>
        </p:nvGrpSpPr>
        <p:grpSpPr>
          <a:xfrm>
            <a:off x="6432739" y="5280091"/>
            <a:ext cx="778629" cy="785153"/>
            <a:chOff x="8831053" y="3923110"/>
            <a:chExt cx="858475" cy="865667"/>
          </a:xfrm>
        </p:grpSpPr>
        <p:pic>
          <p:nvPicPr>
            <p:cNvPr id="75" name="図 74"/>
            <p:cNvPicPr>
              <a:picLocks noChangeAspect="1"/>
            </p:cNvPicPr>
            <p:nvPr/>
          </p:nvPicPr>
          <p:blipFill>
            <a:blip r:embed="rId14"/>
            <a:stretch>
              <a:fillRect/>
            </a:stretch>
          </p:blipFill>
          <p:spPr>
            <a:xfrm>
              <a:off x="9102466" y="3923110"/>
              <a:ext cx="587062" cy="743031"/>
            </a:xfrm>
            <a:prstGeom prst="rect">
              <a:avLst/>
            </a:prstGeom>
          </p:spPr>
        </p:pic>
        <p:pic>
          <p:nvPicPr>
            <p:cNvPr id="76" name="図 75"/>
            <p:cNvPicPr>
              <a:picLocks noChangeAspect="1"/>
            </p:cNvPicPr>
            <p:nvPr/>
          </p:nvPicPr>
          <p:blipFill>
            <a:blip r:embed="rId15"/>
            <a:stretch>
              <a:fillRect/>
            </a:stretch>
          </p:blipFill>
          <p:spPr>
            <a:xfrm>
              <a:off x="8831053" y="4061776"/>
              <a:ext cx="556359" cy="727001"/>
            </a:xfrm>
            <a:prstGeom prst="rect">
              <a:avLst/>
            </a:prstGeom>
          </p:spPr>
        </p:pic>
      </p:grpSp>
      <p:pic>
        <p:nvPicPr>
          <p:cNvPr id="74" name="図 73"/>
          <p:cNvPicPr>
            <a:picLocks noChangeAspect="1"/>
          </p:cNvPicPr>
          <p:nvPr/>
        </p:nvPicPr>
        <p:blipFill>
          <a:blip r:embed="rId16"/>
          <a:stretch>
            <a:fillRect/>
          </a:stretch>
        </p:blipFill>
        <p:spPr>
          <a:xfrm rot="15367257" flipH="1">
            <a:off x="6611542" y="4969633"/>
            <a:ext cx="476699" cy="536049"/>
          </a:xfrm>
          <a:prstGeom prst="rect">
            <a:avLst/>
          </a:prstGeom>
        </p:spPr>
      </p:pic>
      <p:sp>
        <p:nvSpPr>
          <p:cNvPr id="10" name="スライド番号プレースホルダー 9">
            <a:extLst>
              <a:ext uri="{FF2B5EF4-FFF2-40B4-BE49-F238E27FC236}">
                <a16:creationId xmlns:a16="http://schemas.microsoft.com/office/drawing/2014/main" id="{8686E59D-891F-49D3-A18F-489AC4DFCEA6}"/>
              </a:ext>
            </a:extLst>
          </p:cNvPr>
          <p:cNvSpPr>
            <a:spLocks noGrp="1"/>
          </p:cNvSpPr>
          <p:nvPr>
            <p:ph type="sldNum" sz="quarter" idx="4"/>
          </p:nvPr>
        </p:nvSpPr>
        <p:spPr/>
        <p:txBody>
          <a:bodyPr/>
          <a:lstStyle/>
          <a:p>
            <a:pPr>
              <a:defRPr/>
            </a:pPr>
            <a:fld id="{FB3629B8-3F17-4C5D-9EA5-923845F78C95}" type="slidenum">
              <a:rPr lang="en-US" altLang="ja-JP" smtClean="0"/>
              <a:pPr>
                <a:defRPr/>
              </a:pPr>
              <a:t>23</a:t>
            </a:fld>
            <a:endParaRPr lang="en-US" altLang="ja-JP" dirty="0"/>
          </a:p>
        </p:txBody>
      </p:sp>
      <p:grpSp>
        <p:nvGrpSpPr>
          <p:cNvPr id="88" name="グループ化 87">
            <a:extLst>
              <a:ext uri="{FF2B5EF4-FFF2-40B4-BE49-F238E27FC236}">
                <a16:creationId xmlns:a16="http://schemas.microsoft.com/office/drawing/2014/main" id="{913A615D-C97B-4E2D-985B-AAF09476CEF7}"/>
              </a:ext>
            </a:extLst>
          </p:cNvPr>
          <p:cNvGrpSpPr/>
          <p:nvPr/>
        </p:nvGrpSpPr>
        <p:grpSpPr>
          <a:xfrm rot="20960745" flipH="1">
            <a:off x="5429551" y="5703553"/>
            <a:ext cx="364725" cy="580910"/>
            <a:chOff x="2228405" y="2560095"/>
            <a:chExt cx="404297" cy="643938"/>
          </a:xfrm>
        </p:grpSpPr>
        <p:sp>
          <p:nvSpPr>
            <p:cNvPr id="89" name="楕円 88">
              <a:extLst>
                <a:ext uri="{FF2B5EF4-FFF2-40B4-BE49-F238E27FC236}">
                  <a16:creationId xmlns:a16="http://schemas.microsoft.com/office/drawing/2014/main" id="{81ACEFF0-CF5C-4043-9B55-4A65AD4C5502}"/>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90" name="図 89">
              <a:extLst>
                <a:ext uri="{FF2B5EF4-FFF2-40B4-BE49-F238E27FC236}">
                  <a16:creationId xmlns:a16="http://schemas.microsoft.com/office/drawing/2014/main" id="{004ED5C1-8904-406F-94D2-7977716C454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91" name="グループ化 90">
            <a:extLst>
              <a:ext uri="{FF2B5EF4-FFF2-40B4-BE49-F238E27FC236}">
                <a16:creationId xmlns:a16="http://schemas.microsoft.com/office/drawing/2014/main" id="{05132A18-45D8-473B-9A6F-2D482B7092B3}"/>
              </a:ext>
            </a:extLst>
          </p:cNvPr>
          <p:cNvGrpSpPr/>
          <p:nvPr/>
        </p:nvGrpSpPr>
        <p:grpSpPr>
          <a:xfrm rot="20960745" flipH="1">
            <a:off x="4747084" y="5023729"/>
            <a:ext cx="364725" cy="580910"/>
            <a:chOff x="2228405" y="2560095"/>
            <a:chExt cx="404297" cy="643938"/>
          </a:xfrm>
        </p:grpSpPr>
        <p:sp>
          <p:nvSpPr>
            <p:cNvPr id="92" name="楕円 91">
              <a:extLst>
                <a:ext uri="{FF2B5EF4-FFF2-40B4-BE49-F238E27FC236}">
                  <a16:creationId xmlns:a16="http://schemas.microsoft.com/office/drawing/2014/main" id="{30350548-DA6B-4EB7-9BEE-6CC009CC5F3D}"/>
                </a:ext>
              </a:extLst>
            </p:cNvPr>
            <p:cNvSpPr/>
            <p:nvPr/>
          </p:nvSpPr>
          <p:spPr bwMode="auto">
            <a:xfrm>
              <a:off x="2452868" y="2560095"/>
              <a:ext cx="105507" cy="114300"/>
            </a:xfrm>
            <a:prstGeom prst="ellipse">
              <a:avLst/>
            </a:prstGeom>
            <a:solidFill>
              <a:srgbClr val="FF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98" name="図 97">
              <a:extLst>
                <a:ext uri="{FF2B5EF4-FFF2-40B4-BE49-F238E27FC236}">
                  <a16:creationId xmlns:a16="http://schemas.microsoft.com/office/drawing/2014/main" id="{AB0F4CC9-3C78-46AA-8692-BD25683032B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2228405" y="2597588"/>
              <a:ext cx="404297" cy="606445"/>
            </a:xfrm>
            <a:prstGeom prst="rect">
              <a:avLst/>
            </a:prstGeom>
          </p:spPr>
        </p:pic>
      </p:grpSp>
      <p:grpSp>
        <p:nvGrpSpPr>
          <p:cNvPr id="12" name="グラフィックス 10">
            <a:extLst>
              <a:ext uri="{FF2B5EF4-FFF2-40B4-BE49-F238E27FC236}">
                <a16:creationId xmlns:a16="http://schemas.microsoft.com/office/drawing/2014/main" id="{1936D6E3-40DB-44F3-AE94-C49238D90B26}"/>
              </a:ext>
            </a:extLst>
          </p:cNvPr>
          <p:cNvGrpSpPr>
            <a:grpSpLocks noChangeAspect="1"/>
          </p:cNvGrpSpPr>
          <p:nvPr/>
        </p:nvGrpSpPr>
        <p:grpSpPr>
          <a:xfrm>
            <a:off x="5169490" y="3093906"/>
            <a:ext cx="550800" cy="359217"/>
            <a:chOff x="5096076" y="3280269"/>
            <a:chExt cx="657225" cy="428625"/>
          </a:xfrm>
        </p:grpSpPr>
        <p:sp>
          <p:nvSpPr>
            <p:cNvPr id="13" name="フリーフォーム: 図形 12">
              <a:extLst>
                <a:ext uri="{FF2B5EF4-FFF2-40B4-BE49-F238E27FC236}">
                  <a16:creationId xmlns:a16="http://schemas.microsoft.com/office/drawing/2014/main" id="{0BEC6021-C1CD-4948-B42C-F99B7780334F}"/>
                </a:ext>
              </a:extLst>
            </p:cNvPr>
            <p:cNvSpPr/>
            <p:nvPr/>
          </p:nvSpPr>
          <p:spPr>
            <a:xfrm>
              <a:off x="5088932" y="3409523"/>
              <a:ext cx="295275" cy="295275"/>
            </a:xfrm>
            <a:custGeom>
              <a:avLst/>
              <a:gdLst>
                <a:gd name="connsiteX0" fmla="*/ 7144 w 295275"/>
                <a:gd name="connsiteY0" fmla="*/ 81344 h 295275"/>
                <a:gd name="connsiteX1" fmla="*/ 194119 w 295275"/>
                <a:gd name="connsiteY1" fmla="*/ 7144 h 295275"/>
                <a:gd name="connsiteX2" fmla="*/ 292418 w 295275"/>
                <a:gd name="connsiteY2" fmla="*/ 147923 h 295275"/>
                <a:gd name="connsiteX3" fmla="*/ 126873 w 295275"/>
                <a:gd name="connsiteY3" fmla="*/ 296704 h 295275"/>
                <a:gd name="connsiteX4" fmla="*/ 7144 w 295275"/>
                <a:gd name="connsiteY4" fmla="*/ 81344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295275">
                  <a:moveTo>
                    <a:pt x="7144" y="81344"/>
                  </a:moveTo>
                  <a:cubicBezTo>
                    <a:pt x="7144" y="81344"/>
                    <a:pt x="152781" y="8573"/>
                    <a:pt x="194119" y="7144"/>
                  </a:cubicBezTo>
                  <a:lnTo>
                    <a:pt x="292418" y="147923"/>
                  </a:lnTo>
                  <a:lnTo>
                    <a:pt x="126873" y="296704"/>
                  </a:lnTo>
                  <a:cubicBezTo>
                    <a:pt x="126873" y="296704"/>
                    <a:pt x="31337" y="178308"/>
                    <a:pt x="7144" y="81344"/>
                  </a:cubicBezTo>
                  <a:close/>
                </a:path>
              </a:pathLst>
            </a:custGeom>
            <a:solidFill>
              <a:srgbClr val="727171"/>
            </a:solidFill>
            <a:ln w="9525" cap="flat">
              <a:noFill/>
              <a:prstDash val="solid"/>
              <a:miter/>
            </a:ln>
          </p:spPr>
          <p:txBody>
            <a:bodyPr rtlCol="0" anchor="ctr"/>
            <a:lstStyle/>
            <a:p>
              <a:endParaRPr lang="ja-JP" altLang="en-US"/>
            </a:p>
          </p:txBody>
        </p:sp>
        <p:sp>
          <p:nvSpPr>
            <p:cNvPr id="14" name="フリーフォーム: 図形 13">
              <a:extLst>
                <a:ext uri="{FF2B5EF4-FFF2-40B4-BE49-F238E27FC236}">
                  <a16:creationId xmlns:a16="http://schemas.microsoft.com/office/drawing/2014/main" id="{90B152A4-9ACC-4101-A44F-2C2A00089CC1}"/>
                </a:ext>
              </a:extLst>
            </p:cNvPr>
            <p:cNvSpPr/>
            <p:nvPr/>
          </p:nvSpPr>
          <p:spPr>
            <a:xfrm>
              <a:off x="5284195" y="3389521"/>
              <a:ext cx="142875" cy="161925"/>
            </a:xfrm>
            <a:custGeom>
              <a:avLst/>
              <a:gdLst>
                <a:gd name="connsiteX0" fmla="*/ 7144 w 142875"/>
                <a:gd name="connsiteY0" fmla="*/ 22193 h 161925"/>
                <a:gd name="connsiteX1" fmla="*/ 36290 w 142875"/>
                <a:gd name="connsiteY1" fmla="*/ 7144 h 161925"/>
                <a:gd name="connsiteX2" fmla="*/ 141827 w 142875"/>
                <a:gd name="connsiteY2" fmla="*/ 132588 h 161925"/>
                <a:gd name="connsiteX3" fmla="*/ 104870 w 142875"/>
                <a:gd name="connsiteY3" fmla="*/ 161163 h 161925"/>
                <a:gd name="connsiteX4" fmla="*/ 7239 w 142875"/>
                <a:gd name="connsiteY4" fmla="*/ 22098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61925">
                  <a:moveTo>
                    <a:pt x="7144" y="22193"/>
                  </a:moveTo>
                  <a:cubicBezTo>
                    <a:pt x="7144" y="22193"/>
                    <a:pt x="24860" y="17145"/>
                    <a:pt x="36290" y="7144"/>
                  </a:cubicBezTo>
                  <a:cubicBezTo>
                    <a:pt x="36290" y="7144"/>
                    <a:pt x="99060" y="54864"/>
                    <a:pt x="141827" y="132588"/>
                  </a:cubicBezTo>
                  <a:cubicBezTo>
                    <a:pt x="141827" y="132588"/>
                    <a:pt x="120491" y="154019"/>
                    <a:pt x="104870" y="161163"/>
                  </a:cubicBezTo>
                  <a:lnTo>
                    <a:pt x="7239" y="22098"/>
                  </a:lnTo>
                  <a:close/>
                </a:path>
              </a:pathLst>
            </a:custGeom>
            <a:solidFill>
              <a:srgbClr val="727171"/>
            </a:solidFill>
            <a:ln w="9525" cap="flat">
              <a:noFill/>
              <a:prstDash val="solid"/>
              <a:miter/>
            </a:ln>
          </p:spPr>
          <p:txBody>
            <a:bodyPr rtlCol="0" anchor="ctr"/>
            <a:lstStyle/>
            <a:p>
              <a:endParaRPr lang="ja-JP" altLang="en-US"/>
            </a:p>
          </p:txBody>
        </p:sp>
        <p:sp>
          <p:nvSpPr>
            <p:cNvPr id="15" name="フリーフォーム: 図形 14">
              <a:extLst>
                <a:ext uri="{FF2B5EF4-FFF2-40B4-BE49-F238E27FC236}">
                  <a16:creationId xmlns:a16="http://schemas.microsoft.com/office/drawing/2014/main" id="{B579ED30-54E7-4905-8418-A63DC761D3CD}"/>
                </a:ext>
              </a:extLst>
            </p:cNvPr>
            <p:cNvSpPr/>
            <p:nvPr/>
          </p:nvSpPr>
          <p:spPr>
            <a:xfrm>
              <a:off x="5307341" y="3407999"/>
              <a:ext cx="28575" cy="28575"/>
            </a:xfrm>
            <a:custGeom>
              <a:avLst/>
              <a:gdLst>
                <a:gd name="connsiteX0" fmla="*/ 23908 w 28575"/>
                <a:gd name="connsiteY0" fmla="*/ 15526 h 28575"/>
                <a:gd name="connsiteX1" fmla="*/ 15526 w 28575"/>
                <a:gd name="connsiteY1" fmla="*/ 23908 h 28575"/>
                <a:gd name="connsiteX2" fmla="*/ 7144 w 28575"/>
                <a:gd name="connsiteY2" fmla="*/ 15526 h 28575"/>
                <a:gd name="connsiteX3" fmla="*/ 15526 w 28575"/>
                <a:gd name="connsiteY3" fmla="*/ 7144 h 28575"/>
                <a:gd name="connsiteX4" fmla="*/ 23908 w 28575"/>
                <a:gd name="connsiteY4" fmla="*/ 1552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3908" y="15526"/>
                  </a:moveTo>
                  <a:cubicBezTo>
                    <a:pt x="23908" y="20155"/>
                    <a:pt x="20155" y="23908"/>
                    <a:pt x="15526" y="23908"/>
                  </a:cubicBezTo>
                  <a:cubicBezTo>
                    <a:pt x="10897" y="23908"/>
                    <a:pt x="7144" y="20155"/>
                    <a:pt x="7144" y="15526"/>
                  </a:cubicBezTo>
                  <a:cubicBezTo>
                    <a:pt x="7144" y="10896"/>
                    <a:pt x="10897" y="7144"/>
                    <a:pt x="15526" y="7144"/>
                  </a:cubicBezTo>
                  <a:cubicBezTo>
                    <a:pt x="20155" y="7144"/>
                    <a:pt x="23908" y="10896"/>
                    <a:pt x="23908" y="15526"/>
                  </a:cubicBezTo>
                  <a:close/>
                </a:path>
              </a:pathLst>
            </a:custGeom>
            <a:solidFill>
              <a:srgbClr val="FFFFFF"/>
            </a:solidFill>
            <a:ln w="9525" cap="flat">
              <a:noFill/>
              <a:prstDash val="solid"/>
              <a:miter/>
            </a:ln>
          </p:spPr>
          <p:txBody>
            <a:bodyPr rtlCol="0" anchor="ctr"/>
            <a:lstStyle/>
            <a:p>
              <a:endParaRPr lang="ja-JP" altLang="en-US"/>
            </a:p>
          </p:txBody>
        </p:sp>
        <p:sp>
          <p:nvSpPr>
            <p:cNvPr id="16" name="フリーフォーム: 図形 15">
              <a:extLst>
                <a:ext uri="{FF2B5EF4-FFF2-40B4-BE49-F238E27FC236}">
                  <a16:creationId xmlns:a16="http://schemas.microsoft.com/office/drawing/2014/main" id="{2CBE5E25-C887-497A-9963-2D2C2A18F673}"/>
                </a:ext>
              </a:extLst>
            </p:cNvPr>
            <p:cNvSpPr/>
            <p:nvPr/>
          </p:nvSpPr>
          <p:spPr>
            <a:xfrm>
              <a:off x="5343440" y="3273093"/>
              <a:ext cx="409575" cy="219075"/>
            </a:xfrm>
            <a:custGeom>
              <a:avLst/>
              <a:gdLst>
                <a:gd name="connsiteX0" fmla="*/ 279464 w 409575"/>
                <a:gd name="connsiteY0" fmla="*/ 172530 h 219075"/>
                <a:gd name="connsiteX1" fmla="*/ 223457 w 409575"/>
                <a:gd name="connsiteY1" fmla="*/ 170244 h 219075"/>
                <a:gd name="connsiteX2" fmla="*/ 103251 w 409575"/>
                <a:gd name="connsiteY2" fmla="*/ 199676 h 219075"/>
                <a:gd name="connsiteX3" fmla="*/ 88678 w 409575"/>
                <a:gd name="connsiteY3" fmla="*/ 212249 h 219075"/>
                <a:gd name="connsiteX4" fmla="*/ 76867 w 409575"/>
                <a:gd name="connsiteY4" fmla="*/ 220631 h 219075"/>
                <a:gd name="connsiteX5" fmla="*/ 7144 w 409575"/>
                <a:gd name="connsiteY5" fmla="*/ 135287 h 219075"/>
                <a:gd name="connsiteX6" fmla="*/ 180499 w 409575"/>
                <a:gd name="connsiteY6" fmla="*/ 21654 h 219075"/>
                <a:gd name="connsiteX7" fmla="*/ 222028 w 409575"/>
                <a:gd name="connsiteY7" fmla="*/ 7271 h 219075"/>
                <a:gd name="connsiteX8" fmla="*/ 304991 w 409575"/>
                <a:gd name="connsiteY8" fmla="*/ 19559 h 219075"/>
                <a:gd name="connsiteX9" fmla="*/ 329660 w 409575"/>
                <a:gd name="connsiteY9" fmla="*/ 26321 h 219075"/>
                <a:gd name="connsiteX10" fmla="*/ 396907 w 409575"/>
                <a:gd name="connsiteY10" fmla="*/ 44228 h 219075"/>
                <a:gd name="connsiteX11" fmla="*/ 398050 w 409575"/>
                <a:gd name="connsiteY11" fmla="*/ 67755 h 219075"/>
                <a:gd name="connsiteX12" fmla="*/ 327470 w 409575"/>
                <a:gd name="connsiteY12" fmla="*/ 64421 h 219075"/>
                <a:gd name="connsiteX13" fmla="*/ 279273 w 409575"/>
                <a:gd name="connsiteY13" fmla="*/ 59945 h 219075"/>
                <a:gd name="connsiteX14" fmla="*/ 319659 w 409575"/>
                <a:gd name="connsiteY14" fmla="*/ 90329 h 219075"/>
                <a:gd name="connsiteX15" fmla="*/ 304514 w 409575"/>
                <a:gd name="connsiteY15" fmla="*/ 117666 h 219075"/>
                <a:gd name="connsiteX16" fmla="*/ 292513 w 409575"/>
                <a:gd name="connsiteY16" fmla="*/ 148908 h 219075"/>
                <a:gd name="connsiteX17" fmla="*/ 279654 w 409575"/>
                <a:gd name="connsiteY17" fmla="*/ 17262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9575" h="219075">
                  <a:moveTo>
                    <a:pt x="279464" y="172530"/>
                  </a:moveTo>
                  <a:cubicBezTo>
                    <a:pt x="256985" y="174340"/>
                    <a:pt x="223457" y="170244"/>
                    <a:pt x="223457" y="170244"/>
                  </a:cubicBezTo>
                  <a:cubicBezTo>
                    <a:pt x="223457" y="170244"/>
                    <a:pt x="146971" y="236633"/>
                    <a:pt x="103251" y="199676"/>
                  </a:cubicBezTo>
                  <a:lnTo>
                    <a:pt x="88678" y="212249"/>
                  </a:lnTo>
                  <a:lnTo>
                    <a:pt x="76867" y="220631"/>
                  </a:lnTo>
                  <a:cubicBezTo>
                    <a:pt x="55721" y="180055"/>
                    <a:pt x="7144" y="135287"/>
                    <a:pt x="7144" y="135287"/>
                  </a:cubicBezTo>
                  <a:cubicBezTo>
                    <a:pt x="7144" y="135287"/>
                    <a:pt x="165926" y="38513"/>
                    <a:pt x="180499" y="21654"/>
                  </a:cubicBezTo>
                  <a:cubicBezTo>
                    <a:pt x="195072" y="4795"/>
                    <a:pt x="222028" y="7271"/>
                    <a:pt x="222028" y="7271"/>
                  </a:cubicBezTo>
                  <a:cubicBezTo>
                    <a:pt x="222028" y="7271"/>
                    <a:pt x="293751" y="19559"/>
                    <a:pt x="304991" y="19559"/>
                  </a:cubicBezTo>
                  <a:cubicBezTo>
                    <a:pt x="316230" y="19559"/>
                    <a:pt x="329660" y="26321"/>
                    <a:pt x="329660" y="26321"/>
                  </a:cubicBezTo>
                  <a:cubicBezTo>
                    <a:pt x="329660" y="26321"/>
                    <a:pt x="380048" y="45371"/>
                    <a:pt x="396907" y="44228"/>
                  </a:cubicBezTo>
                  <a:cubicBezTo>
                    <a:pt x="413766" y="43085"/>
                    <a:pt x="414814" y="60992"/>
                    <a:pt x="398050" y="67755"/>
                  </a:cubicBezTo>
                  <a:cubicBezTo>
                    <a:pt x="381286" y="74518"/>
                    <a:pt x="354330" y="76709"/>
                    <a:pt x="327470" y="64421"/>
                  </a:cubicBezTo>
                  <a:cubicBezTo>
                    <a:pt x="327470" y="64421"/>
                    <a:pt x="302800" y="66707"/>
                    <a:pt x="279273" y="59945"/>
                  </a:cubicBezTo>
                  <a:cubicBezTo>
                    <a:pt x="279273" y="59945"/>
                    <a:pt x="314325" y="78709"/>
                    <a:pt x="319659" y="90329"/>
                  </a:cubicBezTo>
                  <a:cubicBezTo>
                    <a:pt x="319659" y="90329"/>
                    <a:pt x="331946" y="116523"/>
                    <a:pt x="304514" y="117666"/>
                  </a:cubicBezTo>
                  <a:cubicBezTo>
                    <a:pt x="304514" y="117666"/>
                    <a:pt x="321850" y="140050"/>
                    <a:pt x="292513" y="148908"/>
                  </a:cubicBezTo>
                  <a:cubicBezTo>
                    <a:pt x="292513" y="148908"/>
                    <a:pt x="300323" y="170911"/>
                    <a:pt x="279654" y="172625"/>
                  </a:cubicBezTo>
                  <a:close/>
                </a:path>
              </a:pathLst>
            </a:custGeom>
            <a:solidFill>
              <a:srgbClr val="727171"/>
            </a:solidFill>
            <a:ln w="9525" cap="flat">
              <a:noFill/>
              <a:prstDash val="solid"/>
              <a:miter/>
            </a:ln>
          </p:spPr>
          <p:txBody>
            <a:bodyPr rtlCol="0" anchor="ctr"/>
            <a:lstStyle/>
            <a:p>
              <a:endParaRPr lang="ja-JP" altLang="en-US"/>
            </a:p>
          </p:txBody>
        </p:sp>
      </p:grpSp>
      <p:grpSp>
        <p:nvGrpSpPr>
          <p:cNvPr id="22" name="グループ化 21">
            <a:extLst>
              <a:ext uri="{FF2B5EF4-FFF2-40B4-BE49-F238E27FC236}">
                <a16:creationId xmlns:a16="http://schemas.microsoft.com/office/drawing/2014/main" id="{DC5A94FB-4B4C-4E4C-A714-FF914F5B7786}"/>
              </a:ext>
            </a:extLst>
          </p:cNvPr>
          <p:cNvGrpSpPr/>
          <p:nvPr/>
        </p:nvGrpSpPr>
        <p:grpSpPr>
          <a:xfrm>
            <a:off x="5003201" y="1631676"/>
            <a:ext cx="694199" cy="581461"/>
            <a:chOff x="5003201" y="1631676"/>
            <a:chExt cx="694199" cy="581461"/>
          </a:xfrm>
        </p:grpSpPr>
        <p:grpSp>
          <p:nvGrpSpPr>
            <p:cNvPr id="4" name="グループ化 3"/>
            <p:cNvGrpSpPr/>
            <p:nvPr/>
          </p:nvGrpSpPr>
          <p:grpSpPr>
            <a:xfrm>
              <a:off x="5236063" y="1631676"/>
              <a:ext cx="461337" cy="232115"/>
              <a:chOff x="2837277" y="3026861"/>
              <a:chExt cx="607727" cy="305769"/>
            </a:xfrm>
          </p:grpSpPr>
          <p:pic>
            <p:nvPicPr>
              <p:cNvPr id="64" name="図 63"/>
              <p:cNvPicPr>
                <a:picLocks noChangeAspect="1"/>
              </p:cNvPicPr>
              <p:nvPr/>
            </p:nvPicPr>
            <p:blipFill>
              <a:blip r:embed="rId18"/>
              <a:stretch>
                <a:fillRect/>
              </a:stretch>
            </p:blipFill>
            <p:spPr>
              <a:xfrm rot="8880000" flipH="1">
                <a:off x="3235361" y="3026861"/>
                <a:ext cx="209643" cy="287514"/>
              </a:xfrm>
              <a:prstGeom prst="rect">
                <a:avLst/>
              </a:prstGeom>
            </p:spPr>
          </p:pic>
          <p:pic>
            <p:nvPicPr>
              <p:cNvPr id="72" name="図 7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2607832">
                <a:off x="2837277" y="3082194"/>
                <a:ext cx="359114" cy="250436"/>
              </a:xfrm>
              <a:prstGeom prst="rect">
                <a:avLst/>
              </a:prstGeom>
            </p:spPr>
          </p:pic>
        </p:grpSp>
        <p:grpSp>
          <p:nvGrpSpPr>
            <p:cNvPr id="18" name="グラフィックス 16">
              <a:extLst>
                <a:ext uri="{FF2B5EF4-FFF2-40B4-BE49-F238E27FC236}">
                  <a16:creationId xmlns:a16="http://schemas.microsoft.com/office/drawing/2014/main" id="{AEA281EA-FFE4-4D79-9F00-148C9300FA32}"/>
                </a:ext>
              </a:extLst>
            </p:cNvPr>
            <p:cNvGrpSpPr>
              <a:grpSpLocks noChangeAspect="1"/>
            </p:cNvGrpSpPr>
            <p:nvPr/>
          </p:nvGrpSpPr>
          <p:grpSpPr>
            <a:xfrm>
              <a:off x="5003201" y="1832814"/>
              <a:ext cx="471600" cy="380323"/>
              <a:chOff x="4657725" y="3190875"/>
              <a:chExt cx="590550" cy="476250"/>
            </a:xfrm>
          </p:grpSpPr>
          <p:sp>
            <p:nvSpPr>
              <p:cNvPr id="19" name="フリーフォーム: 図形 18">
                <a:extLst>
                  <a:ext uri="{FF2B5EF4-FFF2-40B4-BE49-F238E27FC236}">
                    <a16:creationId xmlns:a16="http://schemas.microsoft.com/office/drawing/2014/main" id="{0E13B5F3-E9EB-45EA-8EB8-516DBE389A86}"/>
                  </a:ext>
                </a:extLst>
              </p:cNvPr>
              <p:cNvSpPr/>
              <p:nvPr/>
            </p:nvSpPr>
            <p:spPr>
              <a:xfrm>
                <a:off x="4650581" y="3374041"/>
                <a:ext cx="295275" cy="295275"/>
              </a:xfrm>
              <a:custGeom>
                <a:avLst/>
                <a:gdLst>
                  <a:gd name="connsiteX0" fmla="*/ 7144 w 295275"/>
                  <a:gd name="connsiteY0" fmla="*/ 81344 h 295275"/>
                  <a:gd name="connsiteX1" fmla="*/ 194119 w 295275"/>
                  <a:gd name="connsiteY1" fmla="*/ 7144 h 295275"/>
                  <a:gd name="connsiteX2" fmla="*/ 292418 w 295275"/>
                  <a:gd name="connsiteY2" fmla="*/ 147923 h 295275"/>
                  <a:gd name="connsiteX3" fmla="*/ 126873 w 295275"/>
                  <a:gd name="connsiteY3" fmla="*/ 296704 h 295275"/>
                  <a:gd name="connsiteX4" fmla="*/ 7144 w 295275"/>
                  <a:gd name="connsiteY4" fmla="*/ 81344 h 29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295275">
                    <a:moveTo>
                      <a:pt x="7144" y="81344"/>
                    </a:moveTo>
                    <a:cubicBezTo>
                      <a:pt x="7144" y="81344"/>
                      <a:pt x="152781" y="8572"/>
                      <a:pt x="194119" y="7144"/>
                    </a:cubicBezTo>
                    <a:lnTo>
                      <a:pt x="292418" y="147923"/>
                    </a:lnTo>
                    <a:lnTo>
                      <a:pt x="126873" y="296704"/>
                    </a:lnTo>
                    <a:cubicBezTo>
                      <a:pt x="126873" y="296704"/>
                      <a:pt x="31337" y="178308"/>
                      <a:pt x="7144" y="81344"/>
                    </a:cubicBezTo>
                    <a:close/>
                  </a:path>
                </a:pathLst>
              </a:custGeom>
              <a:solidFill>
                <a:srgbClr val="727171"/>
              </a:solidFill>
              <a:ln w="9525" cap="flat">
                <a:noFill/>
                <a:prstDash val="solid"/>
                <a:miter/>
              </a:ln>
            </p:spPr>
            <p:txBody>
              <a:bodyPr rtlCol="0" anchor="ctr"/>
              <a:lstStyle/>
              <a:p>
                <a:endParaRPr lang="ja-JP" altLang="en-US"/>
              </a:p>
            </p:txBody>
          </p:sp>
          <p:sp>
            <p:nvSpPr>
              <p:cNvPr id="20" name="フリーフォーム: 図形 19">
                <a:extLst>
                  <a:ext uri="{FF2B5EF4-FFF2-40B4-BE49-F238E27FC236}">
                    <a16:creationId xmlns:a16="http://schemas.microsoft.com/office/drawing/2014/main" id="{A3C2B789-16AA-4163-A80A-2F84E9D1F496}"/>
                  </a:ext>
                </a:extLst>
              </p:cNvPr>
              <p:cNvSpPr/>
              <p:nvPr/>
            </p:nvSpPr>
            <p:spPr>
              <a:xfrm>
                <a:off x="4845844" y="3353943"/>
                <a:ext cx="142875" cy="161925"/>
              </a:xfrm>
              <a:custGeom>
                <a:avLst/>
                <a:gdLst>
                  <a:gd name="connsiteX0" fmla="*/ 7144 w 142875"/>
                  <a:gd name="connsiteY0" fmla="*/ 22193 h 161925"/>
                  <a:gd name="connsiteX1" fmla="*/ 36290 w 142875"/>
                  <a:gd name="connsiteY1" fmla="*/ 7144 h 161925"/>
                  <a:gd name="connsiteX2" fmla="*/ 141827 w 142875"/>
                  <a:gd name="connsiteY2" fmla="*/ 132588 h 161925"/>
                  <a:gd name="connsiteX3" fmla="*/ 104870 w 142875"/>
                  <a:gd name="connsiteY3" fmla="*/ 161163 h 161925"/>
                  <a:gd name="connsiteX4" fmla="*/ 7239 w 142875"/>
                  <a:gd name="connsiteY4" fmla="*/ 22098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61925">
                    <a:moveTo>
                      <a:pt x="7144" y="22193"/>
                    </a:moveTo>
                    <a:cubicBezTo>
                      <a:pt x="7144" y="22193"/>
                      <a:pt x="24860" y="17145"/>
                      <a:pt x="36290" y="7144"/>
                    </a:cubicBezTo>
                    <a:cubicBezTo>
                      <a:pt x="36290" y="7144"/>
                      <a:pt x="99060" y="54864"/>
                      <a:pt x="141827" y="132588"/>
                    </a:cubicBezTo>
                    <a:cubicBezTo>
                      <a:pt x="141827" y="132588"/>
                      <a:pt x="120491" y="154019"/>
                      <a:pt x="104870" y="161163"/>
                    </a:cubicBezTo>
                    <a:lnTo>
                      <a:pt x="7239" y="22098"/>
                    </a:lnTo>
                    <a:close/>
                  </a:path>
                </a:pathLst>
              </a:custGeom>
              <a:solidFill>
                <a:srgbClr val="727171"/>
              </a:solidFill>
              <a:ln w="9525" cap="flat">
                <a:noFill/>
                <a:prstDash val="solid"/>
                <a:miter/>
              </a:ln>
            </p:spPr>
            <p:txBody>
              <a:bodyPr rtlCol="0" anchor="ctr"/>
              <a:lstStyle/>
              <a:p>
                <a:endParaRPr lang="ja-JP" altLang="en-US"/>
              </a:p>
            </p:txBody>
          </p:sp>
          <p:sp>
            <p:nvSpPr>
              <p:cNvPr id="21" name="フリーフォーム: 図形 20">
                <a:extLst>
                  <a:ext uri="{FF2B5EF4-FFF2-40B4-BE49-F238E27FC236}">
                    <a16:creationId xmlns:a16="http://schemas.microsoft.com/office/drawing/2014/main" id="{49DCD823-0FBB-4932-8651-3E4EDC07B351}"/>
                  </a:ext>
                </a:extLst>
              </p:cNvPr>
              <p:cNvSpPr/>
              <p:nvPr/>
            </p:nvSpPr>
            <p:spPr>
              <a:xfrm>
                <a:off x="4905756" y="3183762"/>
                <a:ext cx="352425" cy="285750"/>
              </a:xfrm>
              <a:custGeom>
                <a:avLst/>
                <a:gdLst>
                  <a:gd name="connsiteX0" fmla="*/ 328898 w 352425"/>
                  <a:gd name="connsiteY0" fmla="*/ 84741 h 285750"/>
                  <a:gd name="connsiteX1" fmla="*/ 346519 w 352425"/>
                  <a:gd name="connsiteY1" fmla="*/ 46546 h 285750"/>
                  <a:gd name="connsiteX2" fmla="*/ 343471 w 352425"/>
                  <a:gd name="connsiteY2" fmla="*/ 41403 h 285750"/>
                  <a:gd name="connsiteX3" fmla="*/ 277368 w 352425"/>
                  <a:gd name="connsiteY3" fmla="*/ 99791 h 285750"/>
                  <a:gd name="connsiteX4" fmla="*/ 262128 w 352425"/>
                  <a:gd name="connsiteY4" fmla="*/ 89694 h 285750"/>
                  <a:gd name="connsiteX5" fmla="*/ 244221 w 352425"/>
                  <a:gd name="connsiteY5" fmla="*/ 77788 h 285750"/>
                  <a:gd name="connsiteX6" fmla="*/ 273177 w 352425"/>
                  <a:gd name="connsiteY6" fmla="*/ 58643 h 285750"/>
                  <a:gd name="connsiteX7" fmla="*/ 289369 w 352425"/>
                  <a:gd name="connsiteY7" fmla="*/ 22924 h 285750"/>
                  <a:gd name="connsiteX8" fmla="*/ 280225 w 352425"/>
                  <a:gd name="connsiteY8" fmla="*/ 7398 h 285750"/>
                  <a:gd name="connsiteX9" fmla="*/ 278320 w 352425"/>
                  <a:gd name="connsiteY9" fmla="*/ 8446 h 285750"/>
                  <a:gd name="connsiteX10" fmla="*/ 229076 w 352425"/>
                  <a:gd name="connsiteY10" fmla="*/ 35878 h 285750"/>
                  <a:gd name="connsiteX11" fmla="*/ 165830 w 352425"/>
                  <a:gd name="connsiteY11" fmla="*/ 51880 h 285750"/>
                  <a:gd name="connsiteX12" fmla="*/ 165830 w 352425"/>
                  <a:gd name="connsiteY12" fmla="*/ 51880 h 285750"/>
                  <a:gd name="connsiteX13" fmla="*/ 165354 w 352425"/>
                  <a:gd name="connsiteY13" fmla="*/ 52071 h 285750"/>
                  <a:gd name="connsiteX14" fmla="*/ 165354 w 352425"/>
                  <a:gd name="connsiteY14" fmla="*/ 52071 h 285750"/>
                  <a:gd name="connsiteX15" fmla="*/ 102489 w 352425"/>
                  <a:gd name="connsiteY15" fmla="*/ 77883 h 285750"/>
                  <a:gd name="connsiteX16" fmla="*/ 38576 w 352425"/>
                  <a:gd name="connsiteY16" fmla="*/ 171990 h 285750"/>
                  <a:gd name="connsiteX17" fmla="*/ 7144 w 352425"/>
                  <a:gd name="connsiteY17" fmla="*/ 191421 h 285750"/>
                  <a:gd name="connsiteX18" fmla="*/ 80963 w 352425"/>
                  <a:gd name="connsiteY18" fmla="*/ 282195 h 285750"/>
                  <a:gd name="connsiteX19" fmla="*/ 121539 w 352425"/>
                  <a:gd name="connsiteY19" fmla="*/ 255429 h 285750"/>
                  <a:gd name="connsiteX20" fmla="*/ 290703 w 352425"/>
                  <a:gd name="connsiteY20" fmla="*/ 220663 h 285750"/>
                  <a:gd name="connsiteX21" fmla="*/ 324326 w 352425"/>
                  <a:gd name="connsiteY21" fmla="*/ 159322 h 285750"/>
                  <a:gd name="connsiteX22" fmla="*/ 319278 w 352425"/>
                  <a:gd name="connsiteY22" fmla="*/ 137796 h 285750"/>
                  <a:gd name="connsiteX23" fmla="*/ 330232 w 352425"/>
                  <a:gd name="connsiteY23" fmla="*/ 115698 h 285750"/>
                  <a:gd name="connsiteX24" fmla="*/ 328803 w 352425"/>
                  <a:gd name="connsiteY24" fmla="*/ 8474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2425" h="285750">
                    <a:moveTo>
                      <a:pt x="328898" y="84741"/>
                    </a:moveTo>
                    <a:cubicBezTo>
                      <a:pt x="347948" y="57119"/>
                      <a:pt x="346519" y="46546"/>
                      <a:pt x="346519" y="46546"/>
                    </a:cubicBezTo>
                    <a:lnTo>
                      <a:pt x="343471" y="41403"/>
                    </a:lnTo>
                    <a:lnTo>
                      <a:pt x="277368" y="99791"/>
                    </a:lnTo>
                    <a:lnTo>
                      <a:pt x="262128" y="89694"/>
                    </a:lnTo>
                    <a:lnTo>
                      <a:pt x="244221" y="77788"/>
                    </a:lnTo>
                    <a:cubicBezTo>
                      <a:pt x="253174" y="72454"/>
                      <a:pt x="263366" y="65977"/>
                      <a:pt x="273177" y="58643"/>
                    </a:cubicBezTo>
                    <a:cubicBezTo>
                      <a:pt x="286798" y="48451"/>
                      <a:pt x="290322" y="33783"/>
                      <a:pt x="289369" y="22924"/>
                    </a:cubicBezTo>
                    <a:cubicBezTo>
                      <a:pt x="288798" y="12828"/>
                      <a:pt x="284512" y="5684"/>
                      <a:pt x="280225" y="7398"/>
                    </a:cubicBezTo>
                    <a:cubicBezTo>
                      <a:pt x="279559" y="7589"/>
                      <a:pt x="278987" y="7875"/>
                      <a:pt x="278320" y="8446"/>
                    </a:cubicBezTo>
                    <a:cubicBezTo>
                      <a:pt x="269748" y="16447"/>
                      <a:pt x="232315" y="34354"/>
                      <a:pt x="229076" y="35878"/>
                    </a:cubicBezTo>
                    <a:cubicBezTo>
                      <a:pt x="207169" y="38736"/>
                      <a:pt x="187643" y="43879"/>
                      <a:pt x="165830" y="51880"/>
                    </a:cubicBezTo>
                    <a:lnTo>
                      <a:pt x="165830" y="51880"/>
                    </a:lnTo>
                    <a:cubicBezTo>
                      <a:pt x="165830" y="51880"/>
                      <a:pt x="165544" y="51975"/>
                      <a:pt x="165354" y="52071"/>
                    </a:cubicBezTo>
                    <a:lnTo>
                      <a:pt x="165354" y="52071"/>
                    </a:lnTo>
                    <a:cubicBezTo>
                      <a:pt x="146780" y="58548"/>
                      <a:pt x="126873" y="66930"/>
                      <a:pt x="102489" y="77883"/>
                    </a:cubicBezTo>
                    <a:cubicBezTo>
                      <a:pt x="50387" y="101410"/>
                      <a:pt x="60484" y="150178"/>
                      <a:pt x="38576" y="171990"/>
                    </a:cubicBezTo>
                    <a:cubicBezTo>
                      <a:pt x="29813" y="180753"/>
                      <a:pt x="19621" y="186373"/>
                      <a:pt x="7144" y="191421"/>
                    </a:cubicBezTo>
                    <a:cubicBezTo>
                      <a:pt x="27241" y="210567"/>
                      <a:pt x="56293" y="241809"/>
                      <a:pt x="80963" y="282195"/>
                    </a:cubicBezTo>
                    <a:cubicBezTo>
                      <a:pt x="100108" y="269717"/>
                      <a:pt x="121539" y="255429"/>
                      <a:pt x="121539" y="255429"/>
                    </a:cubicBezTo>
                    <a:cubicBezTo>
                      <a:pt x="121539" y="255429"/>
                      <a:pt x="276416" y="224092"/>
                      <a:pt x="290703" y="220663"/>
                    </a:cubicBezTo>
                    <a:cubicBezTo>
                      <a:pt x="304991" y="217329"/>
                      <a:pt x="314516" y="178563"/>
                      <a:pt x="324326" y="159322"/>
                    </a:cubicBezTo>
                    <a:cubicBezTo>
                      <a:pt x="332708" y="142749"/>
                      <a:pt x="319278" y="137796"/>
                      <a:pt x="319278" y="137796"/>
                    </a:cubicBezTo>
                    <a:cubicBezTo>
                      <a:pt x="319278" y="137796"/>
                      <a:pt x="321564" y="130652"/>
                      <a:pt x="330232" y="115698"/>
                    </a:cubicBezTo>
                    <a:cubicBezTo>
                      <a:pt x="343376" y="92742"/>
                      <a:pt x="328803" y="84741"/>
                      <a:pt x="328803" y="84741"/>
                    </a:cubicBezTo>
                    <a:close/>
                  </a:path>
                </a:pathLst>
              </a:custGeom>
              <a:solidFill>
                <a:srgbClr val="727171"/>
              </a:solidFill>
              <a:ln w="9525" cap="flat">
                <a:noFill/>
                <a:prstDash val="solid"/>
                <a:miter/>
              </a:ln>
            </p:spPr>
            <p:txBody>
              <a:bodyPr rtlCol="0" anchor="ctr"/>
              <a:lstStyle/>
              <a:p>
                <a:endParaRPr lang="ja-JP" altLang="en-US"/>
              </a:p>
            </p:txBody>
          </p:sp>
        </p:grpSp>
      </p:grpSp>
    </p:spTree>
    <p:extLst>
      <p:ext uri="{BB962C8B-B14F-4D97-AF65-F5344CB8AC3E}">
        <p14:creationId xmlns:p14="http://schemas.microsoft.com/office/powerpoint/2010/main" val="300179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4862489" y="4013469"/>
            <a:ext cx="4650308" cy="2128857"/>
          </a:xfrm>
          <a:prstGeom prst="rect">
            <a:avLst/>
          </a:prstGeom>
        </p:spPr>
      </p:pic>
      <p:sp>
        <p:nvSpPr>
          <p:cNvPr id="33" name="正方形/長方形 32"/>
          <p:cNvSpPr/>
          <p:nvPr/>
        </p:nvSpPr>
        <p:spPr bwMode="auto">
          <a:xfrm>
            <a:off x="7037115" y="2118037"/>
            <a:ext cx="1741990" cy="1026421"/>
          </a:xfrm>
          <a:prstGeom prst="rect">
            <a:avLst/>
          </a:prstGeom>
          <a:solidFill>
            <a:srgbClr val="BEE1FF"/>
          </a:solid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35" name="正方形/長方形 34"/>
          <p:cNvSpPr/>
          <p:nvPr/>
        </p:nvSpPr>
        <p:spPr bwMode="auto">
          <a:xfrm>
            <a:off x="2631477" y="4490064"/>
            <a:ext cx="1741990" cy="1026421"/>
          </a:xfrm>
          <a:prstGeom prst="rect">
            <a:avLst/>
          </a:prstGeom>
          <a:solidFill>
            <a:srgbClr val="BEE1FF"/>
          </a:solid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32" name="正方形/長方形 31"/>
          <p:cNvSpPr/>
          <p:nvPr/>
        </p:nvSpPr>
        <p:spPr bwMode="auto">
          <a:xfrm>
            <a:off x="2631477" y="2118037"/>
            <a:ext cx="1741990" cy="1026421"/>
          </a:xfrm>
          <a:prstGeom prst="rect">
            <a:avLst/>
          </a:prstGeom>
          <a:solidFill>
            <a:srgbClr val="BEE1FF"/>
          </a:solid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69"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564" y="4462656"/>
            <a:ext cx="679279" cy="908458"/>
          </a:xfrm>
          <a:prstGeom prst="rect">
            <a:avLst/>
          </a:prstGeom>
          <a:noFill/>
          <a:ln w="9525">
            <a:solidFill>
              <a:srgbClr val="000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 name="Text Box 12"/>
          <p:cNvSpPr txBox="1">
            <a:spLocks noChangeArrowheads="1"/>
          </p:cNvSpPr>
          <p:nvPr/>
        </p:nvSpPr>
        <p:spPr bwMode="auto">
          <a:xfrm>
            <a:off x="5402278" y="6094039"/>
            <a:ext cx="3459586" cy="21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r" eaLnBrk="1" hangingPunct="1">
              <a:spcBef>
                <a:spcPts val="0"/>
              </a:spcBef>
            </a:pPr>
            <a:r>
              <a:rPr lang="ja-JP" altLang="en-US" sz="816" dirty="0">
                <a:solidFill>
                  <a:srgbClr val="000000"/>
                </a:solidFill>
                <a:latin typeface="Meiryo UI" pitchFamily="50" charset="-128"/>
                <a:ea typeface="Meiryo UI" pitchFamily="50" charset="-128"/>
                <a:cs typeface="Meiryo UI" pitchFamily="50" charset="-128"/>
              </a:rPr>
              <a:t>＊数値は実事例ですがお客様に同様の効果を保証するものではありません。</a:t>
            </a:r>
          </a:p>
        </p:txBody>
      </p:sp>
      <p:sp>
        <p:nvSpPr>
          <p:cNvPr id="73" name="Text Box 31"/>
          <p:cNvSpPr txBox="1">
            <a:spLocks noChangeArrowheads="1"/>
          </p:cNvSpPr>
          <p:nvPr/>
        </p:nvSpPr>
        <p:spPr bwMode="auto">
          <a:xfrm>
            <a:off x="5144832" y="3072704"/>
            <a:ext cx="3337187" cy="427168"/>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en-US" altLang="ja-JP" sz="1088" dirty="0">
                <a:solidFill>
                  <a:srgbClr val="000000"/>
                </a:solidFill>
                <a:latin typeface="Meiryo UI" pitchFamily="50" charset="-128"/>
                <a:ea typeface="Meiryo UI" pitchFamily="50" charset="-128"/>
                <a:cs typeface="Meiryo UI" pitchFamily="50" charset="-128"/>
              </a:rPr>
              <a:t>【</a:t>
            </a:r>
            <a:r>
              <a:rPr lang="ja-JP" altLang="en-US" sz="1088" dirty="0">
                <a:solidFill>
                  <a:srgbClr val="000000"/>
                </a:solidFill>
                <a:latin typeface="Meiryo UI" pitchFamily="50" charset="-128"/>
                <a:ea typeface="Meiryo UI" pitchFamily="50" charset="-128"/>
                <a:cs typeface="Meiryo UI" pitchFamily="50" charset="-128"/>
              </a:rPr>
              <a:t>本社総務部門　約</a:t>
            </a:r>
            <a:r>
              <a:rPr lang="en-US" altLang="ja-JP" sz="1088" dirty="0">
                <a:solidFill>
                  <a:srgbClr val="000000"/>
                </a:solidFill>
                <a:latin typeface="Meiryo UI" pitchFamily="50" charset="-128"/>
                <a:ea typeface="Meiryo UI" pitchFamily="50" charset="-128"/>
                <a:cs typeface="Meiryo UI" pitchFamily="50" charset="-128"/>
              </a:rPr>
              <a:t>40</a:t>
            </a:r>
            <a:r>
              <a:rPr lang="ja-JP" altLang="en-US" sz="1088" dirty="0">
                <a:solidFill>
                  <a:srgbClr val="000000"/>
                </a:solidFill>
                <a:latin typeface="Meiryo UI" pitchFamily="50" charset="-128"/>
                <a:ea typeface="Meiryo UI" pitchFamily="50" charset="-128"/>
                <a:cs typeface="Meiryo UI" pitchFamily="50" charset="-128"/>
              </a:rPr>
              <a:t>人</a:t>
            </a:r>
            <a:r>
              <a:rPr lang="en-US" altLang="ja-JP" sz="1088" dirty="0">
                <a:solidFill>
                  <a:srgbClr val="000000"/>
                </a:solidFill>
                <a:latin typeface="Meiryo UI" pitchFamily="50" charset="-128"/>
                <a:ea typeface="Meiryo UI" pitchFamily="50" charset="-128"/>
                <a:cs typeface="Meiryo UI" pitchFamily="50" charset="-128"/>
              </a:rPr>
              <a:t>】</a:t>
            </a:r>
          </a:p>
          <a:p>
            <a:pPr eaLnBrk="1" hangingPunct="1">
              <a:defRPr/>
            </a:pPr>
            <a:r>
              <a:rPr lang="ja-JP" altLang="en-US" sz="1088" dirty="0">
                <a:solidFill>
                  <a:srgbClr val="000000"/>
                </a:solidFill>
                <a:latin typeface="Meiryo UI" pitchFamily="50" charset="-128"/>
                <a:ea typeface="Meiryo UI" pitchFamily="50" charset="-128"/>
                <a:cs typeface="Meiryo UI" pitchFamily="50" charset="-128"/>
              </a:rPr>
              <a:t>・導入後</a:t>
            </a:r>
            <a:r>
              <a:rPr lang="en-US" altLang="ja-JP" sz="1088" dirty="0">
                <a:solidFill>
                  <a:srgbClr val="000000"/>
                </a:solidFill>
                <a:latin typeface="Meiryo UI" pitchFamily="50" charset="-128"/>
                <a:ea typeface="Meiryo UI" pitchFamily="50" charset="-128"/>
                <a:cs typeface="Meiryo UI" pitchFamily="50" charset="-128"/>
              </a:rPr>
              <a:t>4</a:t>
            </a:r>
            <a:r>
              <a:rPr lang="ja-JP" altLang="en-US" sz="1088" dirty="0">
                <a:solidFill>
                  <a:srgbClr val="000000"/>
                </a:solidFill>
                <a:latin typeface="Meiryo UI" pitchFamily="50" charset="-128"/>
                <a:ea typeface="Meiryo UI" pitchFamily="50" charset="-128"/>
                <a:cs typeface="Meiryo UI" pitchFamily="50" charset="-128"/>
              </a:rPr>
              <a:t>ヶ月間</a:t>
            </a:r>
          </a:p>
        </p:txBody>
      </p:sp>
      <p:sp>
        <p:nvSpPr>
          <p:cNvPr id="76" name="Text Box 24"/>
          <p:cNvSpPr txBox="1">
            <a:spLocks noChangeArrowheads="1"/>
          </p:cNvSpPr>
          <p:nvPr/>
        </p:nvSpPr>
        <p:spPr bwMode="auto">
          <a:xfrm>
            <a:off x="647936" y="5471632"/>
            <a:ext cx="3008146" cy="427168"/>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en-US" altLang="ja-JP" sz="1088" dirty="0">
                <a:solidFill>
                  <a:srgbClr val="000000"/>
                </a:solidFill>
                <a:latin typeface="Meiryo UI" pitchFamily="50" charset="-128"/>
                <a:ea typeface="Meiryo UI" pitchFamily="50" charset="-128"/>
                <a:cs typeface="Meiryo UI" pitchFamily="50" charset="-128"/>
              </a:rPr>
              <a:t>【</a:t>
            </a:r>
            <a:r>
              <a:rPr lang="ja-JP" altLang="en-US" sz="1088" dirty="0">
                <a:solidFill>
                  <a:srgbClr val="000000"/>
                </a:solidFill>
                <a:latin typeface="Meiryo UI" pitchFamily="50" charset="-128"/>
                <a:ea typeface="Meiryo UI" pitchFamily="50" charset="-128"/>
                <a:cs typeface="Meiryo UI" pitchFamily="50" charset="-128"/>
              </a:rPr>
              <a:t>スタッフ部門　約</a:t>
            </a:r>
            <a:r>
              <a:rPr lang="en-US" altLang="ja-JP" sz="1088" dirty="0">
                <a:solidFill>
                  <a:srgbClr val="000000"/>
                </a:solidFill>
                <a:latin typeface="Meiryo UI" pitchFamily="50" charset="-128"/>
                <a:ea typeface="Meiryo UI" pitchFamily="50" charset="-128"/>
                <a:cs typeface="Meiryo UI" pitchFamily="50" charset="-128"/>
              </a:rPr>
              <a:t>70</a:t>
            </a:r>
            <a:r>
              <a:rPr lang="ja-JP" altLang="en-US" sz="1088" dirty="0">
                <a:solidFill>
                  <a:srgbClr val="000000"/>
                </a:solidFill>
                <a:latin typeface="Meiryo UI" pitchFamily="50" charset="-128"/>
                <a:ea typeface="Meiryo UI" pitchFamily="50" charset="-128"/>
                <a:cs typeface="Meiryo UI" pitchFamily="50" charset="-128"/>
              </a:rPr>
              <a:t>人</a:t>
            </a:r>
            <a:r>
              <a:rPr lang="en-US" altLang="ja-JP" sz="1088" dirty="0">
                <a:solidFill>
                  <a:srgbClr val="000000"/>
                </a:solidFill>
                <a:latin typeface="Meiryo UI" pitchFamily="50" charset="-128"/>
                <a:ea typeface="Meiryo UI" pitchFamily="50" charset="-128"/>
                <a:cs typeface="Meiryo UI" pitchFamily="50" charset="-128"/>
              </a:rPr>
              <a:t>】</a:t>
            </a:r>
          </a:p>
          <a:p>
            <a:pPr eaLnBrk="1" hangingPunct="1">
              <a:defRPr/>
            </a:pPr>
            <a:r>
              <a:rPr lang="ja-JP" altLang="en-US" sz="1088" dirty="0">
                <a:solidFill>
                  <a:srgbClr val="000000"/>
                </a:solidFill>
                <a:latin typeface="Meiryo UI" pitchFamily="50" charset="-128"/>
                <a:ea typeface="Meiryo UI" pitchFamily="50" charset="-128"/>
                <a:cs typeface="Meiryo UI" pitchFamily="50" charset="-128"/>
              </a:rPr>
              <a:t>・導入後５ヶ月間</a:t>
            </a:r>
          </a:p>
        </p:txBody>
      </p:sp>
      <p:sp>
        <p:nvSpPr>
          <p:cNvPr id="82" name="Text Box 30"/>
          <p:cNvSpPr txBox="1">
            <a:spLocks noChangeArrowheads="1"/>
          </p:cNvSpPr>
          <p:nvPr/>
        </p:nvSpPr>
        <p:spPr bwMode="auto">
          <a:xfrm>
            <a:off x="2935532" y="2189285"/>
            <a:ext cx="1132752" cy="287771"/>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270" dirty="0">
                <a:solidFill>
                  <a:srgbClr val="000000"/>
                </a:solidFill>
                <a:latin typeface="Meiryo UI" pitchFamily="50" charset="-128"/>
                <a:ea typeface="Meiryo UI" pitchFamily="50" charset="-128"/>
                <a:cs typeface="Meiryo UI" pitchFamily="50" charset="-128"/>
              </a:rPr>
              <a:t>削減率</a:t>
            </a:r>
          </a:p>
        </p:txBody>
      </p:sp>
      <p:sp>
        <p:nvSpPr>
          <p:cNvPr id="83" name="Text Box 28"/>
          <p:cNvSpPr txBox="1">
            <a:spLocks noChangeArrowheads="1"/>
          </p:cNvSpPr>
          <p:nvPr/>
        </p:nvSpPr>
        <p:spPr bwMode="auto">
          <a:xfrm>
            <a:off x="2518439" y="2431161"/>
            <a:ext cx="1966937" cy="65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706" b="1" dirty="0">
                <a:solidFill>
                  <a:schemeClr val="tx2">
                    <a:lumMod val="75000"/>
                  </a:schemeClr>
                </a:solidFill>
                <a:latin typeface="Meiryo UI" pitchFamily="50" charset="-128"/>
                <a:ea typeface="Meiryo UI" pitchFamily="50" charset="-128"/>
                <a:cs typeface="Meiryo UI" pitchFamily="50" charset="-128"/>
              </a:rPr>
              <a:t>約</a:t>
            </a:r>
            <a:r>
              <a:rPr lang="en-US" altLang="ja-JP" sz="3628" b="1" dirty="0">
                <a:solidFill>
                  <a:schemeClr val="tx2">
                    <a:lumMod val="75000"/>
                  </a:schemeClr>
                </a:solidFill>
                <a:latin typeface="Meiryo UI" pitchFamily="50" charset="-128"/>
                <a:ea typeface="Meiryo UI" pitchFamily="50" charset="-128"/>
                <a:cs typeface="Meiryo UI" pitchFamily="50" charset="-128"/>
              </a:rPr>
              <a:t>22</a:t>
            </a:r>
            <a:r>
              <a:rPr lang="ja-JP" altLang="en-US" sz="3628" b="1" dirty="0">
                <a:solidFill>
                  <a:schemeClr val="tx2">
                    <a:lumMod val="75000"/>
                  </a:schemeClr>
                </a:solidFill>
                <a:latin typeface="Meiryo UI" pitchFamily="50" charset="-128"/>
                <a:ea typeface="Meiryo UI" pitchFamily="50" charset="-128"/>
                <a:cs typeface="Meiryo UI" pitchFamily="50" charset="-128"/>
              </a:rPr>
              <a:t>％</a:t>
            </a:r>
          </a:p>
        </p:txBody>
      </p:sp>
      <p:sp>
        <p:nvSpPr>
          <p:cNvPr id="84" name="Text Box 31"/>
          <p:cNvSpPr txBox="1">
            <a:spLocks noChangeArrowheads="1"/>
          </p:cNvSpPr>
          <p:nvPr/>
        </p:nvSpPr>
        <p:spPr bwMode="auto">
          <a:xfrm>
            <a:off x="647936" y="3072704"/>
            <a:ext cx="3008146" cy="427168"/>
          </a:xfrm>
          <a:prstGeom prst="rect">
            <a:avLst/>
          </a:prstGeom>
          <a:noFill/>
          <a:ln w="12700">
            <a:noFill/>
            <a:miter lim="800000"/>
            <a:headEnd/>
            <a:tailEnd/>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en-US" altLang="ja-JP" sz="1088" dirty="0">
                <a:solidFill>
                  <a:srgbClr val="000000"/>
                </a:solidFill>
                <a:latin typeface="Meiryo UI" pitchFamily="50" charset="-128"/>
                <a:ea typeface="Meiryo UI" pitchFamily="50" charset="-128"/>
                <a:cs typeface="Meiryo UI" pitchFamily="50" charset="-128"/>
              </a:rPr>
              <a:t>【</a:t>
            </a:r>
            <a:r>
              <a:rPr lang="ja-JP" altLang="en-US" sz="1088" dirty="0">
                <a:solidFill>
                  <a:srgbClr val="000000"/>
                </a:solidFill>
                <a:latin typeface="Meiryo UI" pitchFamily="50" charset="-128"/>
                <a:ea typeface="Meiryo UI" pitchFamily="50" charset="-128"/>
                <a:cs typeface="Meiryo UI" pitchFamily="50" charset="-128"/>
              </a:rPr>
              <a:t>本社営業部門　約</a:t>
            </a:r>
            <a:r>
              <a:rPr lang="en-US" altLang="ja-JP" sz="1088" dirty="0">
                <a:solidFill>
                  <a:srgbClr val="000000"/>
                </a:solidFill>
                <a:latin typeface="Meiryo UI" pitchFamily="50" charset="-128"/>
                <a:ea typeface="Meiryo UI" pitchFamily="50" charset="-128"/>
                <a:cs typeface="Meiryo UI" pitchFamily="50" charset="-128"/>
              </a:rPr>
              <a:t>50</a:t>
            </a:r>
            <a:r>
              <a:rPr lang="ja-JP" altLang="en-US" sz="1088" dirty="0">
                <a:solidFill>
                  <a:srgbClr val="000000"/>
                </a:solidFill>
                <a:latin typeface="Meiryo UI" pitchFamily="50" charset="-128"/>
                <a:ea typeface="Meiryo UI" pitchFamily="50" charset="-128"/>
                <a:cs typeface="Meiryo UI" pitchFamily="50" charset="-128"/>
              </a:rPr>
              <a:t>人</a:t>
            </a:r>
            <a:r>
              <a:rPr lang="en-US" altLang="ja-JP" sz="1088" dirty="0">
                <a:solidFill>
                  <a:srgbClr val="000000"/>
                </a:solidFill>
                <a:latin typeface="Meiryo UI" pitchFamily="50" charset="-128"/>
                <a:ea typeface="Meiryo UI" pitchFamily="50" charset="-128"/>
                <a:cs typeface="Meiryo UI" pitchFamily="50" charset="-128"/>
              </a:rPr>
              <a:t>】</a:t>
            </a:r>
          </a:p>
          <a:p>
            <a:pPr eaLnBrk="1" hangingPunct="1">
              <a:defRPr/>
            </a:pPr>
            <a:r>
              <a:rPr lang="ja-JP" altLang="en-US" sz="1088" dirty="0">
                <a:solidFill>
                  <a:srgbClr val="000000"/>
                </a:solidFill>
                <a:latin typeface="Meiryo UI" pitchFamily="50" charset="-128"/>
                <a:ea typeface="Meiryo UI" pitchFamily="50" charset="-128"/>
                <a:cs typeface="Meiryo UI" pitchFamily="50" charset="-128"/>
              </a:rPr>
              <a:t>・導入後</a:t>
            </a:r>
            <a:r>
              <a:rPr lang="en-US" altLang="ja-JP" sz="1088" dirty="0">
                <a:solidFill>
                  <a:srgbClr val="000000"/>
                </a:solidFill>
                <a:latin typeface="Meiryo UI" pitchFamily="50" charset="-128"/>
                <a:ea typeface="Meiryo UI" pitchFamily="50" charset="-128"/>
                <a:cs typeface="Meiryo UI" pitchFamily="50" charset="-128"/>
              </a:rPr>
              <a:t>1</a:t>
            </a:r>
            <a:r>
              <a:rPr lang="ja-JP" altLang="en-US" sz="1088" dirty="0">
                <a:solidFill>
                  <a:srgbClr val="000000"/>
                </a:solidFill>
                <a:latin typeface="Meiryo UI" pitchFamily="50" charset="-128"/>
                <a:ea typeface="Meiryo UI" pitchFamily="50" charset="-128"/>
                <a:cs typeface="Meiryo UI" pitchFamily="50" charset="-128"/>
              </a:rPr>
              <a:t>年間</a:t>
            </a:r>
          </a:p>
        </p:txBody>
      </p:sp>
      <p:sp>
        <p:nvSpPr>
          <p:cNvPr id="92" name="Text Box 30"/>
          <p:cNvSpPr txBox="1">
            <a:spLocks noChangeArrowheads="1"/>
          </p:cNvSpPr>
          <p:nvPr/>
        </p:nvSpPr>
        <p:spPr bwMode="auto">
          <a:xfrm>
            <a:off x="7341170" y="2189285"/>
            <a:ext cx="1132752" cy="287771"/>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270" dirty="0">
                <a:solidFill>
                  <a:srgbClr val="000000"/>
                </a:solidFill>
                <a:latin typeface="Meiryo UI" pitchFamily="50" charset="-128"/>
                <a:ea typeface="Meiryo UI" pitchFamily="50" charset="-128"/>
                <a:cs typeface="Meiryo UI" pitchFamily="50" charset="-128"/>
              </a:rPr>
              <a:t>削減率</a:t>
            </a:r>
          </a:p>
        </p:txBody>
      </p:sp>
      <p:sp>
        <p:nvSpPr>
          <p:cNvPr id="93" name="Text Box 28"/>
          <p:cNvSpPr txBox="1">
            <a:spLocks noChangeArrowheads="1"/>
          </p:cNvSpPr>
          <p:nvPr/>
        </p:nvSpPr>
        <p:spPr bwMode="auto">
          <a:xfrm>
            <a:off x="6924077" y="2431161"/>
            <a:ext cx="1966937" cy="65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706" b="1" dirty="0">
                <a:solidFill>
                  <a:schemeClr val="tx2">
                    <a:lumMod val="75000"/>
                  </a:schemeClr>
                </a:solidFill>
                <a:latin typeface="Meiryo UI" pitchFamily="50" charset="-128"/>
                <a:ea typeface="Meiryo UI" pitchFamily="50" charset="-128"/>
                <a:cs typeface="Meiryo UI" pitchFamily="50" charset="-128"/>
              </a:rPr>
              <a:t>約</a:t>
            </a:r>
            <a:r>
              <a:rPr lang="en-US" altLang="ja-JP" sz="3628" b="1" dirty="0">
                <a:solidFill>
                  <a:schemeClr val="tx2">
                    <a:lumMod val="75000"/>
                  </a:schemeClr>
                </a:solidFill>
                <a:latin typeface="Meiryo UI" pitchFamily="50" charset="-128"/>
                <a:ea typeface="Meiryo UI" pitchFamily="50" charset="-128"/>
                <a:cs typeface="Meiryo UI" pitchFamily="50" charset="-128"/>
              </a:rPr>
              <a:t>39</a:t>
            </a:r>
            <a:r>
              <a:rPr lang="ja-JP" altLang="en-US" sz="3628" b="1" dirty="0">
                <a:solidFill>
                  <a:schemeClr val="tx2">
                    <a:lumMod val="75000"/>
                  </a:schemeClr>
                </a:solidFill>
                <a:latin typeface="Meiryo UI" pitchFamily="50" charset="-128"/>
                <a:ea typeface="Meiryo UI" pitchFamily="50" charset="-128"/>
                <a:cs typeface="Meiryo UI" pitchFamily="50" charset="-128"/>
              </a:rPr>
              <a:t>％</a:t>
            </a:r>
          </a:p>
        </p:txBody>
      </p:sp>
      <p:sp>
        <p:nvSpPr>
          <p:cNvPr id="96" name="Text Box 30"/>
          <p:cNvSpPr txBox="1">
            <a:spLocks noChangeArrowheads="1"/>
          </p:cNvSpPr>
          <p:nvPr/>
        </p:nvSpPr>
        <p:spPr bwMode="auto">
          <a:xfrm>
            <a:off x="2935532" y="4561312"/>
            <a:ext cx="1132752" cy="287771"/>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270" dirty="0">
                <a:solidFill>
                  <a:srgbClr val="000000"/>
                </a:solidFill>
                <a:latin typeface="Meiryo UI" pitchFamily="50" charset="-128"/>
                <a:ea typeface="Meiryo UI" pitchFamily="50" charset="-128"/>
                <a:cs typeface="Meiryo UI" pitchFamily="50" charset="-128"/>
              </a:rPr>
              <a:t>削減率</a:t>
            </a:r>
          </a:p>
        </p:txBody>
      </p:sp>
      <p:sp>
        <p:nvSpPr>
          <p:cNvPr id="97" name="Text Box 28"/>
          <p:cNvSpPr txBox="1">
            <a:spLocks noChangeArrowheads="1"/>
          </p:cNvSpPr>
          <p:nvPr/>
        </p:nvSpPr>
        <p:spPr bwMode="auto">
          <a:xfrm>
            <a:off x="2518439" y="4803189"/>
            <a:ext cx="1966937" cy="650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spcBef>
                <a:spcPct val="50000"/>
              </a:spcBef>
            </a:pPr>
            <a:r>
              <a:rPr lang="ja-JP" altLang="en-US" sz="1706" b="1" dirty="0">
                <a:solidFill>
                  <a:schemeClr val="tx2">
                    <a:lumMod val="75000"/>
                  </a:schemeClr>
                </a:solidFill>
                <a:latin typeface="Meiryo UI" pitchFamily="50" charset="-128"/>
                <a:ea typeface="Meiryo UI" pitchFamily="50" charset="-128"/>
                <a:cs typeface="Meiryo UI" pitchFamily="50" charset="-128"/>
              </a:rPr>
              <a:t>約</a:t>
            </a:r>
            <a:r>
              <a:rPr lang="en-US" altLang="ja-JP" sz="3628" b="1" dirty="0">
                <a:solidFill>
                  <a:schemeClr val="tx2">
                    <a:lumMod val="75000"/>
                  </a:schemeClr>
                </a:solidFill>
                <a:latin typeface="Meiryo UI" pitchFamily="50" charset="-128"/>
                <a:ea typeface="Meiryo UI" pitchFamily="50" charset="-128"/>
                <a:cs typeface="Meiryo UI" pitchFamily="50" charset="-128"/>
              </a:rPr>
              <a:t>17</a:t>
            </a:r>
            <a:r>
              <a:rPr lang="ja-JP" altLang="en-US" sz="3628" b="1" dirty="0">
                <a:solidFill>
                  <a:schemeClr val="tx2">
                    <a:lumMod val="75000"/>
                  </a:schemeClr>
                </a:solidFill>
                <a:latin typeface="Meiryo UI" pitchFamily="50" charset="-128"/>
                <a:ea typeface="Meiryo UI" pitchFamily="50" charset="-128"/>
                <a:cs typeface="Meiryo UI" pitchFamily="50" charset="-128"/>
              </a:rPr>
              <a:t>％</a:t>
            </a:r>
          </a:p>
        </p:txBody>
      </p:sp>
      <p:sp>
        <p:nvSpPr>
          <p:cNvPr id="99" name="正方形/長方形 98"/>
          <p:cNvSpPr/>
          <p:nvPr/>
        </p:nvSpPr>
        <p:spPr>
          <a:xfrm>
            <a:off x="5697352" y="4483306"/>
            <a:ext cx="2980581" cy="1197892"/>
          </a:xfrm>
          <a:prstGeom prst="rect">
            <a:avLst/>
          </a:prstGeom>
        </p:spPr>
        <p:txBody>
          <a:bodyPr wrap="square">
            <a:spAutoFit/>
          </a:bodyPr>
          <a:lstStyle/>
          <a:p>
            <a:pPr algn="ctr">
              <a:lnSpc>
                <a:spcPct val="90000"/>
              </a:lnSpc>
            </a:pPr>
            <a:r>
              <a:rPr lang="ja-JP" altLang="en-US" sz="1814" b="1" dirty="0">
                <a:solidFill>
                  <a:schemeClr val="bg1"/>
                </a:solidFill>
                <a:latin typeface="Meiryo UI" pitchFamily="50" charset="-128"/>
                <a:ea typeface="Meiryo UI" pitchFamily="50" charset="-128"/>
                <a:cs typeface="Meiryo UI" pitchFamily="50" charset="-128"/>
              </a:rPr>
              <a:t>ミスプリント削減率</a:t>
            </a:r>
            <a:br>
              <a:rPr lang="ja-JP" altLang="en-US" sz="1814" b="1" dirty="0">
                <a:solidFill>
                  <a:schemeClr val="bg1"/>
                </a:solidFill>
                <a:latin typeface="Meiryo UI" pitchFamily="50" charset="-128"/>
                <a:ea typeface="Meiryo UI" pitchFamily="50" charset="-128"/>
                <a:cs typeface="Meiryo UI" pitchFamily="50" charset="-128"/>
              </a:rPr>
            </a:br>
            <a:r>
              <a:rPr lang="ja-JP" altLang="en-US" sz="1814" b="1" dirty="0">
                <a:solidFill>
                  <a:schemeClr val="bg1"/>
                </a:solidFill>
                <a:latin typeface="Meiryo UI" pitchFamily="50" charset="-128"/>
                <a:ea typeface="Meiryo UI" pitchFamily="50" charset="-128"/>
                <a:cs typeface="Meiryo UI" pitchFamily="50" charset="-128"/>
              </a:rPr>
              <a:t>約</a:t>
            </a:r>
            <a:r>
              <a:rPr lang="en-US" altLang="ja-JP" sz="4898" b="1" dirty="0">
                <a:solidFill>
                  <a:schemeClr val="bg1"/>
                </a:solidFill>
                <a:latin typeface="Meiryo UI" pitchFamily="50" charset="-128"/>
                <a:ea typeface="Meiryo UI" pitchFamily="50" charset="-128"/>
                <a:cs typeface="Meiryo UI" pitchFamily="50" charset="-128"/>
              </a:rPr>
              <a:t>27.5</a:t>
            </a:r>
            <a:r>
              <a:rPr lang="ja-JP" altLang="en-US" sz="1814" b="1" dirty="0">
                <a:solidFill>
                  <a:schemeClr val="bg1"/>
                </a:solidFill>
                <a:latin typeface="Meiryo UI" pitchFamily="50" charset="-128"/>
                <a:ea typeface="Meiryo UI" pitchFamily="50" charset="-128"/>
                <a:cs typeface="Meiryo UI" pitchFamily="50" charset="-128"/>
              </a:rPr>
              <a:t>％</a:t>
            </a:r>
            <a:br>
              <a:rPr lang="ja-JP" altLang="en-US" sz="1814" dirty="0">
                <a:solidFill>
                  <a:schemeClr val="bg1"/>
                </a:solidFill>
                <a:latin typeface="Meiryo UI" pitchFamily="50" charset="-128"/>
                <a:ea typeface="Meiryo UI" pitchFamily="50" charset="-128"/>
                <a:cs typeface="Meiryo UI" pitchFamily="50" charset="-128"/>
              </a:rPr>
            </a:br>
            <a:r>
              <a:rPr lang="ja-JP" altLang="en-US" sz="1270" dirty="0">
                <a:solidFill>
                  <a:schemeClr val="bg1"/>
                </a:solidFill>
                <a:latin typeface="Meiryo UI" pitchFamily="50" charset="-128"/>
                <a:ea typeface="Meiryo UI" pitchFamily="50" charset="-128"/>
                <a:cs typeface="Meiryo UI" pitchFamily="50" charset="-128"/>
              </a:rPr>
              <a:t>（リコーグループ過去実績の平均値）</a:t>
            </a:r>
          </a:p>
        </p:txBody>
      </p:sp>
      <p:sp>
        <p:nvSpPr>
          <p:cNvPr id="100" name="Text Box 31"/>
          <p:cNvSpPr txBox="1">
            <a:spLocks noChangeArrowheads="1"/>
          </p:cNvSpPr>
          <p:nvPr/>
        </p:nvSpPr>
        <p:spPr bwMode="auto">
          <a:xfrm>
            <a:off x="2404903" y="3175140"/>
            <a:ext cx="3008146" cy="678647"/>
          </a:xfrm>
          <a:prstGeom prst="rect">
            <a:avLst/>
          </a:prstGeom>
          <a:noFill/>
          <a:ln w="12700">
            <a:noFill/>
            <a:miter lim="800000"/>
            <a:headEnd/>
            <a:tailEnd/>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・平均印刷枚数：</a:t>
            </a:r>
            <a:r>
              <a:rPr lang="en-US" altLang="ja-JP" sz="1270" dirty="0">
                <a:solidFill>
                  <a:srgbClr val="000000"/>
                </a:solidFill>
                <a:latin typeface="Meiryo UI" pitchFamily="50" charset="-128"/>
                <a:ea typeface="Meiryo UI" pitchFamily="50" charset="-128"/>
                <a:cs typeface="Meiryo UI" pitchFamily="50" charset="-128"/>
              </a:rPr>
              <a:t>260,079</a:t>
            </a:r>
            <a:r>
              <a:rPr lang="ja-JP" altLang="en-US" sz="1270" dirty="0">
                <a:solidFill>
                  <a:srgbClr val="000000"/>
                </a:solidFill>
                <a:latin typeface="Meiryo UI" pitchFamily="50" charset="-128"/>
                <a:ea typeface="Meiryo UI" pitchFamily="50" charset="-128"/>
                <a:cs typeface="Meiryo UI" pitchFamily="50" charset="-128"/>
              </a:rPr>
              <a:t>枚</a:t>
            </a: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・前年同月：</a:t>
            </a:r>
            <a:r>
              <a:rPr lang="en-US" altLang="ja-JP" sz="1270" dirty="0">
                <a:solidFill>
                  <a:srgbClr val="000000"/>
                </a:solidFill>
                <a:latin typeface="Meiryo UI" pitchFamily="50" charset="-128"/>
                <a:ea typeface="Meiryo UI" pitchFamily="50" charset="-128"/>
                <a:cs typeface="Meiryo UI" pitchFamily="50" charset="-128"/>
              </a:rPr>
              <a:t>335,501</a:t>
            </a:r>
            <a:r>
              <a:rPr lang="ja-JP" altLang="en-US" sz="1270" dirty="0">
                <a:solidFill>
                  <a:srgbClr val="000000"/>
                </a:solidFill>
                <a:latin typeface="Meiryo UI" pitchFamily="50" charset="-128"/>
                <a:ea typeface="Meiryo UI" pitchFamily="50" charset="-128"/>
                <a:cs typeface="Meiryo UI" pitchFamily="50" charset="-128"/>
              </a:rPr>
              <a:t>枚</a:t>
            </a: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　→ミスプリント：</a:t>
            </a:r>
            <a:r>
              <a:rPr lang="en-US" altLang="ja-JP" sz="1270" dirty="0">
                <a:solidFill>
                  <a:srgbClr val="000000"/>
                </a:solidFill>
                <a:latin typeface="Meiryo UI" pitchFamily="50" charset="-128"/>
                <a:ea typeface="Meiryo UI" pitchFamily="50" charset="-128"/>
                <a:cs typeface="Meiryo UI" pitchFamily="50" charset="-128"/>
              </a:rPr>
              <a:t>75,422</a:t>
            </a:r>
            <a:r>
              <a:rPr lang="ja-JP" altLang="en-US" sz="1270" dirty="0">
                <a:solidFill>
                  <a:srgbClr val="000000"/>
                </a:solidFill>
                <a:latin typeface="Meiryo UI" pitchFamily="50" charset="-128"/>
                <a:ea typeface="Meiryo UI" pitchFamily="50" charset="-128"/>
                <a:cs typeface="Meiryo UI" pitchFamily="50" charset="-128"/>
              </a:rPr>
              <a:t>枚削減</a:t>
            </a:r>
            <a:endParaRPr lang="ja-JP" altLang="en-US" sz="1270" dirty="0">
              <a:solidFill>
                <a:srgbClr val="000000">
                  <a:lumMod val="75000"/>
                </a:srgbClr>
              </a:solidFill>
              <a:latin typeface="Meiryo UI" pitchFamily="50" charset="-128"/>
              <a:ea typeface="Meiryo UI" pitchFamily="50" charset="-128"/>
              <a:cs typeface="Meiryo UI" pitchFamily="50" charset="-128"/>
            </a:endParaRPr>
          </a:p>
        </p:txBody>
      </p:sp>
      <p:sp>
        <p:nvSpPr>
          <p:cNvPr id="101" name="Text Box 24"/>
          <p:cNvSpPr txBox="1">
            <a:spLocks noChangeArrowheads="1"/>
          </p:cNvSpPr>
          <p:nvPr/>
        </p:nvSpPr>
        <p:spPr bwMode="auto">
          <a:xfrm>
            <a:off x="2404903" y="5532106"/>
            <a:ext cx="3008146" cy="678647"/>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・平均印刷枚数：</a:t>
            </a:r>
            <a:r>
              <a:rPr lang="en-US" altLang="ja-JP" sz="1270" dirty="0">
                <a:solidFill>
                  <a:srgbClr val="000000"/>
                </a:solidFill>
                <a:latin typeface="Meiryo UI" pitchFamily="50" charset="-128"/>
                <a:ea typeface="Meiryo UI" pitchFamily="50" charset="-128"/>
                <a:cs typeface="Meiryo UI" pitchFamily="50" charset="-128"/>
              </a:rPr>
              <a:t>39,900</a:t>
            </a:r>
            <a:r>
              <a:rPr lang="ja-JP" altLang="en-US" sz="1270" dirty="0">
                <a:solidFill>
                  <a:srgbClr val="000000"/>
                </a:solidFill>
                <a:latin typeface="Meiryo UI" pitchFamily="50" charset="-128"/>
                <a:ea typeface="Meiryo UI" pitchFamily="50" charset="-128"/>
                <a:cs typeface="Meiryo UI" pitchFamily="50" charset="-128"/>
              </a:rPr>
              <a:t>枚</a:t>
            </a: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・前年同月：</a:t>
            </a:r>
            <a:r>
              <a:rPr lang="en-US" altLang="ja-JP" sz="1270" dirty="0">
                <a:solidFill>
                  <a:srgbClr val="000000"/>
                </a:solidFill>
                <a:latin typeface="Meiryo UI" pitchFamily="50" charset="-128"/>
                <a:ea typeface="Meiryo UI" pitchFamily="50" charset="-128"/>
                <a:cs typeface="Meiryo UI" pitchFamily="50" charset="-128"/>
              </a:rPr>
              <a:t> 48,000</a:t>
            </a:r>
            <a:r>
              <a:rPr lang="ja-JP" altLang="en-US" sz="1270" dirty="0">
                <a:solidFill>
                  <a:srgbClr val="000000"/>
                </a:solidFill>
                <a:latin typeface="Meiryo UI" pitchFamily="50" charset="-128"/>
                <a:ea typeface="Meiryo UI" pitchFamily="50" charset="-128"/>
                <a:cs typeface="Meiryo UI" pitchFamily="50" charset="-128"/>
              </a:rPr>
              <a:t>枚　</a:t>
            </a:r>
            <a:endParaRPr lang="en-US" altLang="ja-JP" sz="1270" dirty="0">
              <a:solidFill>
                <a:srgbClr val="000000"/>
              </a:solidFill>
              <a:latin typeface="Meiryo UI" pitchFamily="50" charset="-128"/>
              <a:ea typeface="Meiryo UI" pitchFamily="50" charset="-128"/>
              <a:cs typeface="Meiryo UI" pitchFamily="50" charset="-128"/>
            </a:endParaRP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→ミスプリント：</a:t>
            </a:r>
            <a:r>
              <a:rPr lang="en-US" altLang="ja-JP" sz="1270" dirty="0">
                <a:solidFill>
                  <a:srgbClr val="000000"/>
                </a:solidFill>
                <a:latin typeface="Meiryo UI" pitchFamily="50" charset="-128"/>
                <a:ea typeface="Meiryo UI" pitchFamily="50" charset="-128"/>
                <a:cs typeface="Meiryo UI" pitchFamily="50" charset="-128"/>
              </a:rPr>
              <a:t>8,100</a:t>
            </a:r>
            <a:r>
              <a:rPr lang="ja-JP" altLang="en-US" sz="1270" dirty="0">
                <a:solidFill>
                  <a:srgbClr val="000000"/>
                </a:solidFill>
                <a:latin typeface="Meiryo UI" pitchFamily="50" charset="-128"/>
                <a:ea typeface="Meiryo UI" pitchFamily="50" charset="-128"/>
                <a:cs typeface="Meiryo UI" pitchFamily="50" charset="-128"/>
              </a:rPr>
              <a:t>枚削減</a:t>
            </a:r>
            <a:endParaRPr lang="ja-JP" altLang="en-US" sz="1270" dirty="0">
              <a:solidFill>
                <a:srgbClr val="000000">
                  <a:lumMod val="75000"/>
                </a:srgbClr>
              </a:solidFill>
              <a:latin typeface="Meiryo UI" pitchFamily="50" charset="-128"/>
              <a:ea typeface="Meiryo UI" pitchFamily="50" charset="-128"/>
              <a:cs typeface="Meiryo UI" pitchFamily="50" charset="-128"/>
            </a:endParaRPr>
          </a:p>
        </p:txBody>
      </p:sp>
      <p:sp>
        <p:nvSpPr>
          <p:cNvPr id="102" name="Text Box 31"/>
          <p:cNvSpPr txBox="1">
            <a:spLocks noChangeArrowheads="1"/>
          </p:cNvSpPr>
          <p:nvPr/>
        </p:nvSpPr>
        <p:spPr bwMode="auto">
          <a:xfrm>
            <a:off x="6939448" y="3175140"/>
            <a:ext cx="2548665" cy="678647"/>
          </a:xfrm>
          <a:prstGeom prst="rect">
            <a:avLst/>
          </a:prstGeom>
          <a:noFill/>
          <a:ln>
            <a:noFill/>
          </a:ln>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・平均印刷枚数：</a:t>
            </a:r>
            <a:r>
              <a:rPr lang="en-US" altLang="ja-JP" sz="1270" dirty="0">
                <a:solidFill>
                  <a:srgbClr val="000000"/>
                </a:solidFill>
                <a:latin typeface="Meiryo UI" pitchFamily="50" charset="-128"/>
                <a:ea typeface="Meiryo UI" pitchFamily="50" charset="-128"/>
                <a:cs typeface="Meiryo UI" pitchFamily="50" charset="-128"/>
              </a:rPr>
              <a:t>20,285</a:t>
            </a:r>
            <a:r>
              <a:rPr lang="ja-JP" altLang="en-US" sz="1270" dirty="0">
                <a:solidFill>
                  <a:srgbClr val="000000"/>
                </a:solidFill>
                <a:latin typeface="Meiryo UI" pitchFamily="50" charset="-128"/>
                <a:ea typeface="Meiryo UI" pitchFamily="50" charset="-128"/>
                <a:cs typeface="Meiryo UI" pitchFamily="50" charset="-128"/>
              </a:rPr>
              <a:t>枚</a:t>
            </a: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・前年同月：</a:t>
            </a:r>
            <a:r>
              <a:rPr lang="en-US" altLang="ja-JP" sz="1270" dirty="0">
                <a:solidFill>
                  <a:srgbClr val="000000"/>
                </a:solidFill>
                <a:latin typeface="Meiryo UI" pitchFamily="50" charset="-128"/>
                <a:ea typeface="Meiryo UI" pitchFamily="50" charset="-128"/>
                <a:cs typeface="Meiryo UI" pitchFamily="50" charset="-128"/>
              </a:rPr>
              <a:t> 33,415</a:t>
            </a:r>
            <a:r>
              <a:rPr lang="ja-JP" altLang="en-US" sz="1270" dirty="0">
                <a:solidFill>
                  <a:srgbClr val="000000"/>
                </a:solidFill>
                <a:latin typeface="Meiryo UI" pitchFamily="50" charset="-128"/>
                <a:ea typeface="Meiryo UI" pitchFamily="50" charset="-128"/>
                <a:cs typeface="Meiryo UI" pitchFamily="50" charset="-128"/>
              </a:rPr>
              <a:t>枚</a:t>
            </a:r>
            <a:endParaRPr lang="en-US" altLang="ja-JP" sz="1270" dirty="0">
              <a:solidFill>
                <a:srgbClr val="000000"/>
              </a:solidFill>
              <a:latin typeface="Meiryo UI" pitchFamily="50" charset="-128"/>
              <a:ea typeface="Meiryo UI" pitchFamily="50" charset="-128"/>
              <a:cs typeface="Meiryo UI" pitchFamily="50" charset="-128"/>
            </a:endParaRPr>
          </a:p>
          <a:p>
            <a:pPr eaLnBrk="1" hangingPunct="1">
              <a:defRPr/>
            </a:pPr>
            <a:r>
              <a:rPr lang="ja-JP" altLang="en-US" sz="1270" dirty="0">
                <a:solidFill>
                  <a:srgbClr val="000000"/>
                </a:solidFill>
                <a:latin typeface="Meiryo UI" pitchFamily="50" charset="-128"/>
                <a:ea typeface="Meiryo UI" pitchFamily="50" charset="-128"/>
                <a:cs typeface="Meiryo UI" pitchFamily="50" charset="-128"/>
              </a:rPr>
              <a:t>→ミスプリント：</a:t>
            </a:r>
            <a:r>
              <a:rPr lang="en-US" altLang="ja-JP" sz="1270" dirty="0">
                <a:solidFill>
                  <a:srgbClr val="000000"/>
                </a:solidFill>
                <a:latin typeface="Meiryo UI" pitchFamily="50" charset="-128"/>
                <a:ea typeface="Meiryo UI" pitchFamily="50" charset="-128"/>
                <a:cs typeface="Meiryo UI" pitchFamily="50" charset="-128"/>
              </a:rPr>
              <a:t>13,130</a:t>
            </a:r>
            <a:r>
              <a:rPr lang="ja-JP" altLang="en-US" sz="1270" dirty="0">
                <a:solidFill>
                  <a:srgbClr val="000000"/>
                </a:solidFill>
                <a:latin typeface="Meiryo UI" pitchFamily="50" charset="-128"/>
                <a:ea typeface="Meiryo UI" pitchFamily="50" charset="-128"/>
                <a:cs typeface="Meiryo UI" pitchFamily="50" charset="-128"/>
              </a:rPr>
              <a:t>枚削減</a:t>
            </a:r>
            <a:endParaRPr lang="ja-JP" altLang="en-US" sz="1270" dirty="0">
              <a:solidFill>
                <a:srgbClr val="000000">
                  <a:lumMod val="75000"/>
                </a:srgbClr>
              </a:solidFill>
              <a:latin typeface="Meiryo UI" pitchFamily="50" charset="-128"/>
              <a:ea typeface="Meiryo UI" pitchFamily="50" charset="-128"/>
              <a:cs typeface="Meiryo UI" pitchFamily="50" charset="-128"/>
            </a:endParaRPr>
          </a:p>
        </p:txBody>
      </p:sp>
      <p:sp>
        <p:nvSpPr>
          <p:cNvPr id="50" name="角丸四角形 49"/>
          <p:cNvSpPr/>
          <p:nvPr/>
        </p:nvSpPr>
        <p:spPr bwMode="auto">
          <a:xfrm>
            <a:off x="599015" y="1697027"/>
            <a:ext cx="4214552" cy="2176819"/>
          </a:xfrm>
          <a:prstGeom prst="roundRect">
            <a:avLst>
              <a:gd name="adj" fmla="val 538"/>
            </a:avLst>
          </a:prstGeom>
          <a:no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2" name="角丸四角形 51"/>
          <p:cNvSpPr/>
          <p:nvPr/>
        </p:nvSpPr>
        <p:spPr bwMode="auto">
          <a:xfrm>
            <a:off x="5046217" y="1697027"/>
            <a:ext cx="4214552" cy="2176819"/>
          </a:xfrm>
          <a:prstGeom prst="roundRect">
            <a:avLst>
              <a:gd name="adj" fmla="val 538"/>
            </a:avLst>
          </a:prstGeom>
          <a:no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3" name="角丸四角形 52"/>
          <p:cNvSpPr/>
          <p:nvPr/>
        </p:nvSpPr>
        <p:spPr bwMode="auto">
          <a:xfrm>
            <a:off x="599015" y="4049457"/>
            <a:ext cx="4214552" cy="2215711"/>
          </a:xfrm>
          <a:prstGeom prst="roundRect">
            <a:avLst>
              <a:gd name="adj" fmla="val 538"/>
            </a:avLst>
          </a:prstGeom>
          <a:no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4" name="角丸四角形 53"/>
          <p:cNvSpPr/>
          <p:nvPr/>
        </p:nvSpPr>
        <p:spPr bwMode="auto">
          <a:xfrm>
            <a:off x="599015" y="1697028"/>
            <a:ext cx="421455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en-US" altLang="ja-JP" sz="1706" dirty="0">
                <a:solidFill>
                  <a:schemeClr val="bg1"/>
                </a:solidFill>
                <a:latin typeface="Meiryo UI" pitchFamily="50" charset="-128"/>
                <a:ea typeface="Meiryo UI" pitchFamily="50" charset="-128"/>
                <a:cs typeface="Meiryo UI" pitchFamily="50" charset="-128"/>
              </a:rPr>
              <a:t>A</a:t>
            </a:r>
            <a:r>
              <a:rPr lang="ja-JP" altLang="en-US" sz="1706" dirty="0">
                <a:solidFill>
                  <a:schemeClr val="bg1"/>
                </a:solidFill>
                <a:latin typeface="Meiryo UI" pitchFamily="50" charset="-128"/>
                <a:ea typeface="Meiryo UI" pitchFamily="50" charset="-128"/>
                <a:cs typeface="Meiryo UI" pitchFamily="50" charset="-128"/>
              </a:rPr>
              <a:t>社様</a:t>
            </a:r>
          </a:p>
        </p:txBody>
      </p:sp>
      <p:sp>
        <p:nvSpPr>
          <p:cNvPr id="55" name="角丸四角形 54"/>
          <p:cNvSpPr/>
          <p:nvPr/>
        </p:nvSpPr>
        <p:spPr bwMode="auto">
          <a:xfrm>
            <a:off x="5049882" y="1697028"/>
            <a:ext cx="4202247"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en-US" altLang="ja-JP" sz="1706" dirty="0">
                <a:solidFill>
                  <a:schemeClr val="bg1"/>
                </a:solidFill>
                <a:latin typeface="Meiryo UI" pitchFamily="50" charset="-128"/>
                <a:ea typeface="Meiryo UI" pitchFamily="50" charset="-128"/>
                <a:cs typeface="Meiryo UI" pitchFamily="50" charset="-128"/>
              </a:rPr>
              <a:t>B</a:t>
            </a:r>
            <a:r>
              <a:rPr lang="ja-JP" altLang="en-US" sz="1706" dirty="0">
                <a:solidFill>
                  <a:schemeClr val="bg1"/>
                </a:solidFill>
                <a:latin typeface="Meiryo UI" pitchFamily="50" charset="-128"/>
                <a:ea typeface="Meiryo UI" pitchFamily="50" charset="-128"/>
                <a:cs typeface="Meiryo UI" pitchFamily="50" charset="-128"/>
              </a:rPr>
              <a:t>社様</a:t>
            </a:r>
          </a:p>
        </p:txBody>
      </p:sp>
      <p:sp>
        <p:nvSpPr>
          <p:cNvPr id="56" name="角丸四角形 55"/>
          <p:cNvSpPr/>
          <p:nvPr/>
        </p:nvSpPr>
        <p:spPr bwMode="auto">
          <a:xfrm>
            <a:off x="599015" y="4053884"/>
            <a:ext cx="421455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1706" dirty="0">
                <a:solidFill>
                  <a:schemeClr val="bg1"/>
                </a:solidFill>
                <a:latin typeface="Meiryo UI" pitchFamily="50" charset="-128"/>
                <a:ea typeface="Meiryo UI" pitchFamily="50" charset="-128"/>
                <a:cs typeface="Meiryo UI" pitchFamily="50" charset="-128"/>
              </a:rPr>
              <a:t>リコージャパン</a:t>
            </a:r>
            <a:r>
              <a:rPr lang="en-US" altLang="ja-JP" sz="1706" dirty="0">
                <a:solidFill>
                  <a:schemeClr val="bg1"/>
                </a:solidFill>
                <a:latin typeface="Meiryo UI" pitchFamily="50" charset="-128"/>
                <a:ea typeface="Meiryo UI" pitchFamily="50" charset="-128"/>
                <a:cs typeface="Meiryo UI" pitchFamily="50" charset="-128"/>
              </a:rPr>
              <a:t>(</a:t>
            </a:r>
            <a:r>
              <a:rPr lang="ja-JP" altLang="en-US" sz="1706" dirty="0">
                <a:solidFill>
                  <a:schemeClr val="bg1"/>
                </a:solidFill>
                <a:latin typeface="Meiryo UI" pitchFamily="50" charset="-128"/>
                <a:ea typeface="Meiryo UI" pitchFamily="50" charset="-128"/>
                <a:cs typeface="Meiryo UI" pitchFamily="50" charset="-128"/>
              </a:rPr>
              <a:t>株</a:t>
            </a:r>
            <a:r>
              <a:rPr lang="en-US" altLang="ja-JP" sz="1706" dirty="0">
                <a:solidFill>
                  <a:schemeClr val="bg1"/>
                </a:solidFill>
                <a:latin typeface="Meiryo UI" pitchFamily="50" charset="-128"/>
                <a:ea typeface="Meiryo UI" pitchFamily="50" charset="-128"/>
                <a:cs typeface="Meiryo UI" pitchFamily="50" charset="-128"/>
              </a:rPr>
              <a:t>)</a:t>
            </a:r>
            <a:r>
              <a:rPr lang="ja-JP" altLang="en-US" sz="998" dirty="0">
                <a:solidFill>
                  <a:schemeClr val="bg1"/>
                </a:solidFill>
                <a:latin typeface="Meiryo UI" pitchFamily="50" charset="-128"/>
                <a:ea typeface="Meiryo UI" pitchFamily="50" charset="-128"/>
                <a:cs typeface="Meiryo UI" pitchFamily="50" charset="-128"/>
              </a:rPr>
              <a:t>関西営業本部</a:t>
            </a:r>
          </a:p>
        </p:txBody>
      </p:sp>
      <p:sp>
        <p:nvSpPr>
          <p:cNvPr id="34" name="テキスト ボックス 33"/>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様々な企業様で結果が出ています</a:t>
            </a:r>
          </a:p>
        </p:txBody>
      </p:sp>
      <p:sp>
        <p:nvSpPr>
          <p:cNvPr id="36" name="テキスト ボックス 35"/>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IC</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カード運用による削減効果事例をご紹介します。</a:t>
            </a:r>
          </a:p>
        </p:txBody>
      </p:sp>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1906" y="2222679"/>
            <a:ext cx="626681" cy="827329"/>
          </a:xfrm>
          <a:prstGeom prst="rect">
            <a:avLst/>
          </a:prstGeom>
        </p:spPr>
      </p:pic>
      <p:pic>
        <p:nvPicPr>
          <p:cNvPr id="39" name="図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6864" y="2222679"/>
            <a:ext cx="626681" cy="827329"/>
          </a:xfrm>
          <a:prstGeom prst="rect">
            <a:avLst/>
          </a:prstGeom>
        </p:spPr>
      </p:pic>
      <p:sp>
        <p:nvSpPr>
          <p:cNvPr id="3" name="タイトル 2">
            <a:extLst>
              <a:ext uri="{FF2B5EF4-FFF2-40B4-BE49-F238E27FC236}">
                <a16:creationId xmlns:a16="http://schemas.microsoft.com/office/drawing/2014/main" id="{1D71C7DB-C651-4333-9043-F0F6E2D621D6}"/>
              </a:ext>
            </a:extLst>
          </p:cNvPr>
          <p:cNvSpPr>
            <a:spLocks noGrp="1"/>
          </p:cNvSpPr>
          <p:nvPr>
            <p:ph type="title"/>
          </p:nvPr>
        </p:nvSpPr>
        <p:spPr/>
        <p:txBody>
          <a:bodyPr/>
          <a:lstStyle/>
          <a:p>
            <a:r>
              <a:rPr lang="ja-JP" altLang="en-US" dirty="0"/>
              <a:t>オンデマンド印刷機能　導入事例</a:t>
            </a:r>
          </a:p>
        </p:txBody>
      </p:sp>
      <p:sp>
        <p:nvSpPr>
          <p:cNvPr id="4" name="スライド番号プレースホルダー 3">
            <a:extLst>
              <a:ext uri="{FF2B5EF4-FFF2-40B4-BE49-F238E27FC236}">
                <a16:creationId xmlns:a16="http://schemas.microsoft.com/office/drawing/2014/main" id="{74DF4224-119C-44B8-9B14-F99493D9E4BD}"/>
              </a:ext>
            </a:extLst>
          </p:cNvPr>
          <p:cNvSpPr>
            <a:spLocks noGrp="1"/>
          </p:cNvSpPr>
          <p:nvPr>
            <p:ph type="sldNum" sz="quarter" idx="4"/>
          </p:nvPr>
        </p:nvSpPr>
        <p:spPr/>
        <p:txBody>
          <a:bodyPr/>
          <a:lstStyle/>
          <a:p>
            <a:pPr>
              <a:defRPr/>
            </a:pPr>
            <a:fld id="{FB3629B8-3F17-4C5D-9EA5-923845F78C95}" type="slidenum">
              <a:rPr lang="en-US" altLang="ja-JP" smtClean="0"/>
              <a:pPr>
                <a:defRPr/>
              </a:pPr>
              <a:t>24</a:t>
            </a:fld>
            <a:endParaRPr lang="en-US" altLang="ja-JP" dirty="0"/>
          </a:p>
        </p:txBody>
      </p:sp>
    </p:spTree>
    <p:extLst>
      <p:ext uri="{BB962C8B-B14F-4D97-AF65-F5344CB8AC3E}">
        <p14:creationId xmlns:p14="http://schemas.microsoft.com/office/powerpoint/2010/main" val="48184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角丸四角形 5"/>
          <p:cNvSpPr/>
          <p:nvPr/>
        </p:nvSpPr>
        <p:spPr bwMode="auto">
          <a:xfrm>
            <a:off x="592213" y="4112293"/>
            <a:ext cx="8721575" cy="2244378"/>
          </a:xfrm>
          <a:prstGeom prst="roundRect">
            <a:avLst>
              <a:gd name="adj" fmla="val 1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 name="正方形/長方形 2"/>
          <p:cNvSpPr/>
          <p:nvPr/>
        </p:nvSpPr>
        <p:spPr bwMode="auto">
          <a:xfrm>
            <a:off x="664299" y="4507576"/>
            <a:ext cx="4242647" cy="1789058"/>
          </a:xfrm>
          <a:prstGeom prst="rect">
            <a:avLst/>
          </a:prstGeom>
          <a:solidFill>
            <a:schemeClr val="bg1"/>
          </a:solidFill>
          <a:ln w="19050">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91" name="図 90">
            <a:extLst>
              <a:ext uri="{FF2B5EF4-FFF2-40B4-BE49-F238E27FC236}">
                <a16:creationId xmlns:a16="http://schemas.microsoft.com/office/drawing/2014/main" id="{4549149D-43DF-4166-AB87-E9A4D03B89FB}"/>
              </a:ext>
            </a:extLst>
          </p:cNvPr>
          <p:cNvPicPr>
            <a:picLocks noChangeAspect="1"/>
          </p:cNvPicPr>
          <p:nvPr/>
        </p:nvPicPr>
        <p:blipFill>
          <a:blip r:embed="rId2"/>
          <a:stretch>
            <a:fillRect/>
          </a:stretch>
        </p:blipFill>
        <p:spPr>
          <a:xfrm>
            <a:off x="3569777" y="2382502"/>
            <a:ext cx="646255" cy="1311254"/>
          </a:xfrm>
          <a:prstGeom prst="rect">
            <a:avLst/>
          </a:prstGeom>
        </p:spPr>
      </p:pic>
      <p:pic>
        <p:nvPicPr>
          <p:cNvPr id="98" name="図 97">
            <a:extLst>
              <a:ext uri="{FF2B5EF4-FFF2-40B4-BE49-F238E27FC236}">
                <a16:creationId xmlns:a16="http://schemas.microsoft.com/office/drawing/2014/main" id="{C3647748-D8DD-4C43-834B-29108906F261}"/>
              </a:ext>
            </a:extLst>
          </p:cNvPr>
          <p:cNvPicPr>
            <a:picLocks noChangeAspect="1"/>
          </p:cNvPicPr>
          <p:nvPr/>
        </p:nvPicPr>
        <p:blipFill>
          <a:blip r:embed="rId2"/>
          <a:stretch>
            <a:fillRect/>
          </a:stretch>
        </p:blipFill>
        <p:spPr>
          <a:xfrm>
            <a:off x="5270147" y="2382502"/>
            <a:ext cx="646255" cy="1311254"/>
          </a:xfrm>
          <a:prstGeom prst="rect">
            <a:avLst/>
          </a:prstGeom>
        </p:spPr>
      </p:pic>
      <p:pic>
        <p:nvPicPr>
          <p:cNvPr id="99" name="図 98">
            <a:extLst>
              <a:ext uri="{FF2B5EF4-FFF2-40B4-BE49-F238E27FC236}">
                <a16:creationId xmlns:a16="http://schemas.microsoft.com/office/drawing/2014/main" id="{887AA716-0DB5-4291-BAA8-172AE58DEA77}"/>
              </a:ext>
            </a:extLst>
          </p:cNvPr>
          <p:cNvPicPr>
            <a:picLocks noChangeAspect="1"/>
          </p:cNvPicPr>
          <p:nvPr/>
        </p:nvPicPr>
        <p:blipFill>
          <a:blip r:embed="rId2"/>
          <a:stretch>
            <a:fillRect/>
          </a:stretch>
        </p:blipFill>
        <p:spPr>
          <a:xfrm>
            <a:off x="6985548" y="2382502"/>
            <a:ext cx="646255" cy="1311254"/>
          </a:xfrm>
          <a:prstGeom prst="rect">
            <a:avLst/>
          </a:prstGeom>
        </p:spPr>
      </p:pic>
      <p:pic>
        <p:nvPicPr>
          <p:cNvPr id="100" name="図 99">
            <a:extLst>
              <a:ext uri="{FF2B5EF4-FFF2-40B4-BE49-F238E27FC236}">
                <a16:creationId xmlns:a16="http://schemas.microsoft.com/office/drawing/2014/main" id="{237371DA-D0D1-44F6-8B78-9F25A5D8B9B7}"/>
              </a:ext>
            </a:extLst>
          </p:cNvPr>
          <p:cNvPicPr>
            <a:picLocks noChangeAspect="1"/>
          </p:cNvPicPr>
          <p:nvPr/>
        </p:nvPicPr>
        <p:blipFill rotWithShape="1">
          <a:blip r:embed="rId2"/>
          <a:srcRect b="52265"/>
          <a:stretch/>
        </p:blipFill>
        <p:spPr>
          <a:xfrm>
            <a:off x="1723230" y="5394395"/>
            <a:ext cx="646255" cy="625937"/>
          </a:xfrm>
          <a:prstGeom prst="rect">
            <a:avLst/>
          </a:prstGeom>
        </p:spPr>
      </p:pic>
      <p:sp>
        <p:nvSpPr>
          <p:cNvPr id="153" name="正方形/長方形 152"/>
          <p:cNvSpPr/>
          <p:nvPr/>
        </p:nvSpPr>
        <p:spPr bwMode="auto">
          <a:xfrm>
            <a:off x="4997188" y="4507576"/>
            <a:ext cx="4242647" cy="1789058"/>
          </a:xfrm>
          <a:prstGeom prst="rect">
            <a:avLst/>
          </a:prstGeom>
          <a:solidFill>
            <a:schemeClr val="bg1"/>
          </a:solidFill>
          <a:ln w="19050">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55" name="片側の 2 つの角を丸めた四角形 154"/>
          <p:cNvSpPr/>
          <p:nvPr/>
        </p:nvSpPr>
        <p:spPr bwMode="auto">
          <a:xfrm>
            <a:off x="4997188" y="4495134"/>
            <a:ext cx="4236889" cy="297896"/>
          </a:xfrm>
          <a:prstGeom prst="round2SameRect">
            <a:avLst>
              <a:gd name="adj1" fmla="val 0"/>
              <a:gd name="adj2" fmla="val 0"/>
            </a:avLst>
          </a:prstGeom>
          <a:solidFill>
            <a:srgbClr val="0064B4"/>
          </a:solidFill>
          <a:ln w="9525">
            <a:noFill/>
            <a:miter lim="800000"/>
            <a:headEnd/>
            <a:tailEnd/>
          </a:ln>
          <a:effectLst/>
        </p:spPr>
        <p:txBody>
          <a:bodyPr rot="0" spcFirstLastPara="0" vertOverflow="overflow" horzOverflow="overflow" vert="horz" wrap="square" lIns="82935" tIns="41468" rIns="32652" bIns="41468" numCol="1" spcCol="0" rtlCol="0" fromWordArt="0" anchor="ctr" anchorCtr="0" forceAA="0" compatLnSpc="1">
            <a:prstTxWarp prst="textNoShape">
              <a:avLst/>
            </a:prstTxWarp>
            <a:noAutofit/>
          </a:bodyPr>
          <a:lstStyle/>
          <a:p>
            <a:pPr algn="ctr"/>
            <a:endParaRPr lang="ja-JP" altLang="en-US" sz="2268"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4" name="片側の 2 つの角を丸めた四角形 153"/>
          <p:cNvSpPr/>
          <p:nvPr/>
        </p:nvSpPr>
        <p:spPr bwMode="auto">
          <a:xfrm>
            <a:off x="664299" y="4495134"/>
            <a:ext cx="4242647" cy="297896"/>
          </a:xfrm>
          <a:prstGeom prst="round2SameRect">
            <a:avLst>
              <a:gd name="adj1" fmla="val 0"/>
              <a:gd name="adj2" fmla="val 0"/>
            </a:avLst>
          </a:prstGeom>
          <a:solidFill>
            <a:srgbClr val="0064B4"/>
          </a:solidFill>
          <a:ln w="9525">
            <a:noFill/>
            <a:miter lim="800000"/>
            <a:headEnd/>
            <a:tailEnd/>
          </a:ln>
          <a:effectLst/>
        </p:spPr>
        <p:txBody>
          <a:bodyPr rot="0" spcFirstLastPara="0" vertOverflow="overflow" horzOverflow="overflow" vert="horz" wrap="square" lIns="82935" tIns="41468" rIns="32652" bIns="41468" numCol="1" spcCol="0" rtlCol="0" fromWordArt="0" anchor="ctr" anchorCtr="0" forceAA="0" compatLnSpc="1">
            <a:prstTxWarp prst="textNoShape">
              <a:avLst/>
            </a:prstTxWarp>
            <a:noAutofit/>
          </a:bodyPr>
          <a:lstStyle/>
          <a:p>
            <a:pPr algn="ctr"/>
            <a:endParaRPr lang="ja-JP" altLang="en-US" sz="2268"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0" name="Text Box 3218"/>
          <p:cNvSpPr txBox="1">
            <a:spLocks noChangeArrowheads="1"/>
          </p:cNvSpPr>
          <p:nvPr/>
        </p:nvSpPr>
        <p:spPr bwMode="auto">
          <a:xfrm>
            <a:off x="664299" y="4790044"/>
            <a:ext cx="3892555" cy="259751"/>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000" b="1">
                <a:solidFill>
                  <a:schemeClr val="tx1"/>
                </a:solidFill>
                <a:latin typeface="Tahoma" pitchFamily="34" charset="0"/>
                <a:ea typeface="HG丸ｺﾞｼｯｸM-PRO" pitchFamily="50" charset="-128"/>
              </a:defRPr>
            </a:lvl1pPr>
            <a:lvl2pPr marL="742950" indent="-285750" eaLnBrk="0" hangingPunct="0">
              <a:defRPr kumimoji="1" sz="1000" b="1">
                <a:solidFill>
                  <a:schemeClr val="tx1"/>
                </a:solidFill>
                <a:latin typeface="Tahoma" pitchFamily="34" charset="0"/>
                <a:ea typeface="HG丸ｺﾞｼｯｸM-PRO" pitchFamily="50" charset="-128"/>
              </a:defRPr>
            </a:lvl2pPr>
            <a:lvl3pPr marL="1143000" indent="-228600" eaLnBrk="0" hangingPunct="0">
              <a:defRPr kumimoji="1" sz="1000" b="1">
                <a:solidFill>
                  <a:schemeClr val="tx1"/>
                </a:solidFill>
                <a:latin typeface="Tahoma" pitchFamily="34" charset="0"/>
                <a:ea typeface="HG丸ｺﾞｼｯｸM-PRO" pitchFamily="50" charset="-128"/>
              </a:defRPr>
            </a:lvl3pPr>
            <a:lvl4pPr marL="1600200" indent="-228600" eaLnBrk="0" hangingPunct="0">
              <a:defRPr kumimoji="1" sz="1000" b="1">
                <a:solidFill>
                  <a:schemeClr val="tx1"/>
                </a:solidFill>
                <a:latin typeface="Tahoma" pitchFamily="34" charset="0"/>
                <a:ea typeface="HG丸ｺﾞｼｯｸM-PRO" pitchFamily="50" charset="-128"/>
              </a:defRPr>
            </a:lvl4pPr>
            <a:lvl5pPr marL="2057400" indent="-228600" eaLnBrk="0" hangingPunct="0">
              <a:defRPr kumimoji="1" sz="1000" b="1">
                <a:solidFill>
                  <a:schemeClr val="tx1"/>
                </a:solidFill>
                <a:latin typeface="Tahoma" pitchFamily="34" charset="0"/>
                <a:ea typeface="HG丸ｺﾞｼｯｸM-PRO" pitchFamily="50" charset="-128"/>
              </a:defRPr>
            </a:lvl5pPr>
            <a:lvl6pPr marL="25146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6pPr>
            <a:lvl7pPr marL="29718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7pPr>
            <a:lvl8pPr marL="34290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8pPr>
            <a:lvl9pPr marL="38862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9pPr>
          </a:lstStyle>
          <a:p>
            <a:pPr algn="l" eaLnBrk="1" hangingPunct="1"/>
            <a:r>
              <a:rPr lang="ja-JP" altLang="en-US" sz="1088" b="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お使いの</a:t>
            </a:r>
            <a:r>
              <a:rPr lang="en-US" altLang="ja-JP" sz="1088" b="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IC</a:t>
            </a:r>
            <a:r>
              <a:rPr lang="ja-JP" altLang="en-US" sz="1088" b="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カードで セキュリティ対策とコスト削減を実現！ 　</a:t>
            </a:r>
          </a:p>
        </p:txBody>
      </p:sp>
      <p:sp>
        <p:nvSpPr>
          <p:cNvPr id="141" name="テキスト ボックス 92"/>
          <p:cNvSpPr txBox="1">
            <a:spLocks noChangeArrowheads="1"/>
          </p:cNvSpPr>
          <p:nvPr/>
        </p:nvSpPr>
        <p:spPr bwMode="auto">
          <a:xfrm>
            <a:off x="1830605" y="4504575"/>
            <a:ext cx="1685268" cy="27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803" tIns="41401" rIns="82803" bIns="41401">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eaLnBrk="1" hangingPunct="1">
              <a:defRPr/>
            </a:pP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個人認証システム</a:t>
            </a:r>
            <a:r>
              <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AE2</a:t>
            </a:r>
            <a:endPar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5" name="正方形/長方形 144"/>
          <p:cNvSpPr/>
          <p:nvPr/>
        </p:nvSpPr>
        <p:spPr>
          <a:xfrm>
            <a:off x="4995265" y="4815737"/>
            <a:ext cx="3703190" cy="243015"/>
          </a:xfrm>
          <a:prstGeom prst="rect">
            <a:avLst/>
          </a:prstGeom>
        </p:spPr>
        <p:txBody>
          <a:bodyPr wrap="square">
            <a:spAutoFit/>
          </a:bodyPr>
          <a:lstStyle/>
          <a:p>
            <a:pPr>
              <a:lnSpc>
                <a:spcPct val="90000"/>
              </a:lnSpc>
            </a:pP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ムダな印刷を無くし、取り忘れ、取り間違いを防ぎます！</a:t>
            </a:r>
          </a:p>
        </p:txBody>
      </p:sp>
      <p:sp>
        <p:nvSpPr>
          <p:cNvPr id="146" name="テキスト ボックス 92"/>
          <p:cNvSpPr txBox="1">
            <a:spLocks noChangeArrowheads="1"/>
          </p:cNvSpPr>
          <p:nvPr/>
        </p:nvSpPr>
        <p:spPr bwMode="auto">
          <a:xfrm>
            <a:off x="5984304" y="4504575"/>
            <a:ext cx="2015486" cy="279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803" tIns="41401" rIns="82803" bIns="41401">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eaLnBrk="1" hangingPunct="1">
              <a:defRPr/>
            </a:pP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カンタン私書箱プリント</a:t>
            </a:r>
            <a:r>
              <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AE2</a:t>
            </a:r>
            <a:endPar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3" name="下矢印 132"/>
          <p:cNvSpPr/>
          <p:nvPr/>
        </p:nvSpPr>
        <p:spPr bwMode="auto">
          <a:xfrm rot="16200000">
            <a:off x="6756514" y="5436819"/>
            <a:ext cx="650418" cy="288402"/>
          </a:xfrm>
          <a:prstGeom prst="downArrow">
            <a:avLst>
              <a:gd name="adj1" fmla="val 66509"/>
              <a:gd name="adj2" fmla="val 50000"/>
            </a:avLst>
          </a:prstGeom>
          <a:solidFill>
            <a:srgbClr val="FF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Text Box 3218"/>
          <p:cNvSpPr txBox="1">
            <a:spLocks noChangeArrowheads="1"/>
          </p:cNvSpPr>
          <p:nvPr/>
        </p:nvSpPr>
        <p:spPr bwMode="auto">
          <a:xfrm>
            <a:off x="5265040" y="6059079"/>
            <a:ext cx="1636371" cy="259751"/>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000" b="1">
                <a:solidFill>
                  <a:schemeClr val="tx1"/>
                </a:solidFill>
                <a:latin typeface="Tahoma" pitchFamily="34" charset="0"/>
                <a:ea typeface="HG丸ｺﾞｼｯｸM-PRO" pitchFamily="50" charset="-128"/>
              </a:defRPr>
            </a:lvl1pPr>
            <a:lvl2pPr marL="742950" indent="-285750" eaLnBrk="0" hangingPunct="0">
              <a:defRPr kumimoji="1" sz="1000" b="1">
                <a:solidFill>
                  <a:schemeClr val="tx1"/>
                </a:solidFill>
                <a:latin typeface="Tahoma" pitchFamily="34" charset="0"/>
                <a:ea typeface="HG丸ｺﾞｼｯｸM-PRO" pitchFamily="50" charset="-128"/>
              </a:defRPr>
            </a:lvl2pPr>
            <a:lvl3pPr marL="1143000" indent="-228600" eaLnBrk="0" hangingPunct="0">
              <a:defRPr kumimoji="1" sz="1000" b="1">
                <a:solidFill>
                  <a:schemeClr val="tx1"/>
                </a:solidFill>
                <a:latin typeface="Tahoma" pitchFamily="34" charset="0"/>
                <a:ea typeface="HG丸ｺﾞｼｯｸM-PRO" pitchFamily="50" charset="-128"/>
              </a:defRPr>
            </a:lvl3pPr>
            <a:lvl4pPr marL="1600200" indent="-228600" eaLnBrk="0" hangingPunct="0">
              <a:defRPr kumimoji="1" sz="1000" b="1">
                <a:solidFill>
                  <a:schemeClr val="tx1"/>
                </a:solidFill>
                <a:latin typeface="Tahoma" pitchFamily="34" charset="0"/>
                <a:ea typeface="HG丸ｺﾞｼｯｸM-PRO" pitchFamily="50" charset="-128"/>
              </a:defRPr>
            </a:lvl4pPr>
            <a:lvl5pPr marL="2057400" indent="-228600" eaLnBrk="0" hangingPunct="0">
              <a:defRPr kumimoji="1" sz="1000" b="1">
                <a:solidFill>
                  <a:schemeClr val="tx1"/>
                </a:solidFill>
                <a:latin typeface="Tahoma" pitchFamily="34" charset="0"/>
                <a:ea typeface="HG丸ｺﾞｼｯｸM-PRO" pitchFamily="50" charset="-128"/>
              </a:defRPr>
            </a:lvl5pPr>
            <a:lvl6pPr marL="25146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6pPr>
            <a:lvl7pPr marL="29718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7pPr>
            <a:lvl8pPr marL="34290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8pPr>
            <a:lvl9pPr marL="38862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9pPr>
          </a:lstStyle>
          <a:p>
            <a:pPr algn="ctr" eaLnBrk="1" hangingPunct="1"/>
            <a:r>
              <a:rPr lang="ja-JP" altLang="en-US" sz="1088" b="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操作中の機器の画面</a:t>
            </a:r>
          </a:p>
        </p:txBody>
      </p:sp>
      <p:sp>
        <p:nvSpPr>
          <p:cNvPr id="78" name="Text Box 3218"/>
          <p:cNvSpPr txBox="1">
            <a:spLocks noChangeArrowheads="1"/>
          </p:cNvSpPr>
          <p:nvPr/>
        </p:nvSpPr>
        <p:spPr bwMode="auto">
          <a:xfrm>
            <a:off x="7311856" y="6059079"/>
            <a:ext cx="1636371" cy="259751"/>
          </a:xfrm>
          <a:prstGeom prst="rect">
            <a:avLst/>
          </a:prstGeom>
          <a:noFill/>
          <a:ln>
            <a:noFill/>
          </a:ln>
          <a:effectLst/>
          <a:extLst>
            <a:ext uri="{909E8E84-426E-40DD-AFC4-6F175D3DCCD1}">
              <a14:hiddenFill xmlns:a14="http://schemas.microsoft.com/office/drawing/2010/main">
                <a:solidFill>
                  <a:schemeClr val="bg1">
                    <a:alpha val="50195"/>
                  </a:schemeClr>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1000" b="1">
                <a:solidFill>
                  <a:schemeClr val="tx1"/>
                </a:solidFill>
                <a:latin typeface="Tahoma" pitchFamily="34" charset="0"/>
                <a:ea typeface="HG丸ｺﾞｼｯｸM-PRO" pitchFamily="50" charset="-128"/>
              </a:defRPr>
            </a:lvl1pPr>
            <a:lvl2pPr marL="742950" indent="-285750" eaLnBrk="0" hangingPunct="0">
              <a:defRPr kumimoji="1" sz="1000" b="1">
                <a:solidFill>
                  <a:schemeClr val="tx1"/>
                </a:solidFill>
                <a:latin typeface="Tahoma" pitchFamily="34" charset="0"/>
                <a:ea typeface="HG丸ｺﾞｼｯｸM-PRO" pitchFamily="50" charset="-128"/>
              </a:defRPr>
            </a:lvl2pPr>
            <a:lvl3pPr marL="1143000" indent="-228600" eaLnBrk="0" hangingPunct="0">
              <a:defRPr kumimoji="1" sz="1000" b="1">
                <a:solidFill>
                  <a:schemeClr val="tx1"/>
                </a:solidFill>
                <a:latin typeface="Tahoma" pitchFamily="34" charset="0"/>
                <a:ea typeface="HG丸ｺﾞｼｯｸM-PRO" pitchFamily="50" charset="-128"/>
              </a:defRPr>
            </a:lvl3pPr>
            <a:lvl4pPr marL="1600200" indent="-228600" eaLnBrk="0" hangingPunct="0">
              <a:defRPr kumimoji="1" sz="1000" b="1">
                <a:solidFill>
                  <a:schemeClr val="tx1"/>
                </a:solidFill>
                <a:latin typeface="Tahoma" pitchFamily="34" charset="0"/>
                <a:ea typeface="HG丸ｺﾞｼｯｸM-PRO" pitchFamily="50" charset="-128"/>
              </a:defRPr>
            </a:lvl4pPr>
            <a:lvl5pPr marL="2057400" indent="-228600" eaLnBrk="0" hangingPunct="0">
              <a:defRPr kumimoji="1" sz="1000" b="1">
                <a:solidFill>
                  <a:schemeClr val="tx1"/>
                </a:solidFill>
                <a:latin typeface="Tahoma" pitchFamily="34" charset="0"/>
                <a:ea typeface="HG丸ｺﾞｼｯｸM-PRO" pitchFamily="50" charset="-128"/>
              </a:defRPr>
            </a:lvl5pPr>
            <a:lvl6pPr marL="25146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6pPr>
            <a:lvl7pPr marL="29718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7pPr>
            <a:lvl8pPr marL="34290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8pPr>
            <a:lvl9pPr marL="3886200" indent="-228600" algn="ctr" eaLnBrk="0" fontAlgn="base" hangingPunct="0">
              <a:spcBef>
                <a:spcPct val="0"/>
              </a:spcBef>
              <a:spcAft>
                <a:spcPct val="0"/>
              </a:spcAft>
              <a:defRPr kumimoji="1" sz="1000" b="1">
                <a:solidFill>
                  <a:schemeClr val="tx1"/>
                </a:solidFill>
                <a:latin typeface="Tahoma" pitchFamily="34" charset="0"/>
                <a:ea typeface="HG丸ｺﾞｼｯｸM-PRO" pitchFamily="50" charset="-128"/>
              </a:defRPr>
            </a:lvl9pPr>
          </a:lstStyle>
          <a:p>
            <a:pPr algn="ctr" eaLnBrk="1" hangingPunct="1"/>
            <a:r>
              <a:rPr lang="ja-JP" altLang="en-US" sz="1088" b="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別の機器のジョブを表示</a:t>
            </a:r>
          </a:p>
        </p:txBody>
      </p:sp>
      <p:grpSp>
        <p:nvGrpSpPr>
          <p:cNvPr id="5" name="グループ化 4"/>
          <p:cNvGrpSpPr/>
          <p:nvPr/>
        </p:nvGrpSpPr>
        <p:grpSpPr>
          <a:xfrm>
            <a:off x="5226477" y="5080109"/>
            <a:ext cx="1713497" cy="994775"/>
            <a:chOff x="441583" y="4862425"/>
            <a:chExt cx="2104187" cy="1221592"/>
          </a:xfrm>
        </p:grpSpPr>
        <p:pic>
          <p:nvPicPr>
            <p:cNvPr id="144" name="図 9"/>
            <p:cNvPicPr>
              <a:picLocks noChangeAspect="1"/>
            </p:cNvPicPr>
            <p:nvPr/>
          </p:nvPicPr>
          <p:blipFill>
            <a:blip r:embed="rId3"/>
            <a:srcRect/>
            <a:stretch>
              <a:fillRect/>
            </a:stretch>
          </p:blipFill>
          <p:spPr bwMode="auto">
            <a:xfrm>
              <a:off x="441583" y="4862425"/>
              <a:ext cx="2104187" cy="1221592"/>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47" name="Rectangle 35"/>
            <p:cNvSpPr>
              <a:spLocks noChangeArrowheads="1"/>
            </p:cNvSpPr>
            <p:nvPr/>
          </p:nvSpPr>
          <p:spPr bwMode="auto">
            <a:xfrm>
              <a:off x="600912" y="4929427"/>
              <a:ext cx="556213" cy="1587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000">
                  <a:solidFill>
                    <a:schemeClr val="tx1"/>
                  </a:solidFill>
                  <a:latin typeface="ＭＳ Ｐゴシック" charset="-128"/>
                  <a:ea typeface="ＭＳ Ｐゴシック" charset="-128"/>
                </a:defRPr>
              </a:lvl1pPr>
              <a:lvl2pPr marL="742950" indent="-285750" eaLnBrk="0" hangingPunct="0">
                <a:defRPr kumimoji="1" sz="1000">
                  <a:solidFill>
                    <a:schemeClr val="tx1"/>
                  </a:solidFill>
                  <a:latin typeface="ＭＳ Ｐゴシック" charset="-128"/>
                  <a:ea typeface="ＭＳ Ｐゴシック" charset="-128"/>
                </a:defRPr>
              </a:lvl2pPr>
              <a:lvl3pPr marL="1143000" indent="-228600" eaLnBrk="0" hangingPunct="0">
                <a:defRPr kumimoji="1" sz="1000">
                  <a:solidFill>
                    <a:schemeClr val="tx1"/>
                  </a:solidFill>
                  <a:latin typeface="ＭＳ Ｐゴシック" charset="-128"/>
                  <a:ea typeface="ＭＳ Ｐゴシック" charset="-128"/>
                </a:defRPr>
              </a:lvl3pPr>
              <a:lvl4pPr marL="1600200" indent="-228600" eaLnBrk="0" hangingPunct="0">
                <a:defRPr kumimoji="1" sz="1000">
                  <a:solidFill>
                    <a:schemeClr val="tx1"/>
                  </a:solidFill>
                  <a:latin typeface="ＭＳ Ｐゴシック" charset="-128"/>
                  <a:ea typeface="ＭＳ Ｐゴシック" charset="-128"/>
                </a:defRPr>
              </a:lvl4pPr>
              <a:lvl5pPr marL="2057400" indent="-228600" eaLnBrk="0" hangingPunct="0">
                <a:defRPr kumimoji="1" sz="1000">
                  <a:solidFill>
                    <a:schemeClr val="tx1"/>
                  </a:solidFill>
                  <a:latin typeface="ＭＳ Ｐゴシック" charset="-128"/>
                  <a:ea typeface="ＭＳ Ｐゴシック" charset="-128"/>
                </a:defRPr>
              </a:lvl5pPr>
              <a:lvl6pPr marL="25146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6pPr>
              <a:lvl7pPr marL="29718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7pPr>
              <a:lvl8pPr marL="34290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8pPr>
              <a:lvl9pPr marL="38862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9pPr>
            </a:lstStyle>
            <a:p>
              <a:pPr eaLnBrk="1" hangingPunct="1"/>
              <a:endParaRPr lang="ja-JP" altLang="en-US" sz="2177" dirty="0">
                <a:solidFill>
                  <a:prstClr val="black"/>
                </a:solidFill>
                <a:latin typeface="Times New Roman" pitchFamily="18" charset="0"/>
              </a:endParaRPr>
            </a:p>
          </p:txBody>
        </p:sp>
      </p:grpSp>
      <p:grpSp>
        <p:nvGrpSpPr>
          <p:cNvPr id="8" name="グループ化 7"/>
          <p:cNvGrpSpPr/>
          <p:nvPr/>
        </p:nvGrpSpPr>
        <p:grpSpPr>
          <a:xfrm>
            <a:off x="7225923" y="5086385"/>
            <a:ext cx="1808239" cy="984975"/>
            <a:chOff x="2543869" y="5632476"/>
            <a:chExt cx="2220528" cy="1209555"/>
          </a:xfrm>
        </p:grpSpPr>
        <p:pic>
          <p:nvPicPr>
            <p:cNvPr id="152" name="図 1"/>
            <p:cNvPicPr>
              <a:picLocks noChangeAspect="1"/>
            </p:cNvPicPr>
            <p:nvPr/>
          </p:nvPicPr>
          <p:blipFill>
            <a:blip r:embed="rId4"/>
            <a:srcRect/>
            <a:stretch>
              <a:fillRect/>
            </a:stretch>
          </p:blipFill>
          <p:spPr bwMode="auto">
            <a:xfrm>
              <a:off x="2543869" y="5632476"/>
              <a:ext cx="2220528" cy="1209555"/>
            </a:xfrm>
            <a:prstGeom prst="rect">
              <a:avLst/>
            </a:prstGeom>
            <a:noFill/>
            <a:ln w="9525">
              <a:solidFill>
                <a:schemeClr val="bg1">
                  <a:lumMod val="6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59" name="Rectangle 35"/>
            <p:cNvSpPr>
              <a:spLocks noChangeArrowheads="1"/>
            </p:cNvSpPr>
            <p:nvPr/>
          </p:nvSpPr>
          <p:spPr bwMode="auto">
            <a:xfrm>
              <a:off x="2547588" y="5830629"/>
              <a:ext cx="548241" cy="15875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1000">
                  <a:solidFill>
                    <a:schemeClr val="tx1"/>
                  </a:solidFill>
                  <a:latin typeface="ＭＳ Ｐゴシック" charset="-128"/>
                  <a:ea typeface="ＭＳ Ｐゴシック" charset="-128"/>
                </a:defRPr>
              </a:lvl1pPr>
              <a:lvl2pPr marL="742950" indent="-285750" eaLnBrk="0" hangingPunct="0">
                <a:defRPr kumimoji="1" sz="1000">
                  <a:solidFill>
                    <a:schemeClr val="tx1"/>
                  </a:solidFill>
                  <a:latin typeface="ＭＳ Ｐゴシック" charset="-128"/>
                  <a:ea typeface="ＭＳ Ｐゴシック" charset="-128"/>
                </a:defRPr>
              </a:lvl2pPr>
              <a:lvl3pPr marL="1143000" indent="-228600" eaLnBrk="0" hangingPunct="0">
                <a:defRPr kumimoji="1" sz="1000">
                  <a:solidFill>
                    <a:schemeClr val="tx1"/>
                  </a:solidFill>
                  <a:latin typeface="ＭＳ Ｐゴシック" charset="-128"/>
                  <a:ea typeface="ＭＳ Ｐゴシック" charset="-128"/>
                </a:defRPr>
              </a:lvl3pPr>
              <a:lvl4pPr marL="1600200" indent="-228600" eaLnBrk="0" hangingPunct="0">
                <a:defRPr kumimoji="1" sz="1000">
                  <a:solidFill>
                    <a:schemeClr val="tx1"/>
                  </a:solidFill>
                  <a:latin typeface="ＭＳ Ｐゴシック" charset="-128"/>
                  <a:ea typeface="ＭＳ Ｐゴシック" charset="-128"/>
                </a:defRPr>
              </a:lvl4pPr>
              <a:lvl5pPr marL="2057400" indent="-228600" eaLnBrk="0" hangingPunct="0">
                <a:defRPr kumimoji="1" sz="1000">
                  <a:solidFill>
                    <a:schemeClr val="tx1"/>
                  </a:solidFill>
                  <a:latin typeface="ＭＳ Ｐゴシック" charset="-128"/>
                  <a:ea typeface="ＭＳ Ｐゴシック" charset="-128"/>
                </a:defRPr>
              </a:lvl5pPr>
              <a:lvl6pPr marL="25146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6pPr>
              <a:lvl7pPr marL="29718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7pPr>
              <a:lvl8pPr marL="34290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8pPr>
              <a:lvl9pPr marL="3886200" indent="-228600" algn="ctr" eaLnBrk="0" fontAlgn="base" hangingPunct="0">
                <a:spcBef>
                  <a:spcPct val="0"/>
                </a:spcBef>
                <a:spcAft>
                  <a:spcPct val="0"/>
                </a:spcAft>
                <a:defRPr kumimoji="1" sz="1000">
                  <a:solidFill>
                    <a:schemeClr val="tx1"/>
                  </a:solidFill>
                  <a:latin typeface="ＭＳ Ｐゴシック" charset="-128"/>
                  <a:ea typeface="ＭＳ Ｐゴシック" charset="-128"/>
                </a:defRPr>
              </a:lvl9pPr>
            </a:lstStyle>
            <a:p>
              <a:pPr eaLnBrk="1" hangingPunct="1"/>
              <a:endParaRPr lang="ja-JP" altLang="en-US" sz="2177" dirty="0">
                <a:solidFill>
                  <a:prstClr val="black"/>
                </a:solidFill>
                <a:latin typeface="Times New Roman" pitchFamily="18" charset="0"/>
              </a:endParaRPr>
            </a:p>
          </p:txBody>
        </p:sp>
      </p:grpSp>
      <p:grpSp>
        <p:nvGrpSpPr>
          <p:cNvPr id="13" name="グループ化 12"/>
          <p:cNvGrpSpPr/>
          <p:nvPr/>
        </p:nvGrpSpPr>
        <p:grpSpPr>
          <a:xfrm>
            <a:off x="5264618" y="5508534"/>
            <a:ext cx="1845020" cy="248445"/>
            <a:chOff x="464836" y="-689722"/>
            <a:chExt cx="2618647" cy="352620"/>
          </a:xfrm>
        </p:grpSpPr>
        <p:sp>
          <p:nvSpPr>
            <p:cNvPr id="172" name="角丸四角形 171"/>
            <p:cNvSpPr/>
            <p:nvPr/>
          </p:nvSpPr>
          <p:spPr bwMode="auto">
            <a:xfrm>
              <a:off x="464836" y="-689722"/>
              <a:ext cx="2618647" cy="327273"/>
            </a:xfrm>
            <a:prstGeom prst="roundRect">
              <a:avLst>
                <a:gd name="adj" fmla="val 50000"/>
              </a:avLst>
            </a:prstGeom>
            <a:solidFill>
              <a:schemeClr val="bg1"/>
            </a:solidFill>
            <a:ln w="9525" cap="flat" cmpd="sng" algn="ctr">
              <a:solidFill>
                <a:srgbClr val="0064B4"/>
              </a:solidFill>
              <a:prstDash val="solid"/>
              <a:round/>
              <a:headEnd type="none" w="med" len="med"/>
              <a:tailEnd type="none" w="med" len="med"/>
            </a:ln>
            <a:effectLst/>
            <a:scene3d>
              <a:camera prst="orthographicFront"/>
              <a:lightRig rig="threePt" dir="t"/>
            </a:scene3d>
            <a:sp3d>
              <a:bevelT w="152400" h="25400" prst="softRound"/>
            </a:sp3d>
          </p:spPr>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bg1">
                    <a:lumMod val="95000"/>
                  </a:schemeClr>
                </a:solidFill>
                <a:latin typeface="HGS創英角ﾎﾟｯﾌﾟ体" pitchFamily="50" charset="-128"/>
                <a:ea typeface="HGS創英角ﾎﾟｯﾌﾟ体" pitchFamily="50" charset="-128"/>
              </a:endParaRPr>
            </a:p>
          </p:txBody>
        </p:sp>
        <p:sp>
          <p:nvSpPr>
            <p:cNvPr id="173" name="正方形/長方形 172"/>
            <p:cNvSpPr/>
            <p:nvPr/>
          </p:nvSpPr>
          <p:spPr>
            <a:xfrm>
              <a:off x="474263" y="-655352"/>
              <a:ext cx="2599793" cy="318250"/>
            </a:xfrm>
            <a:prstGeom prst="rect">
              <a:avLst/>
            </a:prstGeom>
          </p:spPr>
          <p:txBody>
            <a:bodyPr wrap="square">
              <a:spAutoFit/>
            </a:bodyPr>
            <a:lstStyle/>
            <a:p>
              <a:pPr algn="ctr">
                <a:lnSpc>
                  <a:spcPct val="90000"/>
                </a:lnSpc>
              </a:pPr>
              <a:r>
                <a:rPr lang="ja-JP" altLang="en-US"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画面左上のアイコン</a:t>
              </a:r>
              <a:r>
                <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or</a:t>
              </a:r>
              <a:r>
                <a:rPr lang="ja-JP" altLang="en-US"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文字を選択</a:t>
              </a:r>
              <a:endPar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174" name="グループ化 173"/>
          <p:cNvGrpSpPr/>
          <p:nvPr/>
        </p:nvGrpSpPr>
        <p:grpSpPr>
          <a:xfrm>
            <a:off x="7411203" y="5604261"/>
            <a:ext cx="1665214" cy="248445"/>
            <a:chOff x="592436" y="-689722"/>
            <a:chExt cx="2363448" cy="352620"/>
          </a:xfrm>
        </p:grpSpPr>
        <p:sp>
          <p:nvSpPr>
            <p:cNvPr id="175" name="角丸四角形 174"/>
            <p:cNvSpPr/>
            <p:nvPr/>
          </p:nvSpPr>
          <p:spPr bwMode="auto">
            <a:xfrm>
              <a:off x="790446" y="-689722"/>
              <a:ext cx="1967428" cy="327273"/>
            </a:xfrm>
            <a:prstGeom prst="roundRect">
              <a:avLst>
                <a:gd name="adj" fmla="val 50000"/>
              </a:avLst>
            </a:prstGeom>
            <a:solidFill>
              <a:schemeClr val="bg1"/>
            </a:solidFill>
            <a:ln w="9525" cap="flat" cmpd="sng" algn="ctr">
              <a:solidFill>
                <a:srgbClr val="0064B4"/>
              </a:solidFill>
              <a:prstDash val="solid"/>
              <a:round/>
              <a:headEnd type="none" w="med" len="med"/>
              <a:tailEnd type="none" w="med" len="med"/>
            </a:ln>
            <a:effectLst/>
            <a:scene3d>
              <a:camera prst="orthographicFront"/>
              <a:lightRig rig="threePt" dir="t"/>
            </a:scene3d>
            <a:sp3d>
              <a:bevelT w="152400" h="25400" prst="softRound"/>
            </a:sp3d>
          </p:spPr>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bg1">
                    <a:lumMod val="95000"/>
                  </a:schemeClr>
                </a:solidFill>
                <a:latin typeface="HGS創英角ﾎﾟｯﾌﾟ体" pitchFamily="50" charset="-128"/>
                <a:ea typeface="HGS創英角ﾎﾟｯﾌﾟ体" pitchFamily="50" charset="-128"/>
              </a:endParaRPr>
            </a:p>
          </p:txBody>
        </p:sp>
        <p:sp>
          <p:nvSpPr>
            <p:cNvPr id="176" name="正方形/長方形 175"/>
            <p:cNvSpPr/>
            <p:nvPr/>
          </p:nvSpPr>
          <p:spPr>
            <a:xfrm>
              <a:off x="592436" y="-655352"/>
              <a:ext cx="2363448" cy="318250"/>
            </a:xfrm>
            <a:prstGeom prst="rect">
              <a:avLst/>
            </a:prstGeom>
          </p:spPr>
          <p:txBody>
            <a:bodyPr wrap="square">
              <a:spAutoFit/>
            </a:bodyPr>
            <a:lstStyle/>
            <a:p>
              <a:pPr algn="ctr">
                <a:lnSpc>
                  <a:spcPct val="90000"/>
                </a:lnSpc>
              </a:pPr>
              <a:r>
                <a:rPr lang="ja-JP" altLang="en-US"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接続したい機器を選択</a:t>
              </a:r>
            </a:p>
          </p:txBody>
        </p:sp>
      </p:grpSp>
      <p:sp>
        <p:nvSpPr>
          <p:cNvPr id="75" name="Text Box 15"/>
          <p:cNvSpPr txBox="1">
            <a:spLocks noChangeAspect="1" noChangeArrowheads="1"/>
          </p:cNvSpPr>
          <p:nvPr/>
        </p:nvSpPr>
        <p:spPr bwMode="auto">
          <a:xfrm>
            <a:off x="1770603" y="4111813"/>
            <a:ext cx="6364794"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algn="ctr" eaLnBrk="1" hangingPunct="1"/>
            <a:r>
              <a:rPr lang="ja-JP" altLang="en-US" sz="1814" dirty="0">
                <a:latin typeface="Meiryo UI" panose="020B0604030504040204" pitchFamily="50" charset="-128"/>
                <a:ea typeface="Meiryo UI" panose="020B0604030504040204" pitchFamily="50" charset="-128"/>
                <a:cs typeface="Meiryo UI" panose="020B0604030504040204" pitchFamily="50" charset="-128"/>
              </a:rPr>
              <a:t>ロケーションフリー搭載アプリケーション</a:t>
            </a:r>
          </a:p>
        </p:txBody>
      </p:sp>
      <p:sp>
        <p:nvSpPr>
          <p:cNvPr id="79" name="二等辺三角形 78"/>
          <p:cNvSpPr/>
          <p:nvPr/>
        </p:nvSpPr>
        <p:spPr bwMode="auto">
          <a:xfrm rot="16002794">
            <a:off x="2360445" y="5094500"/>
            <a:ext cx="514660" cy="995568"/>
          </a:xfrm>
          <a:prstGeom prst="triangle">
            <a:avLst/>
          </a:prstGeom>
          <a:gradFill>
            <a:gsLst>
              <a:gs pos="0">
                <a:schemeClr val="tx1">
                  <a:lumMod val="65000"/>
                  <a:lumOff val="35000"/>
                </a:schemeClr>
              </a:gs>
              <a:gs pos="50000">
                <a:schemeClr val="bg1">
                  <a:lumMod val="65000"/>
                </a:schemeClr>
              </a:gs>
              <a:gs pos="100000">
                <a:schemeClr val="bg1">
                  <a:lumMod val="85000"/>
                </a:schemeClr>
              </a:gs>
            </a:gsLst>
            <a:lin ang="5400000" scaled="0"/>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68" name="テキスト ボックス 67"/>
          <p:cNvSpPr txBox="1"/>
          <p:nvPr/>
        </p:nvSpPr>
        <p:spPr bwMode="auto">
          <a:xfrm>
            <a:off x="534584" y="908511"/>
            <a:ext cx="5193035"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「どこでも印刷」が可能になります</a:t>
            </a:r>
          </a:p>
        </p:txBody>
      </p:sp>
      <p:sp>
        <p:nvSpPr>
          <p:cNvPr id="69" name="テキスト ボックス 68"/>
          <p:cNvSpPr txBox="1"/>
          <p:nvPr/>
        </p:nvSpPr>
        <p:spPr bwMode="auto">
          <a:xfrm>
            <a:off x="576515" y="1339436"/>
            <a:ext cx="483871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自分が印刷指示したデータをどの機器からでも印刷できます。</a:t>
            </a:r>
          </a:p>
        </p:txBody>
      </p:sp>
      <p:sp>
        <p:nvSpPr>
          <p:cNvPr id="102" name="角丸四角形 101"/>
          <p:cNvSpPr/>
          <p:nvPr/>
        </p:nvSpPr>
        <p:spPr bwMode="auto">
          <a:xfrm>
            <a:off x="3313894" y="2126179"/>
            <a:ext cx="1108492" cy="176486"/>
          </a:xfrm>
          <a:prstGeom prst="roundRect">
            <a:avLst/>
          </a:prstGeom>
          <a:solidFill>
            <a:srgbClr val="FFFFC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cxnSp>
        <p:nvCxnSpPr>
          <p:cNvPr id="103" name="直線コネクタ 102"/>
          <p:cNvCxnSpPr/>
          <p:nvPr/>
        </p:nvCxnSpPr>
        <p:spPr bwMode="auto">
          <a:xfrm>
            <a:off x="5988215" y="3597694"/>
            <a:ext cx="0" cy="326399"/>
          </a:xfrm>
          <a:prstGeom prst="line">
            <a:avLst/>
          </a:prstGeom>
          <a:solidFill>
            <a:schemeClr val="accent1"/>
          </a:solidFill>
          <a:ln w="38100" cap="flat" cmpd="sng" algn="ctr">
            <a:solidFill>
              <a:srgbClr val="0064B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フリーフォーム 103"/>
          <p:cNvSpPr/>
          <p:nvPr/>
        </p:nvSpPr>
        <p:spPr bwMode="auto">
          <a:xfrm>
            <a:off x="4274024" y="3637411"/>
            <a:ext cx="3428383" cy="284350"/>
          </a:xfrm>
          <a:custGeom>
            <a:avLst/>
            <a:gdLst>
              <a:gd name="connsiteX0" fmla="*/ 0 w 3892731"/>
              <a:gd name="connsiteY0" fmla="*/ 26126 h 313509"/>
              <a:gd name="connsiteX1" fmla="*/ 0 w 3892731"/>
              <a:gd name="connsiteY1" fmla="*/ 313509 h 313509"/>
              <a:gd name="connsiteX2" fmla="*/ 3892731 w 3892731"/>
              <a:gd name="connsiteY2" fmla="*/ 313509 h 313509"/>
              <a:gd name="connsiteX3" fmla="*/ 3892731 w 3892731"/>
              <a:gd name="connsiteY3" fmla="*/ 0 h 313509"/>
            </a:gdLst>
            <a:ahLst/>
            <a:cxnLst>
              <a:cxn ang="0">
                <a:pos x="connsiteX0" y="connsiteY0"/>
              </a:cxn>
              <a:cxn ang="0">
                <a:pos x="connsiteX1" y="connsiteY1"/>
              </a:cxn>
              <a:cxn ang="0">
                <a:pos x="connsiteX2" y="connsiteY2"/>
              </a:cxn>
              <a:cxn ang="0">
                <a:pos x="connsiteX3" y="connsiteY3"/>
              </a:cxn>
            </a:cxnLst>
            <a:rect l="l" t="t" r="r" b="b"/>
            <a:pathLst>
              <a:path w="3892731" h="313509">
                <a:moveTo>
                  <a:pt x="0" y="26126"/>
                </a:moveTo>
                <a:lnTo>
                  <a:pt x="0" y="313509"/>
                </a:lnTo>
                <a:lnTo>
                  <a:pt x="3892731" y="313509"/>
                </a:lnTo>
                <a:lnTo>
                  <a:pt x="3892731" y="0"/>
                </a:lnTo>
              </a:path>
            </a:pathLst>
          </a:custGeom>
          <a:noFill/>
          <a:ln w="38100">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pic>
        <p:nvPicPr>
          <p:cNvPr id="107" name="図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0954" y="3334665"/>
            <a:ext cx="345363" cy="426229"/>
          </a:xfrm>
          <a:prstGeom prst="rect">
            <a:avLst/>
          </a:prstGeom>
        </p:spPr>
      </p:pic>
      <p:pic>
        <p:nvPicPr>
          <p:cNvPr id="110" name="図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5146" y="3334665"/>
            <a:ext cx="345363" cy="426229"/>
          </a:xfrm>
          <a:prstGeom prst="rect">
            <a:avLst/>
          </a:prstGeom>
        </p:spPr>
      </p:pic>
      <p:pic>
        <p:nvPicPr>
          <p:cNvPr id="113" name="図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89337" y="3334665"/>
            <a:ext cx="345363" cy="426229"/>
          </a:xfrm>
          <a:prstGeom prst="rect">
            <a:avLst/>
          </a:prstGeom>
        </p:spPr>
      </p:pic>
      <p:grpSp>
        <p:nvGrpSpPr>
          <p:cNvPr id="119" name="グループ化 118"/>
          <p:cNvGrpSpPr/>
          <p:nvPr/>
        </p:nvGrpSpPr>
        <p:grpSpPr>
          <a:xfrm>
            <a:off x="1187953" y="2530747"/>
            <a:ext cx="1026400" cy="668412"/>
            <a:chOff x="6001164" y="1877630"/>
            <a:chExt cx="1616504" cy="1052700"/>
          </a:xfrm>
        </p:grpSpPr>
        <p:pic>
          <p:nvPicPr>
            <p:cNvPr id="120" name="図 119"/>
            <p:cNvPicPr>
              <a:picLocks noChangeAspect="1"/>
            </p:cNvPicPr>
            <p:nvPr/>
          </p:nvPicPr>
          <p:blipFill>
            <a:blip r:embed="rId6"/>
            <a:stretch>
              <a:fillRect/>
            </a:stretch>
          </p:blipFill>
          <p:spPr>
            <a:xfrm>
              <a:off x="6001164" y="1877630"/>
              <a:ext cx="1616504" cy="1052700"/>
            </a:xfrm>
            <a:prstGeom prst="rect">
              <a:avLst/>
            </a:prstGeom>
          </p:spPr>
        </p:pic>
        <p:sp>
          <p:nvSpPr>
            <p:cNvPr id="123" name="正方形/長方形 122"/>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sp>
        <p:nvSpPr>
          <p:cNvPr id="124" name="テキスト ボックス 123"/>
          <p:cNvSpPr txBox="1"/>
          <p:nvPr/>
        </p:nvSpPr>
        <p:spPr>
          <a:xfrm>
            <a:off x="802545" y="3365424"/>
            <a:ext cx="1685204" cy="287771"/>
          </a:xfrm>
          <a:prstGeom prst="rect">
            <a:avLst/>
          </a:prstGeom>
          <a:noFill/>
        </p:spPr>
        <p:txBody>
          <a:bodyPr wrap="square" rtlCol="0">
            <a:spAutoFit/>
          </a:bodyPr>
          <a:lstStyle/>
          <a:p>
            <a:pPr algn="ctr"/>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印刷指示</a:t>
            </a:r>
          </a:p>
        </p:txBody>
      </p:sp>
      <p:sp>
        <p:nvSpPr>
          <p:cNvPr id="125" name="下矢印 124"/>
          <p:cNvSpPr/>
          <p:nvPr/>
        </p:nvSpPr>
        <p:spPr>
          <a:xfrm rot="5400000" flipV="1">
            <a:off x="2466691" y="2705052"/>
            <a:ext cx="444998" cy="607985"/>
          </a:xfrm>
          <a:prstGeom prst="downArrow">
            <a:avLst>
              <a:gd name="adj1" fmla="val 63243"/>
              <a:gd name="adj2" fmla="val 50000"/>
            </a:avLst>
          </a:prstGeom>
          <a:solidFill>
            <a:srgbClr val="0064B4"/>
          </a:soli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defTabSz="829361" fontAlgn="auto">
              <a:spcBef>
                <a:spcPts val="0"/>
              </a:spcBef>
              <a:spcAft>
                <a:spcPts val="0"/>
              </a:spcAft>
              <a:defRPr/>
            </a:pPr>
            <a:endParaRPr lang="ja-JP" altLang="en-US" sz="1633" dirty="0">
              <a:solidFill>
                <a:prstClr val="white"/>
              </a:solidFill>
              <a:latin typeface="HGPｺﾞｼｯｸM" pitchFamily="50" charset="-128"/>
              <a:ea typeface="HGPｺﾞｼｯｸM" pitchFamily="50" charset="-128"/>
            </a:endParaRPr>
          </a:p>
        </p:txBody>
      </p:sp>
      <p:sp>
        <p:nvSpPr>
          <p:cNvPr id="127" name="テキスト ボックス 92"/>
          <p:cNvSpPr txBox="1">
            <a:spLocks noChangeArrowheads="1"/>
          </p:cNvSpPr>
          <p:nvPr/>
        </p:nvSpPr>
        <p:spPr bwMode="auto">
          <a:xfrm>
            <a:off x="5388104" y="2109910"/>
            <a:ext cx="692677" cy="23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3" tIns="41401" rIns="82803" bIns="41401">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algn="ctr"/>
            <a:r>
              <a:rPr lang="ja-JP" altLang="en-US"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他機</a:t>
            </a:r>
            <a:endParaRPr lang="en-US" altLang="ja-JP"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9" name="テキスト ボックス 92"/>
          <p:cNvSpPr txBox="1">
            <a:spLocks noChangeArrowheads="1"/>
          </p:cNvSpPr>
          <p:nvPr/>
        </p:nvSpPr>
        <p:spPr bwMode="auto">
          <a:xfrm>
            <a:off x="7136513" y="2109910"/>
            <a:ext cx="692677" cy="23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3" tIns="41401" rIns="82803" bIns="41401">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algn="ctr"/>
            <a:r>
              <a:rPr lang="ja-JP" altLang="en-US"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他機</a:t>
            </a:r>
            <a:endParaRPr lang="en-US" altLang="ja-JP"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36" name="テキスト ボックス 92"/>
          <p:cNvSpPr txBox="1">
            <a:spLocks noChangeArrowheads="1"/>
          </p:cNvSpPr>
          <p:nvPr/>
        </p:nvSpPr>
        <p:spPr bwMode="auto">
          <a:xfrm>
            <a:off x="3128487" y="2092632"/>
            <a:ext cx="1484816" cy="23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3" tIns="41401" rIns="82803" bIns="41401">
            <a:spAutoFit/>
          </a:bodyPr>
          <a:lstStyle>
            <a:lvl1pPr eaLnBrk="0" hangingPunct="0">
              <a:defRPr kumimoji="1" sz="2000">
                <a:solidFill>
                  <a:schemeClr val="tx1"/>
                </a:solidFill>
                <a:latin typeface="ＭＳ Ｐゴシック" pitchFamily="50" charset="-128"/>
                <a:ea typeface="ＭＳ Ｐゴシック" pitchFamily="50" charset="-128"/>
              </a:defRPr>
            </a:lvl1pPr>
            <a:lvl2pPr marL="742950" indent="-285750" eaLnBrk="0" hangingPunct="0">
              <a:defRPr kumimoji="1" sz="2000">
                <a:solidFill>
                  <a:schemeClr val="tx1"/>
                </a:solidFill>
                <a:latin typeface="ＭＳ Ｐゴシック" pitchFamily="50" charset="-128"/>
                <a:ea typeface="ＭＳ Ｐゴシック" pitchFamily="50" charset="-128"/>
              </a:defRPr>
            </a:lvl2pPr>
            <a:lvl3pPr marL="1143000" indent="-228600" eaLnBrk="0" hangingPunct="0">
              <a:defRPr kumimoji="1" sz="2000">
                <a:solidFill>
                  <a:schemeClr val="tx1"/>
                </a:solidFill>
                <a:latin typeface="ＭＳ Ｐゴシック" pitchFamily="50" charset="-128"/>
                <a:ea typeface="ＭＳ Ｐゴシック" pitchFamily="50" charset="-128"/>
              </a:defRPr>
            </a:lvl3pPr>
            <a:lvl4pPr marL="1600200" indent="-228600" eaLnBrk="0" hangingPunct="0">
              <a:defRPr kumimoji="1" sz="2000">
                <a:solidFill>
                  <a:schemeClr val="tx1"/>
                </a:solidFill>
                <a:latin typeface="ＭＳ Ｐゴシック" pitchFamily="50" charset="-128"/>
                <a:ea typeface="ＭＳ Ｐゴシック" pitchFamily="50" charset="-128"/>
              </a:defRPr>
            </a:lvl4pPr>
            <a:lvl5pPr marL="2057400" indent="-228600" eaLnBrk="0" hangingPunct="0">
              <a:defRPr kumimoji="1" sz="2000">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sz="2000">
                <a:solidFill>
                  <a:schemeClr val="tx1"/>
                </a:solidFill>
                <a:latin typeface="ＭＳ Ｐゴシック" pitchFamily="50" charset="-128"/>
                <a:ea typeface="ＭＳ Ｐゴシック" pitchFamily="50" charset="-128"/>
              </a:defRPr>
            </a:lvl9pPr>
          </a:lstStyle>
          <a:p>
            <a:pPr algn="ctr"/>
            <a:r>
              <a:rPr lang="ja-JP" altLang="en-US"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印刷指示した機器</a:t>
            </a:r>
            <a:endParaRPr lang="en-US" altLang="ja-JP" sz="99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37" name="図 136"/>
          <p:cNvPicPr>
            <a:picLocks noChangeAspect="1"/>
          </p:cNvPicPr>
          <p:nvPr/>
        </p:nvPicPr>
        <p:blipFill>
          <a:blip r:embed="rId7"/>
          <a:stretch>
            <a:fillRect/>
          </a:stretch>
        </p:blipFill>
        <p:spPr>
          <a:xfrm>
            <a:off x="3377600" y="3345681"/>
            <a:ext cx="501484" cy="425663"/>
          </a:xfrm>
          <a:prstGeom prst="rect">
            <a:avLst/>
          </a:prstGeom>
        </p:spPr>
      </p:pic>
      <p:sp>
        <p:nvSpPr>
          <p:cNvPr id="138" name="星 24 137"/>
          <p:cNvSpPr/>
          <p:nvPr/>
        </p:nvSpPr>
        <p:spPr bwMode="auto">
          <a:xfrm>
            <a:off x="3250928" y="1655385"/>
            <a:ext cx="1239934" cy="444955"/>
          </a:xfrm>
          <a:prstGeom prst="star24">
            <a:avLst/>
          </a:prstGeom>
          <a:solidFill>
            <a:srgbClr val="C0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39" name="テキスト ボックス 138"/>
          <p:cNvSpPr txBox="1"/>
          <p:nvPr/>
        </p:nvSpPr>
        <p:spPr bwMode="auto">
          <a:xfrm>
            <a:off x="3345418" y="1733778"/>
            <a:ext cx="1066241"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270" b="1" dirty="0">
                <a:solidFill>
                  <a:schemeClr val="bg1"/>
                </a:solidFill>
                <a:latin typeface="Meiryo UI" pitchFamily="50" charset="-128"/>
                <a:ea typeface="Meiryo UI" pitchFamily="50" charset="-128"/>
                <a:cs typeface="Meiryo UI" pitchFamily="50" charset="-128"/>
              </a:rPr>
              <a:t>大量印刷中</a:t>
            </a:r>
          </a:p>
        </p:txBody>
      </p:sp>
      <p:pic>
        <p:nvPicPr>
          <p:cNvPr id="142" name="図 141"/>
          <p:cNvPicPr>
            <a:picLocks noChangeAspect="1"/>
          </p:cNvPicPr>
          <p:nvPr/>
        </p:nvPicPr>
        <p:blipFill>
          <a:blip r:embed="rId8"/>
          <a:stretch>
            <a:fillRect/>
          </a:stretch>
        </p:blipFill>
        <p:spPr>
          <a:xfrm rot="1287028" flipH="1">
            <a:off x="7698440" y="2616701"/>
            <a:ext cx="496985" cy="293310"/>
          </a:xfrm>
          <a:prstGeom prst="rect">
            <a:avLst/>
          </a:prstGeom>
        </p:spPr>
      </p:pic>
      <p:sp>
        <p:nvSpPr>
          <p:cNvPr id="143" name="円形吹き出し 142"/>
          <p:cNvSpPr/>
          <p:nvPr/>
        </p:nvSpPr>
        <p:spPr bwMode="auto">
          <a:xfrm>
            <a:off x="7751465" y="1534065"/>
            <a:ext cx="1106690" cy="774715"/>
          </a:xfrm>
          <a:prstGeom prst="wedgeEllipseCallout">
            <a:avLst>
              <a:gd name="adj1" fmla="val 125"/>
              <a:gd name="adj2" fmla="val 71443"/>
            </a:avLst>
          </a:prstGeom>
          <a:solidFill>
            <a:srgbClr val="0064B4"/>
          </a:solidFill>
          <a:ln w="9525" cap="flat" cmpd="sng" algn="ctr">
            <a:solidFill>
              <a:srgbClr val="0064B4"/>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9" name="Rectangle 62"/>
          <p:cNvSpPr txBox="1">
            <a:spLocks noChangeArrowheads="1"/>
          </p:cNvSpPr>
          <p:nvPr/>
        </p:nvSpPr>
        <p:spPr bwMode="auto">
          <a:xfrm>
            <a:off x="7655127" y="1655385"/>
            <a:ext cx="1299366" cy="531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1451" b="1" kern="0" dirty="0">
                <a:solidFill>
                  <a:schemeClr val="bg1"/>
                </a:solidFill>
                <a:latin typeface="Meiryo UI" pitchFamily="50" charset="-128"/>
                <a:ea typeface="Meiryo UI" pitchFamily="50" charset="-128"/>
                <a:cs typeface="Meiryo UI" pitchFamily="50" charset="-128"/>
              </a:rPr>
              <a:t>あいている</a:t>
            </a:r>
            <a:endParaRPr lang="en-US" altLang="ja-JP" sz="1451" b="1" kern="0" dirty="0">
              <a:solidFill>
                <a:schemeClr val="bg1"/>
              </a:solidFill>
              <a:latin typeface="Meiryo UI" pitchFamily="50" charset="-128"/>
              <a:ea typeface="Meiryo UI" pitchFamily="50" charset="-128"/>
              <a:cs typeface="Meiryo UI" pitchFamily="50" charset="-128"/>
            </a:endParaRPr>
          </a:p>
          <a:p>
            <a:pPr algn="ctr">
              <a:defRPr/>
            </a:pPr>
            <a:r>
              <a:rPr lang="ja-JP" altLang="en-US" sz="1451" b="1" kern="0" dirty="0">
                <a:solidFill>
                  <a:schemeClr val="bg1"/>
                </a:solidFill>
                <a:latin typeface="Meiryo UI" pitchFamily="50" charset="-128"/>
                <a:ea typeface="Meiryo UI" pitchFamily="50" charset="-128"/>
                <a:cs typeface="Meiryo UI" pitchFamily="50" charset="-128"/>
              </a:rPr>
              <a:t>機器で印刷</a:t>
            </a:r>
          </a:p>
        </p:txBody>
      </p:sp>
      <p:pic>
        <p:nvPicPr>
          <p:cNvPr id="150" name="図 149"/>
          <p:cNvPicPr>
            <a:picLocks noChangeAspect="1"/>
          </p:cNvPicPr>
          <p:nvPr/>
        </p:nvPicPr>
        <p:blipFill>
          <a:blip r:embed="rId9"/>
          <a:stretch>
            <a:fillRect/>
          </a:stretch>
        </p:blipFill>
        <p:spPr>
          <a:xfrm>
            <a:off x="929093" y="2497380"/>
            <a:ext cx="886502" cy="848301"/>
          </a:xfrm>
          <a:prstGeom prst="rect">
            <a:avLst/>
          </a:prstGeom>
        </p:spPr>
      </p:pic>
      <p:pic>
        <p:nvPicPr>
          <p:cNvPr id="167" name="図 166"/>
          <p:cNvPicPr>
            <a:picLocks noChangeAspect="1"/>
          </p:cNvPicPr>
          <p:nvPr/>
        </p:nvPicPr>
        <p:blipFill>
          <a:blip r:embed="rId10"/>
          <a:stretch>
            <a:fillRect/>
          </a:stretch>
        </p:blipFill>
        <p:spPr>
          <a:xfrm>
            <a:off x="5552014" y="5140081"/>
            <a:ext cx="459077" cy="484183"/>
          </a:xfrm>
          <a:prstGeom prst="rect">
            <a:avLst/>
          </a:prstGeom>
        </p:spPr>
      </p:pic>
      <p:pic>
        <p:nvPicPr>
          <p:cNvPr id="168" name="図 167"/>
          <p:cNvPicPr>
            <a:picLocks noChangeAspect="1"/>
          </p:cNvPicPr>
          <p:nvPr/>
        </p:nvPicPr>
        <p:blipFill>
          <a:blip r:embed="rId10"/>
          <a:stretch>
            <a:fillRect/>
          </a:stretch>
        </p:blipFill>
        <p:spPr>
          <a:xfrm>
            <a:off x="7466989" y="5234481"/>
            <a:ext cx="459077" cy="484183"/>
          </a:xfrm>
          <a:prstGeom prst="rect">
            <a:avLst/>
          </a:prstGeom>
        </p:spPr>
      </p:pic>
      <p:grpSp>
        <p:nvGrpSpPr>
          <p:cNvPr id="171" name="グループ化 170"/>
          <p:cNvGrpSpPr/>
          <p:nvPr/>
        </p:nvGrpSpPr>
        <p:grpSpPr>
          <a:xfrm>
            <a:off x="2659637" y="5080109"/>
            <a:ext cx="1850250" cy="1162099"/>
            <a:chOff x="2598919" y="5616048"/>
            <a:chExt cx="1997773" cy="1254755"/>
          </a:xfrm>
        </p:grpSpPr>
        <p:grpSp>
          <p:nvGrpSpPr>
            <p:cNvPr id="177" name="グループ化 176"/>
            <p:cNvGrpSpPr/>
            <p:nvPr/>
          </p:nvGrpSpPr>
          <p:grpSpPr>
            <a:xfrm>
              <a:off x="2598919" y="5616048"/>
              <a:ext cx="1914299" cy="1117390"/>
              <a:chOff x="2883585" y="4924878"/>
              <a:chExt cx="3044778" cy="1777259"/>
            </a:xfrm>
          </p:grpSpPr>
          <p:pic>
            <p:nvPicPr>
              <p:cNvPr id="180" name="Picture 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83585" y="4924878"/>
                <a:ext cx="3044778" cy="1777259"/>
              </a:xfrm>
              <a:prstGeom prst="rect">
                <a:avLst/>
              </a:prstGeom>
              <a:noFill/>
              <a:ln w="9525">
                <a:solidFill>
                  <a:schemeClr val="tx1">
                    <a:lumMod val="50000"/>
                    <a:lumOff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1" name="グループ化 180"/>
              <p:cNvGrpSpPr/>
              <p:nvPr/>
            </p:nvGrpSpPr>
            <p:grpSpPr>
              <a:xfrm>
                <a:off x="2996846" y="5388961"/>
                <a:ext cx="2732602" cy="1221181"/>
                <a:chOff x="3635235" y="3684602"/>
                <a:chExt cx="2776369" cy="1240740"/>
              </a:xfrm>
            </p:grpSpPr>
            <p:sp>
              <p:nvSpPr>
                <p:cNvPr id="182" name="Rectangle 16"/>
                <p:cNvSpPr>
                  <a:spLocks noChangeArrowheads="1"/>
                </p:cNvSpPr>
                <p:nvPr/>
              </p:nvSpPr>
              <p:spPr bwMode="auto">
                <a:xfrm>
                  <a:off x="3635235" y="3684602"/>
                  <a:ext cx="2157287" cy="317951"/>
                </a:xfrm>
                <a:prstGeom prst="rect">
                  <a:avLst/>
                </a:prstGeom>
                <a:noFill/>
                <a:ln w="28575">
                  <a:solidFill>
                    <a:srgbClr val="FF0000"/>
                  </a:solidFill>
                  <a:miter lim="800000"/>
                  <a:headEnd/>
                  <a:tailEnd/>
                </a:ln>
                <a:effectLst/>
              </p:spPr>
              <p:txBody>
                <a:bodyPr wrap="none" anchor="ctr"/>
                <a:lstStyle/>
                <a:p>
                  <a:pPr>
                    <a:defRPr/>
                  </a:pPr>
                  <a:endParaRPr lang="ja-JP" altLang="en-US" sz="1706" dirty="0">
                    <a:solidFill>
                      <a:srgbClr val="000000"/>
                    </a:solidFill>
                    <a:latin typeface="Meiryo UI" pitchFamily="50" charset="-128"/>
                    <a:ea typeface="Meiryo UI" pitchFamily="50" charset="-128"/>
                    <a:cs typeface="Meiryo UI" pitchFamily="50" charset="-128"/>
                  </a:endParaRPr>
                </a:p>
              </p:txBody>
            </p:sp>
            <p:sp>
              <p:nvSpPr>
                <p:cNvPr id="183" name="円/楕円 102"/>
                <p:cNvSpPr/>
                <p:nvPr/>
              </p:nvSpPr>
              <p:spPr bwMode="auto">
                <a:xfrm>
                  <a:off x="6026528" y="4540266"/>
                  <a:ext cx="385076" cy="385076"/>
                </a:xfrm>
                <a:prstGeom prst="ellipse">
                  <a:avLst/>
                </a:prstGeom>
                <a:noFill/>
                <a:ln w="28575" cap="flat" cmpd="sng" algn="ctr">
                  <a:solidFill>
                    <a:srgbClr val="FF000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grpSp>
        </p:grpSp>
        <p:pic>
          <p:nvPicPr>
            <p:cNvPr id="178" name="図 177"/>
            <p:cNvPicPr>
              <a:picLocks noChangeAspect="1"/>
            </p:cNvPicPr>
            <p:nvPr/>
          </p:nvPicPr>
          <p:blipFill>
            <a:blip r:embed="rId10"/>
            <a:stretch>
              <a:fillRect/>
            </a:stretch>
          </p:blipFill>
          <p:spPr>
            <a:xfrm>
              <a:off x="3704888" y="5906788"/>
              <a:ext cx="417071" cy="439879"/>
            </a:xfrm>
            <a:prstGeom prst="rect">
              <a:avLst/>
            </a:prstGeom>
          </p:spPr>
        </p:pic>
        <p:pic>
          <p:nvPicPr>
            <p:cNvPr id="179" name="図 178"/>
            <p:cNvPicPr>
              <a:picLocks noChangeAspect="1"/>
            </p:cNvPicPr>
            <p:nvPr/>
          </p:nvPicPr>
          <p:blipFill>
            <a:blip r:embed="rId10"/>
            <a:stretch>
              <a:fillRect/>
            </a:stretch>
          </p:blipFill>
          <p:spPr>
            <a:xfrm>
              <a:off x="4179621" y="6430924"/>
              <a:ext cx="417071" cy="439879"/>
            </a:xfrm>
            <a:prstGeom prst="rect">
              <a:avLst/>
            </a:prstGeom>
          </p:spPr>
        </p:pic>
      </p:grpSp>
      <p:grpSp>
        <p:nvGrpSpPr>
          <p:cNvPr id="4" name="グループ化 3"/>
          <p:cNvGrpSpPr/>
          <p:nvPr/>
        </p:nvGrpSpPr>
        <p:grpSpPr>
          <a:xfrm>
            <a:off x="2940470" y="2130360"/>
            <a:ext cx="761760" cy="1616685"/>
            <a:chOff x="-756610" y="1970658"/>
            <a:chExt cx="946049" cy="2007800"/>
          </a:xfrm>
        </p:grpSpPr>
        <p:grpSp>
          <p:nvGrpSpPr>
            <p:cNvPr id="76" name="グループ化 75"/>
            <p:cNvGrpSpPr/>
            <p:nvPr/>
          </p:nvGrpSpPr>
          <p:grpSpPr>
            <a:xfrm>
              <a:off x="-234684" y="2251935"/>
              <a:ext cx="424123" cy="288220"/>
              <a:chOff x="-914871" y="2710177"/>
              <a:chExt cx="394276" cy="267937"/>
            </a:xfrm>
          </p:grpSpPr>
          <p:pic>
            <p:nvPicPr>
              <p:cNvPr id="82" name="図 8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607832">
                <a:off x="-914871" y="2849866"/>
                <a:ext cx="183902" cy="128248"/>
              </a:xfrm>
              <a:prstGeom prst="rect">
                <a:avLst/>
              </a:prstGeom>
            </p:spPr>
          </p:pic>
          <p:pic>
            <p:nvPicPr>
              <p:cNvPr id="81" name="図 80"/>
              <p:cNvPicPr>
                <a:picLocks noChangeAspect="1"/>
              </p:cNvPicPr>
              <p:nvPr/>
            </p:nvPicPr>
            <p:blipFill>
              <a:blip r:embed="rId13"/>
              <a:stretch>
                <a:fillRect/>
              </a:stretch>
            </p:blipFill>
            <p:spPr>
              <a:xfrm rot="8880000" flipH="1">
                <a:off x="-715485" y="2710177"/>
                <a:ext cx="194890" cy="267281"/>
              </a:xfrm>
              <a:prstGeom prst="rect">
                <a:avLst/>
              </a:prstGeom>
            </p:spPr>
          </p:pic>
        </p:grpSp>
        <p:pic>
          <p:nvPicPr>
            <p:cNvPr id="92" name="図 9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6610" y="1970658"/>
              <a:ext cx="674999" cy="2007800"/>
            </a:xfrm>
            <a:prstGeom prst="rect">
              <a:avLst/>
            </a:prstGeom>
          </p:spPr>
        </p:pic>
      </p:grpSp>
      <p:grpSp>
        <p:nvGrpSpPr>
          <p:cNvPr id="7" name="グループ化 6"/>
          <p:cNvGrpSpPr/>
          <p:nvPr/>
        </p:nvGrpSpPr>
        <p:grpSpPr>
          <a:xfrm>
            <a:off x="4558342" y="1922219"/>
            <a:ext cx="929435" cy="1778558"/>
            <a:chOff x="4695671" y="2119335"/>
            <a:chExt cx="1024745" cy="1960942"/>
          </a:xfrm>
        </p:grpSpPr>
        <p:grpSp>
          <p:nvGrpSpPr>
            <p:cNvPr id="94" name="グループ化 93"/>
            <p:cNvGrpSpPr/>
            <p:nvPr/>
          </p:nvGrpSpPr>
          <p:grpSpPr>
            <a:xfrm>
              <a:off x="5321427" y="2484076"/>
              <a:ext cx="398989" cy="271140"/>
              <a:chOff x="-914871" y="2710177"/>
              <a:chExt cx="394276" cy="267937"/>
            </a:xfrm>
          </p:grpSpPr>
          <p:pic>
            <p:nvPicPr>
              <p:cNvPr id="95" name="図 9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607832">
                <a:off x="-914871" y="2849866"/>
                <a:ext cx="183902" cy="128248"/>
              </a:xfrm>
              <a:prstGeom prst="rect">
                <a:avLst/>
              </a:prstGeom>
            </p:spPr>
          </p:pic>
          <p:pic>
            <p:nvPicPr>
              <p:cNvPr id="96" name="図 95"/>
              <p:cNvPicPr>
                <a:picLocks noChangeAspect="1"/>
              </p:cNvPicPr>
              <p:nvPr/>
            </p:nvPicPr>
            <p:blipFill>
              <a:blip r:embed="rId13"/>
              <a:stretch>
                <a:fillRect/>
              </a:stretch>
            </p:blipFill>
            <p:spPr>
              <a:xfrm rot="8880000" flipH="1">
                <a:off x="-715485" y="2710177"/>
                <a:ext cx="194890" cy="267281"/>
              </a:xfrm>
              <a:prstGeom prst="rect">
                <a:avLst/>
              </a:prstGeom>
            </p:spPr>
          </p:pic>
        </p:grpSp>
        <p:pic>
          <p:nvPicPr>
            <p:cNvPr id="93" name="図 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95671" y="2119335"/>
              <a:ext cx="779877" cy="1960942"/>
            </a:xfrm>
            <a:prstGeom prst="rect">
              <a:avLst/>
            </a:prstGeom>
          </p:spPr>
        </p:pic>
      </p:grpSp>
      <p:grpSp>
        <p:nvGrpSpPr>
          <p:cNvPr id="11" name="グループ化 10"/>
          <p:cNvGrpSpPr/>
          <p:nvPr/>
        </p:nvGrpSpPr>
        <p:grpSpPr>
          <a:xfrm>
            <a:off x="7938691" y="2479396"/>
            <a:ext cx="924147" cy="1468034"/>
            <a:chOff x="-679064" y="2012556"/>
            <a:chExt cx="765753" cy="1216420"/>
          </a:xfrm>
        </p:grpSpPr>
        <p:pic>
          <p:nvPicPr>
            <p:cNvPr id="128" name="図 1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607832">
              <a:off x="-679064" y="2485566"/>
              <a:ext cx="186100" cy="129781"/>
            </a:xfrm>
            <a:prstGeom prst="rect">
              <a:avLst/>
            </a:prstGeom>
          </p:spPr>
        </p:pic>
        <p:pic>
          <p:nvPicPr>
            <p:cNvPr id="121" name="図 120"/>
            <p:cNvPicPr>
              <a:picLocks noChangeAspect="1"/>
            </p:cNvPicPr>
            <p:nvPr/>
          </p:nvPicPr>
          <p:blipFill rotWithShape="1">
            <a:blip r:embed="rId16">
              <a:extLst>
                <a:ext uri="{28A0092B-C50C-407E-A947-70E740481C1C}">
                  <a14:useLocalDpi xmlns:a14="http://schemas.microsoft.com/office/drawing/2010/main" val="0"/>
                </a:ext>
              </a:extLst>
            </a:blip>
            <a:srcRect b="37854"/>
            <a:stretch/>
          </p:blipFill>
          <p:spPr>
            <a:xfrm flipH="1">
              <a:off x="-628578" y="2012556"/>
              <a:ext cx="715267" cy="1216420"/>
            </a:xfrm>
            <a:prstGeom prst="rect">
              <a:avLst/>
            </a:prstGeom>
          </p:spPr>
        </p:pic>
      </p:grpSp>
      <p:grpSp>
        <p:nvGrpSpPr>
          <p:cNvPr id="10" name="グループ化 9"/>
          <p:cNvGrpSpPr/>
          <p:nvPr/>
        </p:nvGrpSpPr>
        <p:grpSpPr>
          <a:xfrm>
            <a:off x="1022983" y="5019430"/>
            <a:ext cx="877851" cy="1103282"/>
            <a:chOff x="-1172750" y="4172547"/>
            <a:chExt cx="967871" cy="1216420"/>
          </a:xfrm>
        </p:grpSpPr>
        <p:grpSp>
          <p:nvGrpSpPr>
            <p:cNvPr id="131" name="グループ化 130"/>
            <p:cNvGrpSpPr/>
            <p:nvPr/>
          </p:nvGrpSpPr>
          <p:grpSpPr>
            <a:xfrm>
              <a:off x="-603867" y="4504201"/>
              <a:ext cx="398988" cy="271140"/>
              <a:chOff x="-914871" y="2710177"/>
              <a:chExt cx="394276" cy="267937"/>
            </a:xfrm>
          </p:grpSpPr>
          <p:pic>
            <p:nvPicPr>
              <p:cNvPr id="132" name="図 1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2607832">
                <a:off x="-914871" y="2849866"/>
                <a:ext cx="183902" cy="128248"/>
              </a:xfrm>
              <a:prstGeom prst="rect">
                <a:avLst/>
              </a:prstGeom>
            </p:spPr>
          </p:pic>
          <p:pic>
            <p:nvPicPr>
              <p:cNvPr id="134" name="図 133"/>
              <p:cNvPicPr>
                <a:picLocks noChangeAspect="1"/>
              </p:cNvPicPr>
              <p:nvPr/>
            </p:nvPicPr>
            <p:blipFill>
              <a:blip r:embed="rId13"/>
              <a:stretch>
                <a:fillRect/>
              </a:stretch>
            </p:blipFill>
            <p:spPr>
              <a:xfrm rot="8880000" flipH="1">
                <a:off x="-715485" y="2710177"/>
                <a:ext cx="194890" cy="267281"/>
              </a:xfrm>
              <a:prstGeom prst="rect">
                <a:avLst/>
              </a:prstGeom>
            </p:spPr>
          </p:pic>
        </p:grpSp>
        <p:pic>
          <p:nvPicPr>
            <p:cNvPr id="135" name="図 134"/>
            <p:cNvPicPr>
              <a:picLocks noChangeAspect="1"/>
            </p:cNvPicPr>
            <p:nvPr/>
          </p:nvPicPr>
          <p:blipFill rotWithShape="1">
            <a:blip r:embed="rId16" cstate="print">
              <a:extLst>
                <a:ext uri="{28A0092B-C50C-407E-A947-70E740481C1C}">
                  <a14:useLocalDpi xmlns:a14="http://schemas.microsoft.com/office/drawing/2010/main" val="0"/>
                </a:ext>
              </a:extLst>
            </a:blip>
            <a:srcRect b="37854"/>
            <a:stretch/>
          </p:blipFill>
          <p:spPr>
            <a:xfrm>
              <a:off x="-1172750" y="4172547"/>
              <a:ext cx="715267" cy="1216420"/>
            </a:xfrm>
            <a:prstGeom prst="rect">
              <a:avLst/>
            </a:prstGeom>
          </p:spPr>
        </p:pic>
      </p:grpSp>
      <p:sp>
        <p:nvSpPr>
          <p:cNvPr id="87" name="角丸四角形 86"/>
          <p:cNvSpPr/>
          <p:nvPr/>
        </p:nvSpPr>
        <p:spPr bwMode="auto">
          <a:xfrm>
            <a:off x="878300" y="6022153"/>
            <a:ext cx="2232474" cy="230587"/>
          </a:xfrm>
          <a:prstGeom prst="roundRect">
            <a:avLst>
              <a:gd name="adj" fmla="val 50000"/>
            </a:avLst>
          </a:prstGeom>
          <a:solidFill>
            <a:schemeClr val="bg1"/>
          </a:solidFill>
          <a:ln w="9525" cap="flat" cmpd="sng" algn="ctr">
            <a:solidFill>
              <a:srgbClr val="0064B4"/>
            </a:solidFill>
            <a:prstDash val="solid"/>
            <a:round/>
            <a:headEnd type="none" w="med" len="med"/>
            <a:tailEnd type="none" w="med" len="med"/>
          </a:ln>
          <a:effectLst/>
          <a:scene3d>
            <a:camera prst="orthographicFront"/>
            <a:lightRig rig="threePt" dir="t"/>
          </a:scene3d>
          <a:sp3d>
            <a:bevelT w="152400" h="25400" prst="softRound"/>
          </a:sp3d>
        </p:spPr>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bg1">
                  <a:lumMod val="95000"/>
                </a:schemeClr>
              </a:solidFill>
              <a:latin typeface="HGS創英角ﾎﾟｯﾌﾟ体" pitchFamily="50" charset="-128"/>
              <a:ea typeface="HGS創英角ﾎﾟｯﾌﾟ体" pitchFamily="50" charset="-128"/>
            </a:endParaRPr>
          </a:p>
        </p:txBody>
      </p:sp>
      <p:sp>
        <p:nvSpPr>
          <p:cNvPr id="89" name="正方形/長方形 88"/>
          <p:cNvSpPr/>
          <p:nvPr/>
        </p:nvSpPr>
        <p:spPr>
          <a:xfrm>
            <a:off x="775517" y="6046369"/>
            <a:ext cx="2438040" cy="224229"/>
          </a:xfrm>
          <a:prstGeom prst="rect">
            <a:avLst/>
          </a:prstGeom>
        </p:spPr>
        <p:txBody>
          <a:bodyPr wrap="square">
            <a:spAutoFit/>
          </a:bodyPr>
          <a:lstStyle/>
          <a:p>
            <a:pPr algn="ctr">
              <a:lnSpc>
                <a:spcPct val="90000"/>
              </a:lnSpc>
            </a:pPr>
            <a:r>
              <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IC</a:t>
            </a:r>
            <a:r>
              <a:rPr lang="ja-JP" altLang="en-US"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カードをかざすだけで自分のジョブを表示</a:t>
            </a:r>
            <a:endPar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a:extLst>
              <a:ext uri="{FF2B5EF4-FFF2-40B4-BE49-F238E27FC236}">
                <a16:creationId xmlns:a16="http://schemas.microsoft.com/office/drawing/2014/main" id="{867B8848-6391-4775-BD58-C489980A3A28}"/>
              </a:ext>
            </a:extLst>
          </p:cNvPr>
          <p:cNvSpPr>
            <a:spLocks noGrp="1"/>
          </p:cNvSpPr>
          <p:nvPr>
            <p:ph type="title"/>
          </p:nvPr>
        </p:nvSpPr>
        <p:spPr/>
        <p:txBody>
          <a:bodyPr/>
          <a:lstStyle/>
          <a:p>
            <a:r>
              <a:rPr lang="ja-JP" altLang="en-US" dirty="0"/>
              <a:t>ロケーションフリー印刷</a:t>
            </a:r>
          </a:p>
        </p:txBody>
      </p:sp>
      <p:sp>
        <p:nvSpPr>
          <p:cNvPr id="9" name="スライド番号プレースホルダー 8">
            <a:extLst>
              <a:ext uri="{FF2B5EF4-FFF2-40B4-BE49-F238E27FC236}">
                <a16:creationId xmlns:a16="http://schemas.microsoft.com/office/drawing/2014/main" id="{64753910-E69F-41A3-994C-486487D452C4}"/>
              </a:ext>
            </a:extLst>
          </p:cNvPr>
          <p:cNvSpPr>
            <a:spLocks noGrp="1"/>
          </p:cNvSpPr>
          <p:nvPr>
            <p:ph type="sldNum" sz="quarter" idx="4"/>
          </p:nvPr>
        </p:nvSpPr>
        <p:spPr/>
        <p:txBody>
          <a:bodyPr/>
          <a:lstStyle/>
          <a:p>
            <a:pPr>
              <a:defRPr/>
            </a:pPr>
            <a:fld id="{FB3629B8-3F17-4C5D-9EA5-923845F78C95}" type="slidenum">
              <a:rPr lang="en-US" altLang="ja-JP" smtClean="0"/>
              <a:pPr>
                <a:defRPr/>
              </a:pPr>
              <a:t>25</a:t>
            </a:fld>
            <a:endParaRPr lang="en-US" altLang="ja-JP" dirty="0"/>
          </a:p>
        </p:txBody>
      </p:sp>
    </p:spTree>
    <p:extLst>
      <p:ext uri="{BB962C8B-B14F-4D97-AF65-F5344CB8AC3E}">
        <p14:creationId xmlns:p14="http://schemas.microsoft.com/office/powerpoint/2010/main" val="1427661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矢印: 右 14">
            <a:extLst>
              <a:ext uri="{FF2B5EF4-FFF2-40B4-BE49-F238E27FC236}">
                <a16:creationId xmlns:a16="http://schemas.microsoft.com/office/drawing/2014/main" id="{822BBC01-D56C-494C-957A-B4F7071D59E9}"/>
              </a:ext>
            </a:extLst>
          </p:cNvPr>
          <p:cNvSpPr/>
          <p:nvPr/>
        </p:nvSpPr>
        <p:spPr bwMode="auto">
          <a:xfrm>
            <a:off x="2798395" y="5935637"/>
            <a:ext cx="5351804" cy="313920"/>
          </a:xfrm>
          <a:prstGeom prst="rightArrow">
            <a:avLst/>
          </a:prstGeom>
          <a:solidFill>
            <a:srgbClr val="295FAC"/>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70" name="矢印: 折線 69">
            <a:extLst>
              <a:ext uri="{FF2B5EF4-FFF2-40B4-BE49-F238E27FC236}">
                <a16:creationId xmlns:a16="http://schemas.microsoft.com/office/drawing/2014/main" id="{32FAB534-942C-42CE-844B-CB4AA2874BCF}"/>
              </a:ext>
            </a:extLst>
          </p:cNvPr>
          <p:cNvSpPr/>
          <p:nvPr/>
        </p:nvSpPr>
        <p:spPr bwMode="auto">
          <a:xfrm>
            <a:off x="1953150" y="2535774"/>
            <a:ext cx="556700" cy="2111410"/>
          </a:xfrm>
          <a:prstGeom prst="bentArrow">
            <a:avLst/>
          </a:prstGeom>
          <a:solidFill>
            <a:srgbClr val="295FAC"/>
          </a:solidFill>
          <a:ln>
            <a:no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pic>
        <p:nvPicPr>
          <p:cNvPr id="90" name="図 89">
            <a:extLst>
              <a:ext uri="{FF2B5EF4-FFF2-40B4-BE49-F238E27FC236}">
                <a16:creationId xmlns:a16="http://schemas.microsoft.com/office/drawing/2014/main" id="{CD1AF643-2B72-4508-9234-9D00A1FA684D}"/>
              </a:ext>
            </a:extLst>
          </p:cNvPr>
          <p:cNvPicPr>
            <a:picLocks noChangeAspect="1"/>
          </p:cNvPicPr>
          <p:nvPr/>
        </p:nvPicPr>
        <p:blipFill>
          <a:blip r:embed="rId2"/>
          <a:stretch>
            <a:fillRect/>
          </a:stretch>
        </p:blipFill>
        <p:spPr>
          <a:xfrm>
            <a:off x="1689328" y="4596673"/>
            <a:ext cx="1213350" cy="2003425"/>
          </a:xfrm>
          <a:prstGeom prst="rect">
            <a:avLst/>
          </a:prstGeom>
        </p:spPr>
      </p:pic>
      <p:sp>
        <p:nvSpPr>
          <p:cNvPr id="94" name="矢印: 折線 93">
            <a:extLst>
              <a:ext uri="{FF2B5EF4-FFF2-40B4-BE49-F238E27FC236}">
                <a16:creationId xmlns:a16="http://schemas.microsoft.com/office/drawing/2014/main" id="{CA09D4C0-98CD-4641-9CA4-4AD5C6A79A10}"/>
              </a:ext>
            </a:extLst>
          </p:cNvPr>
          <p:cNvSpPr/>
          <p:nvPr/>
        </p:nvSpPr>
        <p:spPr bwMode="auto">
          <a:xfrm rot="5400000" flipV="1">
            <a:off x="1637722" y="3383662"/>
            <a:ext cx="1636578" cy="597126"/>
          </a:xfrm>
          <a:prstGeom prst="bentArrow">
            <a:avLst>
              <a:gd name="adj1" fmla="val 25000"/>
              <a:gd name="adj2" fmla="val 25000"/>
              <a:gd name="adj3" fmla="val 25000"/>
              <a:gd name="adj4" fmla="val 26081"/>
            </a:avLst>
          </a:prstGeom>
          <a:solidFill>
            <a:srgbClr val="4EB6C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sp>
        <p:nvSpPr>
          <p:cNvPr id="80" name="矢印: 右 79">
            <a:extLst>
              <a:ext uri="{FF2B5EF4-FFF2-40B4-BE49-F238E27FC236}">
                <a16:creationId xmlns:a16="http://schemas.microsoft.com/office/drawing/2014/main" id="{6305B57E-B9B1-47EE-89D2-01953565B0B7}"/>
              </a:ext>
            </a:extLst>
          </p:cNvPr>
          <p:cNvSpPr/>
          <p:nvPr/>
        </p:nvSpPr>
        <p:spPr bwMode="auto">
          <a:xfrm flipH="1">
            <a:off x="3016966" y="6217515"/>
            <a:ext cx="5265060" cy="313920"/>
          </a:xfrm>
          <a:prstGeom prst="rightArrow">
            <a:avLst/>
          </a:prstGeom>
          <a:solidFill>
            <a:srgbClr val="4EB6C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1C3DA368-3D6A-4F08-AB6E-26B922B5822F}"/>
              </a:ext>
            </a:extLst>
          </p:cNvPr>
          <p:cNvSpPr>
            <a:spLocks noGrp="1"/>
          </p:cNvSpPr>
          <p:nvPr>
            <p:ph type="sldNum" sz="quarter" idx="4"/>
          </p:nvPr>
        </p:nvSpPr>
        <p:spPr/>
        <p:txBody>
          <a:bodyPr/>
          <a:lstStyle/>
          <a:p>
            <a:pPr>
              <a:defRPr/>
            </a:pPr>
            <a:fld id="{FB3629B8-3F17-4C5D-9EA5-923845F78C95}" type="slidenum">
              <a:rPr lang="en-US" altLang="ja-JP" smtClean="0"/>
              <a:pPr>
                <a:defRPr/>
              </a:pPr>
              <a:t>26</a:t>
            </a:fld>
            <a:endParaRPr lang="en-US" altLang="ja-JP" dirty="0"/>
          </a:p>
        </p:txBody>
      </p:sp>
      <p:sp>
        <p:nvSpPr>
          <p:cNvPr id="3" name="タイトル 2">
            <a:extLst>
              <a:ext uri="{FF2B5EF4-FFF2-40B4-BE49-F238E27FC236}">
                <a16:creationId xmlns:a16="http://schemas.microsoft.com/office/drawing/2014/main" id="{E564B528-8E0E-4A9F-B490-06A68EFD828D}"/>
              </a:ext>
            </a:extLst>
          </p:cNvPr>
          <p:cNvSpPr>
            <a:spLocks noGrp="1"/>
          </p:cNvSpPr>
          <p:nvPr>
            <p:ph type="title"/>
          </p:nvPr>
        </p:nvSpPr>
        <p:spPr/>
        <p:txBody>
          <a:bodyPr/>
          <a:lstStyle/>
          <a:p>
            <a:r>
              <a:rPr lang="en-US" altLang="ja-JP" dirty="0"/>
              <a:t>Quick</a:t>
            </a:r>
            <a:r>
              <a:rPr lang="ja-JP" altLang="en-US" dirty="0"/>
              <a:t>スキャン</a:t>
            </a:r>
            <a:r>
              <a:rPr lang="en-US" altLang="ja-JP" dirty="0"/>
              <a:t>V6</a:t>
            </a:r>
            <a:endParaRPr kumimoji="1" lang="ja-JP" altLang="en-US" dirty="0"/>
          </a:p>
        </p:txBody>
      </p:sp>
      <p:pic>
        <p:nvPicPr>
          <p:cNvPr id="6" name="図 5">
            <a:extLst>
              <a:ext uri="{FF2B5EF4-FFF2-40B4-BE49-F238E27FC236}">
                <a16:creationId xmlns:a16="http://schemas.microsoft.com/office/drawing/2014/main" id="{131B7FE6-B81C-4A50-8849-169AAE8CF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736" y="3481703"/>
            <a:ext cx="850528" cy="848657"/>
          </a:xfrm>
          <a:prstGeom prst="rect">
            <a:avLst/>
          </a:prstGeom>
        </p:spPr>
      </p:pic>
      <p:sp>
        <p:nvSpPr>
          <p:cNvPr id="7" name="テキスト ボックス 6">
            <a:extLst>
              <a:ext uri="{FF2B5EF4-FFF2-40B4-BE49-F238E27FC236}">
                <a16:creationId xmlns:a16="http://schemas.microsoft.com/office/drawing/2014/main" id="{26E14D8E-2FFE-4CA4-B26C-D2E0A17C6E4A}"/>
              </a:ext>
            </a:extLst>
          </p:cNvPr>
          <p:cNvSpPr txBox="1"/>
          <p:nvPr/>
        </p:nvSpPr>
        <p:spPr>
          <a:xfrm>
            <a:off x="582425" y="4063076"/>
            <a:ext cx="1167706" cy="429343"/>
          </a:xfrm>
          <a:prstGeom prst="rect">
            <a:avLst/>
          </a:prstGeom>
        </p:spPr>
        <p:txBody>
          <a:bodyPr wrap="square">
            <a:spAutoFit/>
            <a:scene3d>
              <a:camera prst="orthographicFront"/>
              <a:lightRig rig="threePt" dir="t"/>
            </a:scene3d>
            <a:sp3d extrusionH="57150" contourW="50800">
              <a:bevelT w="0" h="88900" prst="softRound"/>
              <a:contourClr>
                <a:schemeClr val="bg1"/>
              </a:contourClr>
            </a:sp3d>
          </a:bodyPr>
          <a:lstStyle>
            <a:defPPr>
              <a:defRPr lang="ja-JP"/>
            </a:defPPr>
            <a:lvl1pPr algn="ctr" defTabSz="1017099">
              <a:defRPr sz="1100" b="1">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sz="998" dirty="0"/>
              <a:t>IC</a:t>
            </a:r>
            <a:r>
              <a:rPr lang="ja-JP" altLang="en-US" sz="998" dirty="0"/>
              <a:t>カード認証</a:t>
            </a:r>
            <a:endParaRPr lang="en-US" altLang="ja-JP" sz="998" dirty="0"/>
          </a:p>
          <a:p>
            <a:r>
              <a:rPr lang="ja-JP" altLang="en-US" sz="998" dirty="0"/>
              <a:t>対応</a:t>
            </a:r>
          </a:p>
        </p:txBody>
      </p:sp>
      <p:sp>
        <p:nvSpPr>
          <p:cNvPr id="8" name="テキスト ボックス 7">
            <a:extLst>
              <a:ext uri="{FF2B5EF4-FFF2-40B4-BE49-F238E27FC236}">
                <a16:creationId xmlns:a16="http://schemas.microsoft.com/office/drawing/2014/main" id="{91C05E93-4B34-4668-BD25-363B3A6B5272}"/>
              </a:ext>
            </a:extLst>
          </p:cNvPr>
          <p:cNvSpPr txBox="1"/>
          <p:nvPr/>
        </p:nvSpPr>
        <p:spPr>
          <a:xfrm>
            <a:off x="1152821" y="4631378"/>
            <a:ext cx="651596" cy="281175"/>
          </a:xfrm>
          <a:prstGeom prst="rect">
            <a:avLst/>
          </a:prstGeom>
          <a:noFill/>
        </p:spPr>
        <p:txBody>
          <a:bodyPr wrap="none" rtlCol="0">
            <a:spAutoFit/>
          </a:bodyPr>
          <a:lstStyle/>
          <a:p>
            <a:pPr algn="ctr"/>
            <a:r>
              <a:rPr kumimoji="1" lang="ja-JP" altLang="en-US" sz="1100" dirty="0">
                <a:latin typeface="+mn-lt"/>
                <a:ea typeface="Meiryo UI" panose="020B0604030504040204" pitchFamily="50" charset="-128"/>
              </a:rPr>
              <a:t>スキャン</a:t>
            </a:r>
          </a:p>
        </p:txBody>
      </p:sp>
      <p:grpSp>
        <p:nvGrpSpPr>
          <p:cNvPr id="9" name="グループ化 8">
            <a:extLst>
              <a:ext uri="{FF2B5EF4-FFF2-40B4-BE49-F238E27FC236}">
                <a16:creationId xmlns:a16="http://schemas.microsoft.com/office/drawing/2014/main" id="{F08699E5-61EE-4FD2-AC52-166E708BDBDF}"/>
              </a:ext>
            </a:extLst>
          </p:cNvPr>
          <p:cNvGrpSpPr/>
          <p:nvPr/>
        </p:nvGrpSpPr>
        <p:grpSpPr>
          <a:xfrm>
            <a:off x="594200" y="4631683"/>
            <a:ext cx="577322" cy="755652"/>
            <a:chOff x="582498" y="4811835"/>
            <a:chExt cx="582420" cy="762324"/>
          </a:xfrm>
        </p:grpSpPr>
        <p:pic>
          <p:nvPicPr>
            <p:cNvPr id="10" name="図 9">
              <a:extLst>
                <a:ext uri="{FF2B5EF4-FFF2-40B4-BE49-F238E27FC236}">
                  <a16:creationId xmlns:a16="http://schemas.microsoft.com/office/drawing/2014/main" id="{80162092-56C0-4E1F-852C-DB6A3ACA98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071" y="4979475"/>
              <a:ext cx="418847" cy="594684"/>
            </a:xfrm>
            <a:prstGeom prst="rect">
              <a:avLst/>
            </a:prstGeom>
          </p:spPr>
        </p:pic>
        <p:pic>
          <p:nvPicPr>
            <p:cNvPr id="11" name="図 10">
              <a:extLst>
                <a:ext uri="{FF2B5EF4-FFF2-40B4-BE49-F238E27FC236}">
                  <a16:creationId xmlns:a16="http://schemas.microsoft.com/office/drawing/2014/main" id="{4ED9026E-B2EA-455A-BCE1-941B852611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498" y="4811835"/>
              <a:ext cx="418847" cy="594684"/>
            </a:xfrm>
            <a:prstGeom prst="rect">
              <a:avLst/>
            </a:prstGeom>
          </p:spPr>
        </p:pic>
      </p:grpSp>
      <p:pic>
        <p:nvPicPr>
          <p:cNvPr id="12" name="Picture 15">
            <a:extLst>
              <a:ext uri="{FF2B5EF4-FFF2-40B4-BE49-F238E27FC236}">
                <a16:creationId xmlns:a16="http://schemas.microsoft.com/office/drawing/2014/main" id="{6BC3E47A-0155-44B1-AC13-0DC4B0F39092}"/>
              </a:ext>
            </a:extLst>
          </p:cNvPr>
          <p:cNvPicPr>
            <a:picLocks noChangeAspect="1" noChangeArrowheads="1"/>
          </p:cNvPicPr>
          <p:nvPr/>
        </p:nvPicPr>
        <p:blipFill>
          <a:blip r:embed="rId5">
            <a:clrChange>
              <a:clrFrom>
                <a:srgbClr val="738079"/>
              </a:clrFrom>
              <a:clrTo>
                <a:srgbClr val="738079">
                  <a:alpha val="0"/>
                </a:srgbClr>
              </a:clrTo>
            </a:clrChange>
            <a:extLst>
              <a:ext uri="{28A0092B-C50C-407E-A947-70E740481C1C}">
                <a14:useLocalDpi xmlns:a14="http://schemas.microsoft.com/office/drawing/2010/main" val="0"/>
              </a:ext>
            </a:extLst>
          </a:blip>
          <a:srcRect/>
          <a:stretch>
            <a:fillRect/>
          </a:stretch>
        </p:blipFill>
        <p:spPr bwMode="auto">
          <a:xfrm>
            <a:off x="8153990" y="5461612"/>
            <a:ext cx="713380" cy="1073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二等辺三角形 12">
            <a:extLst>
              <a:ext uri="{FF2B5EF4-FFF2-40B4-BE49-F238E27FC236}">
                <a16:creationId xmlns:a16="http://schemas.microsoft.com/office/drawing/2014/main" id="{2423A533-8611-4E67-B160-CE75CBC26EF0}"/>
              </a:ext>
            </a:extLst>
          </p:cNvPr>
          <p:cNvSpPr/>
          <p:nvPr/>
        </p:nvSpPr>
        <p:spPr bwMode="auto">
          <a:xfrm rot="10800000">
            <a:off x="8430661" y="5307579"/>
            <a:ext cx="285395" cy="406415"/>
          </a:xfrm>
          <a:prstGeom prst="triangle">
            <a:avLst/>
          </a:prstGeom>
          <a:solidFill>
            <a:srgbClr val="C4C4C4"/>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7" name="二等辺三角形 16">
            <a:extLst>
              <a:ext uri="{FF2B5EF4-FFF2-40B4-BE49-F238E27FC236}">
                <a16:creationId xmlns:a16="http://schemas.microsoft.com/office/drawing/2014/main" id="{FE4E01F1-6C0C-4B64-A59D-D8ACB82414E7}"/>
              </a:ext>
            </a:extLst>
          </p:cNvPr>
          <p:cNvSpPr/>
          <p:nvPr/>
        </p:nvSpPr>
        <p:spPr bwMode="auto">
          <a:xfrm rot="14989957">
            <a:off x="2415751" y="4734009"/>
            <a:ext cx="285395" cy="406415"/>
          </a:xfrm>
          <a:prstGeom prst="triangle">
            <a:avLst/>
          </a:prstGeom>
          <a:solidFill>
            <a:srgbClr val="CEEBFA"/>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18" name="図 17">
            <a:extLst>
              <a:ext uri="{FF2B5EF4-FFF2-40B4-BE49-F238E27FC236}">
                <a16:creationId xmlns:a16="http://schemas.microsoft.com/office/drawing/2014/main" id="{0AC294E2-976F-418B-B048-F1ABB530F0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0806" y="3834043"/>
            <a:ext cx="2620077" cy="1535199"/>
          </a:xfrm>
          <a:prstGeom prst="rect">
            <a:avLst/>
          </a:prstGeom>
          <a:ln w="76200">
            <a:solidFill>
              <a:srgbClr val="CEEBFA"/>
            </a:solidFill>
          </a:ln>
        </p:spPr>
      </p:pic>
      <p:pic>
        <p:nvPicPr>
          <p:cNvPr id="19" name="図 18">
            <a:extLst>
              <a:ext uri="{FF2B5EF4-FFF2-40B4-BE49-F238E27FC236}">
                <a16:creationId xmlns:a16="http://schemas.microsoft.com/office/drawing/2014/main" id="{81BF79A7-BD79-44F7-8AAF-0AA0D3A13A1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34152"/>
          <a:stretch/>
        </p:blipFill>
        <p:spPr>
          <a:xfrm>
            <a:off x="7224145" y="3754452"/>
            <a:ext cx="1651831" cy="1706862"/>
          </a:xfrm>
          <a:prstGeom prst="rect">
            <a:avLst/>
          </a:prstGeom>
          <a:ln>
            <a:solidFill>
              <a:srgbClr val="C4C4C4"/>
            </a:solidFill>
          </a:ln>
        </p:spPr>
      </p:pic>
      <p:grpSp>
        <p:nvGrpSpPr>
          <p:cNvPr id="4" name="グループ化 3">
            <a:extLst>
              <a:ext uri="{FF2B5EF4-FFF2-40B4-BE49-F238E27FC236}">
                <a16:creationId xmlns:a16="http://schemas.microsoft.com/office/drawing/2014/main" id="{CAD69653-D784-4866-B9A0-E5E2E7F13F2E}"/>
              </a:ext>
            </a:extLst>
          </p:cNvPr>
          <p:cNvGrpSpPr/>
          <p:nvPr/>
        </p:nvGrpSpPr>
        <p:grpSpPr>
          <a:xfrm>
            <a:off x="2503943" y="3515178"/>
            <a:ext cx="1729827" cy="348800"/>
            <a:chOff x="2503943" y="3506386"/>
            <a:chExt cx="1729827" cy="348800"/>
          </a:xfrm>
        </p:grpSpPr>
        <p:sp>
          <p:nvSpPr>
            <p:cNvPr id="20" name="テキスト ボックス 19">
              <a:extLst>
                <a:ext uri="{FF2B5EF4-FFF2-40B4-BE49-F238E27FC236}">
                  <a16:creationId xmlns:a16="http://schemas.microsoft.com/office/drawing/2014/main" id="{D5EFFECD-21E2-42AC-B7F4-AAE7F21DAA51}"/>
                </a:ext>
              </a:extLst>
            </p:cNvPr>
            <p:cNvSpPr txBox="1"/>
            <p:nvPr/>
          </p:nvSpPr>
          <p:spPr>
            <a:xfrm>
              <a:off x="2503943" y="3506386"/>
              <a:ext cx="1640535" cy="330795"/>
            </a:xfrm>
            <a:prstGeom prst="rect">
              <a:avLst/>
            </a:prstGeom>
            <a:noFill/>
          </p:spPr>
          <p:txBody>
            <a:bodyPr wrap="none" rtlCol="0">
              <a:spAutoFit/>
            </a:bodyPr>
            <a:lstStyle/>
            <a:p>
              <a:pPr algn="l"/>
              <a:r>
                <a:rPr kumimoji="1" lang="en-US" altLang="ja-JP" sz="1400" b="1" dirty="0">
                  <a:ln w="76200">
                    <a:solidFill>
                      <a:srgbClr val="295FAC"/>
                    </a:solidFill>
                  </a:ln>
                  <a:solidFill>
                    <a:srgbClr val="295FAC"/>
                  </a:solidFill>
                  <a:latin typeface="Meiryo UI" panose="020B0604030504040204" pitchFamily="50" charset="-128"/>
                  <a:ea typeface="Meiryo UI" panose="020B0604030504040204" pitchFamily="50" charset="-128"/>
                </a:rPr>
                <a:t>Quick</a:t>
              </a:r>
              <a:r>
                <a:rPr kumimoji="1" lang="ja-JP" altLang="en-US" sz="1400" b="1" dirty="0">
                  <a:ln w="76200">
                    <a:solidFill>
                      <a:srgbClr val="295FAC"/>
                    </a:solidFill>
                  </a:ln>
                  <a:solidFill>
                    <a:srgbClr val="295FAC"/>
                  </a:solidFill>
                  <a:latin typeface="Meiryo UI" panose="020B0604030504040204" pitchFamily="50" charset="-128"/>
                  <a:ea typeface="Meiryo UI" panose="020B0604030504040204" pitchFamily="50" charset="-128"/>
                </a:rPr>
                <a:t>スキャン</a:t>
              </a:r>
              <a:r>
                <a:rPr kumimoji="1" lang="en-US" altLang="ja-JP" sz="1400" b="1" dirty="0">
                  <a:ln w="76200">
                    <a:solidFill>
                      <a:srgbClr val="295FAC"/>
                    </a:solidFill>
                  </a:ln>
                  <a:solidFill>
                    <a:srgbClr val="295FAC"/>
                  </a:solidFill>
                  <a:latin typeface="Meiryo UI" panose="020B0604030504040204" pitchFamily="50" charset="-128"/>
                  <a:ea typeface="Meiryo UI" panose="020B0604030504040204" pitchFamily="50" charset="-128"/>
                </a:rPr>
                <a:t>V6</a:t>
              </a:r>
              <a:endParaRPr kumimoji="1" lang="ja-JP" altLang="en-US" sz="1400" b="1" dirty="0">
                <a:ln w="76200">
                  <a:solidFill>
                    <a:srgbClr val="295FAC"/>
                  </a:solidFill>
                </a:ln>
                <a:solidFill>
                  <a:srgbClr val="295FAC"/>
                </a:solidFill>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A81B11F1-5729-4FBB-9FA8-D7D2EAEEB1C7}"/>
                </a:ext>
              </a:extLst>
            </p:cNvPr>
            <p:cNvSpPr txBox="1"/>
            <p:nvPr/>
          </p:nvSpPr>
          <p:spPr>
            <a:xfrm>
              <a:off x="2503943" y="3506386"/>
              <a:ext cx="1729827" cy="348800"/>
            </a:xfrm>
            <a:prstGeom prst="rect">
              <a:avLst/>
            </a:prstGeom>
            <a:noFill/>
          </p:spPr>
          <p:txBody>
            <a:bodyPr wrap="none" rtlCol="0">
              <a:spAutoFit/>
            </a:bodyPr>
            <a:lstStyle/>
            <a:p>
              <a:pPr algn="l"/>
              <a:r>
                <a:rPr kumimoji="1" lang="en-US" altLang="ja-JP" sz="1400" b="1" dirty="0">
                  <a:solidFill>
                    <a:schemeClr val="bg1"/>
                  </a:solidFill>
                  <a:latin typeface="Meiryo UI" panose="020B0604030504040204" pitchFamily="50" charset="-128"/>
                  <a:ea typeface="Meiryo UI" panose="020B0604030504040204" pitchFamily="50" charset="-128"/>
                </a:rPr>
                <a:t>Quick</a:t>
              </a:r>
              <a:r>
                <a:rPr kumimoji="1" lang="ja-JP" altLang="en-US" sz="1400" b="1" dirty="0">
                  <a:solidFill>
                    <a:schemeClr val="bg1"/>
                  </a:solidFill>
                  <a:latin typeface="Meiryo UI" panose="020B0604030504040204" pitchFamily="50" charset="-128"/>
                  <a:ea typeface="Meiryo UI" panose="020B0604030504040204" pitchFamily="50" charset="-128"/>
                </a:rPr>
                <a:t>スキャン</a:t>
              </a:r>
              <a:r>
                <a:rPr kumimoji="1" lang="en-US" altLang="ja-JP" sz="1400" b="1" dirty="0">
                  <a:solidFill>
                    <a:schemeClr val="bg1"/>
                  </a:solidFill>
                  <a:latin typeface="Meiryo UI" panose="020B0604030504040204" pitchFamily="50" charset="-128"/>
                  <a:ea typeface="Meiryo UI" panose="020B0604030504040204" pitchFamily="50" charset="-128"/>
                </a:rPr>
                <a:t>V6</a:t>
              </a:r>
              <a:endParaRPr kumimoji="1" lang="ja-JP" altLang="en-US" sz="1400" b="1" dirty="0">
                <a:solidFill>
                  <a:schemeClr val="bg1"/>
                </a:solidFill>
                <a:latin typeface="Meiryo UI" panose="020B0604030504040204" pitchFamily="50" charset="-128"/>
                <a:ea typeface="Meiryo UI" panose="020B0604030504040204" pitchFamily="50" charset="-128"/>
              </a:endParaRPr>
            </a:p>
          </p:txBody>
        </p:sp>
      </p:grpSp>
      <p:sp>
        <p:nvSpPr>
          <p:cNvPr id="24" name="四角形: 角を丸くする 23">
            <a:extLst>
              <a:ext uri="{FF2B5EF4-FFF2-40B4-BE49-F238E27FC236}">
                <a16:creationId xmlns:a16="http://schemas.microsoft.com/office/drawing/2014/main" id="{A3671747-3237-4779-8A26-8CE35692D8FA}"/>
              </a:ext>
            </a:extLst>
          </p:cNvPr>
          <p:cNvSpPr/>
          <p:nvPr/>
        </p:nvSpPr>
        <p:spPr bwMode="auto">
          <a:xfrm>
            <a:off x="2664111" y="5394618"/>
            <a:ext cx="1365347" cy="313920"/>
          </a:xfrm>
          <a:prstGeom prst="roundRect">
            <a:avLst/>
          </a:prstGeom>
          <a:solidFill>
            <a:srgbClr val="CEEBFA"/>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000" b="1" i="0" u="none" strike="noStrike" cap="none" normalizeH="0" baseline="0" dirty="0">
                <a:ln>
                  <a:noFill/>
                </a:ln>
                <a:solidFill>
                  <a:srgbClr val="295FAC"/>
                </a:solidFill>
                <a:effectLst/>
                <a:ea typeface="Meiryo UI" panose="020B0604030504040204" pitchFamily="50" charset="-128"/>
              </a:rPr>
              <a:t>指定のフォルダを選択</a:t>
            </a:r>
          </a:p>
        </p:txBody>
      </p:sp>
      <p:sp>
        <p:nvSpPr>
          <p:cNvPr id="25" name="四角形: 角を丸くする 24">
            <a:extLst>
              <a:ext uri="{FF2B5EF4-FFF2-40B4-BE49-F238E27FC236}">
                <a16:creationId xmlns:a16="http://schemas.microsoft.com/office/drawing/2014/main" id="{8F1FA6BE-DD9F-4629-9CF1-BC77CD79B8DD}"/>
              </a:ext>
            </a:extLst>
          </p:cNvPr>
          <p:cNvSpPr/>
          <p:nvPr/>
        </p:nvSpPr>
        <p:spPr bwMode="auto">
          <a:xfrm>
            <a:off x="6519016" y="5537676"/>
            <a:ext cx="1387006" cy="390279"/>
          </a:xfrm>
          <a:prstGeom prst="roundRect">
            <a:avLst/>
          </a:prstGeom>
          <a:solidFill>
            <a:srgbClr val="CEEBFA"/>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000" b="1" i="0" u="none" strike="noStrike" cap="none" normalizeH="0" baseline="0" dirty="0">
                <a:ln>
                  <a:noFill/>
                </a:ln>
                <a:solidFill>
                  <a:srgbClr val="295FAC"/>
                </a:solidFill>
                <a:effectLst/>
                <a:ea typeface="Meiryo UI" panose="020B0604030504040204" pitchFamily="50" charset="-128"/>
              </a:rPr>
              <a:t>複合機パネル上で</a:t>
            </a:r>
            <a:endParaRPr kumimoji="1" lang="en-US" altLang="ja-JP" sz="1000" b="1" i="0" u="none" strike="noStrike" cap="none" normalizeH="0" baseline="0" dirty="0">
              <a:ln>
                <a:noFill/>
              </a:ln>
              <a:solidFill>
                <a:srgbClr val="295FAC"/>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000" b="1" i="0" u="none" strike="noStrike" cap="none" normalizeH="0" baseline="0" dirty="0">
                <a:ln>
                  <a:noFill/>
                </a:ln>
                <a:solidFill>
                  <a:srgbClr val="295FAC"/>
                </a:solidFill>
                <a:effectLst/>
                <a:ea typeface="Meiryo UI" panose="020B0604030504040204" pitchFamily="50" charset="-128"/>
              </a:rPr>
              <a:t>ファイル名を付与</a:t>
            </a:r>
          </a:p>
        </p:txBody>
      </p:sp>
      <p:pic>
        <p:nvPicPr>
          <p:cNvPr id="26" name="Google Shape;306;p11">
            <a:extLst>
              <a:ext uri="{FF2B5EF4-FFF2-40B4-BE49-F238E27FC236}">
                <a16:creationId xmlns:a16="http://schemas.microsoft.com/office/drawing/2014/main" id="{10CE4B02-D3A4-4CF3-BBFA-B41E20147D35}"/>
              </a:ext>
            </a:extLst>
          </p:cNvPr>
          <p:cNvPicPr preferRelativeResize="0"/>
          <p:nvPr/>
        </p:nvPicPr>
        <p:blipFill rotWithShape="1">
          <a:blip r:embed="rId8">
            <a:alphaModFix/>
          </a:blip>
          <a:srcRect/>
          <a:stretch/>
        </p:blipFill>
        <p:spPr>
          <a:xfrm>
            <a:off x="4795811" y="4864131"/>
            <a:ext cx="1707371" cy="999880"/>
          </a:xfrm>
          <a:prstGeom prst="rect">
            <a:avLst/>
          </a:prstGeom>
          <a:noFill/>
          <a:ln w="57150">
            <a:solidFill>
              <a:srgbClr val="CEEBFA"/>
            </a:solidFill>
          </a:ln>
        </p:spPr>
      </p:pic>
      <p:sp>
        <p:nvSpPr>
          <p:cNvPr id="27" name="四角形: 角を丸くする 26">
            <a:extLst>
              <a:ext uri="{FF2B5EF4-FFF2-40B4-BE49-F238E27FC236}">
                <a16:creationId xmlns:a16="http://schemas.microsoft.com/office/drawing/2014/main" id="{8AC395C4-43F1-4C4A-B466-CCB395006B01}"/>
              </a:ext>
            </a:extLst>
          </p:cNvPr>
          <p:cNvSpPr/>
          <p:nvPr/>
        </p:nvSpPr>
        <p:spPr bwMode="auto">
          <a:xfrm>
            <a:off x="7771224" y="5057465"/>
            <a:ext cx="751424" cy="288620"/>
          </a:xfrm>
          <a:prstGeom prst="roundRect">
            <a:avLst/>
          </a:prstGeom>
          <a:noFill/>
          <a:ln w="38100">
            <a:solidFill>
              <a:srgbClr val="FF8989"/>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nvGrpSpPr>
          <p:cNvPr id="28" name="グループ化 27">
            <a:extLst>
              <a:ext uri="{FF2B5EF4-FFF2-40B4-BE49-F238E27FC236}">
                <a16:creationId xmlns:a16="http://schemas.microsoft.com/office/drawing/2014/main" id="{E5C4A331-0533-4CD9-9505-610883E35607}"/>
              </a:ext>
            </a:extLst>
          </p:cNvPr>
          <p:cNvGrpSpPr/>
          <p:nvPr/>
        </p:nvGrpSpPr>
        <p:grpSpPr>
          <a:xfrm flipH="1">
            <a:off x="7457679" y="4730798"/>
            <a:ext cx="358266" cy="387326"/>
            <a:chOff x="5454011" y="4735252"/>
            <a:chExt cx="258442" cy="279406"/>
          </a:xfrm>
        </p:grpSpPr>
        <p:sp>
          <p:nvSpPr>
            <p:cNvPr id="29" name="二等辺三角形 28">
              <a:extLst>
                <a:ext uri="{FF2B5EF4-FFF2-40B4-BE49-F238E27FC236}">
                  <a16:creationId xmlns:a16="http://schemas.microsoft.com/office/drawing/2014/main" id="{8CB77A50-4000-41F0-BECB-F8318E2FD293}"/>
                </a:ext>
              </a:extLst>
            </p:cNvPr>
            <p:cNvSpPr/>
            <p:nvPr/>
          </p:nvSpPr>
          <p:spPr bwMode="auto">
            <a:xfrm rot="12701474">
              <a:off x="5454011" y="4735252"/>
              <a:ext cx="142685" cy="209725"/>
            </a:xfrm>
            <a:prstGeom prst="triangle">
              <a:avLst/>
            </a:prstGeom>
            <a:solidFill>
              <a:srgbClr val="F3B221"/>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solidFill>
                    <a:schemeClr val="bg1"/>
                  </a:solidFill>
                </a:ln>
                <a:solidFill>
                  <a:schemeClr val="bg1"/>
                </a:solidFill>
                <a:effectLst/>
                <a:ea typeface="Meiryo UI" panose="020B0604030504040204" pitchFamily="50" charset="-128"/>
              </a:endParaRPr>
            </a:p>
          </p:txBody>
        </p:sp>
        <p:sp>
          <p:nvSpPr>
            <p:cNvPr id="30" name="二等辺三角形 29">
              <a:extLst>
                <a:ext uri="{FF2B5EF4-FFF2-40B4-BE49-F238E27FC236}">
                  <a16:creationId xmlns:a16="http://schemas.microsoft.com/office/drawing/2014/main" id="{091685D7-73E2-46D8-96BA-A814917158B9}"/>
                </a:ext>
              </a:extLst>
            </p:cNvPr>
            <p:cNvSpPr/>
            <p:nvPr/>
          </p:nvSpPr>
          <p:spPr bwMode="auto">
            <a:xfrm rot="14986219">
              <a:off x="5536248" y="4838453"/>
              <a:ext cx="142685" cy="209725"/>
            </a:xfrm>
            <a:prstGeom prst="triangle">
              <a:avLst/>
            </a:prstGeom>
            <a:solidFill>
              <a:srgbClr val="F3B221"/>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solidFill>
                    <a:schemeClr val="bg1"/>
                  </a:solidFill>
                </a:ln>
                <a:solidFill>
                  <a:schemeClr val="bg1"/>
                </a:solidFill>
                <a:effectLst/>
                <a:ea typeface="Meiryo UI" panose="020B0604030504040204" pitchFamily="50" charset="-128"/>
              </a:endParaRPr>
            </a:p>
          </p:txBody>
        </p:sp>
      </p:grpSp>
      <p:sp>
        <p:nvSpPr>
          <p:cNvPr id="34" name="テキスト ボックス 33">
            <a:extLst>
              <a:ext uri="{FF2B5EF4-FFF2-40B4-BE49-F238E27FC236}">
                <a16:creationId xmlns:a16="http://schemas.microsoft.com/office/drawing/2014/main" id="{613E3160-25C9-432E-8B07-B6CBB1D005D4}"/>
              </a:ext>
            </a:extLst>
          </p:cNvPr>
          <p:cNvSpPr txBox="1"/>
          <p:nvPr/>
        </p:nvSpPr>
        <p:spPr>
          <a:xfrm>
            <a:off x="4670571" y="5940585"/>
            <a:ext cx="1694196" cy="304022"/>
          </a:xfrm>
          <a:prstGeom prst="rect">
            <a:avLst/>
          </a:prstGeom>
          <a:noFill/>
        </p:spPr>
        <p:txBody>
          <a:bodyPr wrap="square" rtlCol="0" anchor="ctr" anchorCtr="0">
            <a:noAutofit/>
          </a:bodyPr>
          <a:lstStyle/>
          <a:p>
            <a:pPr algn="ct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指定フォルダへ保存</a:t>
            </a:r>
          </a:p>
        </p:txBody>
      </p:sp>
      <p:pic>
        <p:nvPicPr>
          <p:cNvPr id="39" name="図 38">
            <a:extLst>
              <a:ext uri="{FF2B5EF4-FFF2-40B4-BE49-F238E27FC236}">
                <a16:creationId xmlns:a16="http://schemas.microsoft.com/office/drawing/2014/main" id="{FEDFBE2E-9F44-4A48-8BA4-B43B34EF1F17}"/>
              </a:ext>
            </a:extLst>
          </p:cNvPr>
          <p:cNvPicPr>
            <a:picLocks noChangeAspect="1"/>
          </p:cNvPicPr>
          <p:nvPr/>
        </p:nvPicPr>
        <p:blipFill>
          <a:blip r:embed="rId9"/>
          <a:stretch>
            <a:fillRect/>
          </a:stretch>
        </p:blipFill>
        <p:spPr>
          <a:xfrm>
            <a:off x="4390791" y="4682316"/>
            <a:ext cx="481829" cy="539205"/>
          </a:xfrm>
          <a:prstGeom prst="rect">
            <a:avLst/>
          </a:prstGeom>
        </p:spPr>
      </p:pic>
      <p:sp>
        <p:nvSpPr>
          <p:cNvPr id="47" name="二等辺三角形 46">
            <a:extLst>
              <a:ext uri="{FF2B5EF4-FFF2-40B4-BE49-F238E27FC236}">
                <a16:creationId xmlns:a16="http://schemas.microsoft.com/office/drawing/2014/main" id="{26608A8A-4291-49D8-8136-6906DB64E2AB}"/>
              </a:ext>
            </a:extLst>
          </p:cNvPr>
          <p:cNvSpPr/>
          <p:nvPr/>
        </p:nvSpPr>
        <p:spPr bwMode="auto">
          <a:xfrm rot="5400000">
            <a:off x="1341616" y="4930393"/>
            <a:ext cx="321295" cy="285615"/>
          </a:xfrm>
          <a:prstGeom prst="triangle">
            <a:avLst/>
          </a:prstGeom>
          <a:solidFill>
            <a:srgbClr val="295FAC"/>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sp>
        <p:nvSpPr>
          <p:cNvPr id="48" name="テキスト ボックス 47">
            <a:extLst>
              <a:ext uri="{FF2B5EF4-FFF2-40B4-BE49-F238E27FC236}">
                <a16:creationId xmlns:a16="http://schemas.microsoft.com/office/drawing/2014/main" id="{7634FF57-4A8F-44B0-BF35-E9FCCB54415C}"/>
              </a:ext>
            </a:extLst>
          </p:cNvPr>
          <p:cNvSpPr txBox="1"/>
          <p:nvPr/>
        </p:nvSpPr>
        <p:spPr bwMode="auto">
          <a:xfrm>
            <a:off x="534584" y="908511"/>
            <a:ext cx="8822916"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srgbClr val="4D4D4D"/>
                </a:solidFill>
                <a:latin typeface="Meiryo UI" pitchFamily="50" charset="-128"/>
                <a:ea typeface="Meiryo UI" pitchFamily="50" charset="-128"/>
                <a:cs typeface="Meiryo UI" pitchFamily="50" charset="-128"/>
              </a:rPr>
              <a:t>カンタン操作で始めるペーパーレス化</a:t>
            </a:r>
          </a:p>
        </p:txBody>
      </p:sp>
      <p:sp>
        <p:nvSpPr>
          <p:cNvPr id="49" name="テキスト ボックス 48">
            <a:extLst>
              <a:ext uri="{FF2B5EF4-FFF2-40B4-BE49-F238E27FC236}">
                <a16:creationId xmlns:a16="http://schemas.microsoft.com/office/drawing/2014/main" id="{85D33476-4ACF-45F9-9A61-B1AF6814F461}"/>
              </a:ext>
            </a:extLst>
          </p:cNvPr>
          <p:cNvSpPr txBox="1"/>
          <p:nvPr/>
        </p:nvSpPr>
        <p:spPr bwMode="auto">
          <a:xfrm>
            <a:off x="576514" y="1339436"/>
            <a:ext cx="87809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srgbClr val="4D4D4D"/>
                </a:solidFill>
                <a:latin typeface="Meiryo UI" pitchFamily="50" charset="-128"/>
                <a:ea typeface="Meiryo UI" pitchFamily="50" charset="-128"/>
                <a:cs typeface="Meiryo UI" pitchFamily="50" charset="-128"/>
              </a:rPr>
              <a:t>紙文書を簡単に電子化するスキャン機能、複合機のパネル上からダイレクトに印刷するプルプリント機能だけでなく、</a:t>
            </a:r>
          </a:p>
          <a:p>
            <a:pPr lvl="0"/>
            <a:r>
              <a:rPr lang="ja-JP" altLang="en-US" sz="1451" dirty="0">
                <a:solidFill>
                  <a:srgbClr val="4D4D4D"/>
                </a:solidFill>
                <a:latin typeface="Meiryo UI" pitchFamily="50" charset="-128"/>
                <a:ea typeface="Meiryo UI" pitchFamily="50" charset="-128"/>
                <a:cs typeface="Meiryo UI" pitchFamily="50" charset="-128"/>
              </a:rPr>
              <a:t>クラウドサービスとの連携によりさらに働き方改革を促進する複合機のアプリケーション</a:t>
            </a:r>
          </a:p>
        </p:txBody>
      </p:sp>
      <p:sp>
        <p:nvSpPr>
          <p:cNvPr id="50" name="矢印: 左右 49">
            <a:extLst>
              <a:ext uri="{FF2B5EF4-FFF2-40B4-BE49-F238E27FC236}">
                <a16:creationId xmlns:a16="http://schemas.microsoft.com/office/drawing/2014/main" id="{EC4C1C9A-DC97-4BBE-81B7-CF303EE1999E}"/>
              </a:ext>
            </a:extLst>
          </p:cNvPr>
          <p:cNvSpPr/>
          <p:nvPr/>
        </p:nvSpPr>
        <p:spPr bwMode="auto">
          <a:xfrm>
            <a:off x="5063284" y="3829093"/>
            <a:ext cx="2252349" cy="427118"/>
          </a:xfrm>
          <a:prstGeom prst="leftRightArrow">
            <a:avLst>
              <a:gd name="adj1" fmla="val 62351"/>
              <a:gd name="adj2" fmla="val 50000"/>
            </a:avLst>
          </a:prstGeom>
          <a:solidFill>
            <a:srgbClr val="FF8989"/>
          </a:solidFill>
          <a:ln w="12700">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grpSp>
        <p:nvGrpSpPr>
          <p:cNvPr id="99" name="グループ化 98">
            <a:extLst>
              <a:ext uri="{FF2B5EF4-FFF2-40B4-BE49-F238E27FC236}">
                <a16:creationId xmlns:a16="http://schemas.microsoft.com/office/drawing/2014/main" id="{ECDADB2F-1D74-496A-B73F-F47E2A9D05B8}"/>
              </a:ext>
            </a:extLst>
          </p:cNvPr>
          <p:cNvGrpSpPr/>
          <p:nvPr/>
        </p:nvGrpSpPr>
        <p:grpSpPr>
          <a:xfrm>
            <a:off x="2534694" y="1926761"/>
            <a:ext cx="6557331" cy="1557777"/>
            <a:chOff x="2534694" y="1926761"/>
            <a:chExt cx="6557331" cy="1557777"/>
          </a:xfrm>
        </p:grpSpPr>
        <p:sp>
          <p:nvSpPr>
            <p:cNvPr id="52" name="フリーフォーム: 図形 51">
              <a:extLst>
                <a:ext uri="{FF2B5EF4-FFF2-40B4-BE49-F238E27FC236}">
                  <a16:creationId xmlns:a16="http://schemas.microsoft.com/office/drawing/2014/main" id="{FEADBA88-4F1D-49FB-9CFB-DD346737F3B3}"/>
                </a:ext>
              </a:extLst>
            </p:cNvPr>
            <p:cNvSpPr/>
            <p:nvPr/>
          </p:nvSpPr>
          <p:spPr bwMode="auto">
            <a:xfrm>
              <a:off x="2534694" y="1926761"/>
              <a:ext cx="6557331" cy="1557777"/>
            </a:xfrm>
            <a:custGeom>
              <a:avLst/>
              <a:gdLst>
                <a:gd name="connsiteX0" fmla="*/ 2262401 w 6205930"/>
                <a:gd name="connsiteY0" fmla="*/ 0 h 1557777"/>
                <a:gd name="connsiteX1" fmla="*/ 2753719 w 6205930"/>
                <a:gd name="connsiteY1" fmla="*/ 196278 h 1557777"/>
                <a:gd name="connsiteX2" fmla="*/ 2792445 w 6205930"/>
                <a:gd name="connsiteY2" fmla="*/ 241545 h 1557777"/>
                <a:gd name="connsiteX3" fmla="*/ 2873150 w 6205930"/>
                <a:gd name="connsiteY3" fmla="*/ 165544 h 1557777"/>
                <a:gd name="connsiteX4" fmla="*/ 3315126 w 6205930"/>
                <a:gd name="connsiteY4" fmla="*/ 12518 h 1557777"/>
                <a:gd name="connsiteX5" fmla="*/ 3757101 w 6205930"/>
                <a:gd name="connsiteY5" fmla="*/ 165544 h 1557777"/>
                <a:gd name="connsiteX6" fmla="*/ 3840118 w 6205930"/>
                <a:gd name="connsiteY6" fmla="*/ 243721 h 1557777"/>
                <a:gd name="connsiteX7" fmla="*/ 3942685 w 6205930"/>
                <a:gd name="connsiteY7" fmla="*/ 162103 h 1557777"/>
                <a:gd name="connsiteX8" fmla="*/ 4331170 w 6205930"/>
                <a:gd name="connsiteY8" fmla="*/ 47655 h 1557777"/>
                <a:gd name="connsiteX9" fmla="*/ 4822488 w 6205930"/>
                <a:gd name="connsiteY9" fmla="*/ 243932 h 1557777"/>
                <a:gd name="connsiteX10" fmla="*/ 4890277 w 6205930"/>
                <a:gd name="connsiteY10" fmla="*/ 323174 h 1557777"/>
                <a:gd name="connsiteX11" fmla="*/ 4956084 w 6205930"/>
                <a:gd name="connsiteY11" fmla="*/ 293553 h 1557777"/>
                <a:gd name="connsiteX12" fmla="*/ 5192268 w 6205930"/>
                <a:gd name="connsiteY12" fmla="*/ 250462 h 1557777"/>
                <a:gd name="connsiteX13" fmla="*/ 5836393 w 6205930"/>
                <a:gd name="connsiteY13" fmla="*/ 871694 h 1557777"/>
                <a:gd name="connsiteX14" fmla="*/ 5829510 w 6205930"/>
                <a:gd name="connsiteY14" fmla="*/ 937541 h 1557777"/>
                <a:gd name="connsiteX15" fmla="*/ 5895812 w 6205930"/>
                <a:gd name="connsiteY15" fmla="*/ 937541 h 1557777"/>
                <a:gd name="connsiteX16" fmla="*/ 6205930 w 6205930"/>
                <a:gd name="connsiteY16" fmla="*/ 1247659 h 1557777"/>
                <a:gd name="connsiteX17" fmla="*/ 6205929 w 6205930"/>
                <a:gd name="connsiteY17" fmla="*/ 1247659 h 1557777"/>
                <a:gd name="connsiteX18" fmla="*/ 5895811 w 6205930"/>
                <a:gd name="connsiteY18" fmla="*/ 1557777 h 1557777"/>
                <a:gd name="connsiteX19" fmla="*/ 4334264 w 6205930"/>
                <a:gd name="connsiteY19" fmla="*/ 1557777 h 1557777"/>
                <a:gd name="connsiteX20" fmla="*/ 4334256 w 6205930"/>
                <a:gd name="connsiteY20" fmla="*/ 1557777 h 1557777"/>
                <a:gd name="connsiteX21" fmla="*/ 504268 w 6205930"/>
                <a:gd name="connsiteY21" fmla="*/ 1557777 h 1557777"/>
                <a:gd name="connsiteX22" fmla="*/ 0 w 6205930"/>
                <a:gd name="connsiteY22" fmla="*/ 1053509 h 1557777"/>
                <a:gd name="connsiteX23" fmla="*/ 504268 w 6205930"/>
                <a:gd name="connsiteY23" fmla="*/ 549241 h 1557777"/>
                <a:gd name="connsiteX24" fmla="*/ 692070 w 6205930"/>
                <a:gd name="connsiteY24" fmla="*/ 549241 h 1557777"/>
                <a:gd name="connsiteX25" fmla="*/ 755613 w 6205930"/>
                <a:gd name="connsiteY25" fmla="*/ 436334 h 1557777"/>
                <a:gd name="connsiteX26" fmla="*/ 1331776 w 6205930"/>
                <a:gd name="connsiteY26" fmla="*/ 140878 h 1557777"/>
                <a:gd name="connsiteX27" fmla="*/ 1662972 w 6205930"/>
                <a:gd name="connsiteY27" fmla="*/ 221759 h 1557777"/>
                <a:gd name="connsiteX28" fmla="*/ 1719946 w 6205930"/>
                <a:gd name="connsiteY28" fmla="*/ 256053 h 1557777"/>
                <a:gd name="connsiteX29" fmla="*/ 1771083 w 6205930"/>
                <a:gd name="connsiteY29" fmla="*/ 196278 h 1557777"/>
                <a:gd name="connsiteX30" fmla="*/ 2262401 w 6205930"/>
                <a:gd name="connsiteY30" fmla="*/ 0 h 155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05930" h="1557777">
                  <a:moveTo>
                    <a:pt x="2262401" y="0"/>
                  </a:moveTo>
                  <a:cubicBezTo>
                    <a:pt x="2454272" y="0"/>
                    <a:pt x="2627980" y="75007"/>
                    <a:pt x="2753719" y="196278"/>
                  </a:cubicBezTo>
                  <a:lnTo>
                    <a:pt x="2792445" y="241545"/>
                  </a:lnTo>
                  <a:lnTo>
                    <a:pt x="2873150" y="165544"/>
                  </a:lnTo>
                  <a:cubicBezTo>
                    <a:pt x="2993258" y="69945"/>
                    <a:pt x="3147238" y="12518"/>
                    <a:pt x="3315126" y="12518"/>
                  </a:cubicBezTo>
                  <a:cubicBezTo>
                    <a:pt x="3483013" y="12518"/>
                    <a:pt x="3636994" y="69945"/>
                    <a:pt x="3757101" y="165544"/>
                  </a:cubicBezTo>
                  <a:lnTo>
                    <a:pt x="3840118" y="243721"/>
                  </a:lnTo>
                  <a:lnTo>
                    <a:pt x="3942685" y="162103"/>
                  </a:lnTo>
                  <a:cubicBezTo>
                    <a:pt x="4053580" y="89847"/>
                    <a:pt x="4187266" y="47655"/>
                    <a:pt x="4331170" y="47655"/>
                  </a:cubicBezTo>
                  <a:cubicBezTo>
                    <a:pt x="4523041" y="47655"/>
                    <a:pt x="4696749" y="122662"/>
                    <a:pt x="4822488" y="243932"/>
                  </a:cubicBezTo>
                  <a:lnTo>
                    <a:pt x="4890277" y="323174"/>
                  </a:lnTo>
                  <a:lnTo>
                    <a:pt x="4956084" y="293553"/>
                  </a:lnTo>
                  <a:cubicBezTo>
                    <a:pt x="5029215" y="265740"/>
                    <a:pt x="5108892" y="250462"/>
                    <a:pt x="5192268" y="250462"/>
                  </a:cubicBezTo>
                  <a:cubicBezTo>
                    <a:pt x="5548008" y="250462"/>
                    <a:pt x="5836393" y="528597"/>
                    <a:pt x="5836393" y="871694"/>
                  </a:cubicBezTo>
                  <a:lnTo>
                    <a:pt x="5829510" y="937541"/>
                  </a:lnTo>
                  <a:lnTo>
                    <a:pt x="5895812" y="937541"/>
                  </a:lnTo>
                  <a:cubicBezTo>
                    <a:pt x="6067085" y="937541"/>
                    <a:pt x="6205930" y="1076386"/>
                    <a:pt x="6205930" y="1247659"/>
                  </a:cubicBezTo>
                  <a:lnTo>
                    <a:pt x="6205929" y="1247659"/>
                  </a:lnTo>
                  <a:cubicBezTo>
                    <a:pt x="6205929" y="1418932"/>
                    <a:pt x="6067084" y="1557777"/>
                    <a:pt x="5895811" y="1557777"/>
                  </a:cubicBezTo>
                  <a:lnTo>
                    <a:pt x="4334264" y="1557777"/>
                  </a:lnTo>
                  <a:lnTo>
                    <a:pt x="4334256" y="1557777"/>
                  </a:lnTo>
                  <a:lnTo>
                    <a:pt x="504268" y="1557777"/>
                  </a:lnTo>
                  <a:cubicBezTo>
                    <a:pt x="225768" y="1557777"/>
                    <a:pt x="0" y="1332009"/>
                    <a:pt x="0" y="1053509"/>
                  </a:cubicBezTo>
                  <a:cubicBezTo>
                    <a:pt x="0" y="775009"/>
                    <a:pt x="225768" y="549241"/>
                    <a:pt x="504268" y="549241"/>
                  </a:cubicBezTo>
                  <a:lnTo>
                    <a:pt x="692070" y="549241"/>
                  </a:lnTo>
                  <a:lnTo>
                    <a:pt x="755613" y="436334"/>
                  </a:lnTo>
                  <a:cubicBezTo>
                    <a:pt x="880479" y="258077"/>
                    <a:pt x="1091937" y="140878"/>
                    <a:pt x="1331776" y="140878"/>
                  </a:cubicBezTo>
                  <a:cubicBezTo>
                    <a:pt x="1451696" y="140878"/>
                    <a:pt x="1564520" y="170178"/>
                    <a:pt x="1662972" y="221759"/>
                  </a:cubicBezTo>
                  <a:lnTo>
                    <a:pt x="1719946" y="256053"/>
                  </a:lnTo>
                  <a:lnTo>
                    <a:pt x="1771083" y="196278"/>
                  </a:lnTo>
                  <a:cubicBezTo>
                    <a:pt x="1896822" y="75007"/>
                    <a:pt x="2070529" y="0"/>
                    <a:pt x="2262401" y="0"/>
                  </a:cubicBezTo>
                  <a:close/>
                </a:path>
              </a:pathLst>
            </a:custGeom>
            <a:solidFill>
              <a:srgbClr val="E4E4E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53" name="図 52">
              <a:extLst>
                <a:ext uri="{FF2B5EF4-FFF2-40B4-BE49-F238E27FC236}">
                  <a16:creationId xmlns:a16="http://schemas.microsoft.com/office/drawing/2014/main" id="{7A4B3410-7939-4E18-813F-F1FD1756FA5B}"/>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9626" t="35467" r="22725" b="41011"/>
            <a:stretch/>
          </p:blipFill>
          <p:spPr>
            <a:xfrm>
              <a:off x="5895742" y="2981825"/>
              <a:ext cx="1152455" cy="247224"/>
            </a:xfrm>
            <a:prstGeom prst="rect">
              <a:avLst/>
            </a:prstGeom>
          </p:spPr>
        </p:pic>
        <p:pic>
          <p:nvPicPr>
            <p:cNvPr id="54" name="図 53">
              <a:extLst>
                <a:ext uri="{FF2B5EF4-FFF2-40B4-BE49-F238E27FC236}">
                  <a16:creationId xmlns:a16="http://schemas.microsoft.com/office/drawing/2014/main" id="{464389EF-5D48-4C37-A2BA-C03B121D021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80949" y="2586423"/>
              <a:ext cx="1152455" cy="733078"/>
            </a:xfrm>
            <a:prstGeom prst="rect">
              <a:avLst/>
            </a:prstGeom>
          </p:spPr>
        </p:pic>
        <p:pic>
          <p:nvPicPr>
            <p:cNvPr id="55" name="図 54">
              <a:extLst>
                <a:ext uri="{FF2B5EF4-FFF2-40B4-BE49-F238E27FC236}">
                  <a16:creationId xmlns:a16="http://schemas.microsoft.com/office/drawing/2014/main" id="{1A8A8E07-7F5C-4D66-80E2-AFCCD163082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8946" t="23398" r="7986" b="22523"/>
            <a:stretch/>
          </p:blipFill>
          <p:spPr>
            <a:xfrm>
              <a:off x="7439310" y="2649811"/>
              <a:ext cx="1168819" cy="297918"/>
            </a:xfrm>
            <a:prstGeom prst="rect">
              <a:avLst/>
            </a:prstGeom>
          </p:spPr>
        </p:pic>
        <p:pic>
          <p:nvPicPr>
            <p:cNvPr id="56" name="図 55">
              <a:extLst>
                <a:ext uri="{FF2B5EF4-FFF2-40B4-BE49-F238E27FC236}">
                  <a16:creationId xmlns:a16="http://schemas.microsoft.com/office/drawing/2014/main" id="{260D861E-BB3C-41C7-A5D1-6CCDF244D26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20909" y="2663195"/>
              <a:ext cx="1433549" cy="219782"/>
            </a:xfrm>
            <a:prstGeom prst="rect">
              <a:avLst/>
            </a:prstGeom>
          </p:spPr>
        </p:pic>
        <p:cxnSp>
          <p:nvCxnSpPr>
            <p:cNvPr id="57" name="直線コネクタ 56">
              <a:extLst>
                <a:ext uri="{FF2B5EF4-FFF2-40B4-BE49-F238E27FC236}">
                  <a16:creationId xmlns:a16="http://schemas.microsoft.com/office/drawing/2014/main" id="{DB462A98-FEFA-452B-AFAD-34079A9CC276}"/>
                </a:ext>
              </a:extLst>
            </p:cNvPr>
            <p:cNvCxnSpPr>
              <a:cxnSpLocks/>
            </p:cNvCxnSpPr>
            <p:nvPr/>
          </p:nvCxnSpPr>
          <p:spPr bwMode="auto">
            <a:xfrm>
              <a:off x="3621373" y="2373572"/>
              <a:ext cx="2015406" cy="0"/>
            </a:xfrm>
            <a:prstGeom prst="line">
              <a:avLst/>
            </a:prstGeom>
            <a:solidFill>
              <a:schemeClr val="accent1"/>
            </a:solidFill>
            <a:ln w="19050" cap="rnd"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線コネクタ 57">
              <a:extLst>
                <a:ext uri="{FF2B5EF4-FFF2-40B4-BE49-F238E27FC236}">
                  <a16:creationId xmlns:a16="http://schemas.microsoft.com/office/drawing/2014/main" id="{52F29ED4-2C89-4B00-98AA-192E9F6F2277}"/>
                </a:ext>
              </a:extLst>
            </p:cNvPr>
            <p:cNvCxnSpPr>
              <a:cxnSpLocks/>
            </p:cNvCxnSpPr>
            <p:nvPr/>
          </p:nvCxnSpPr>
          <p:spPr bwMode="auto">
            <a:xfrm>
              <a:off x="6008205" y="2373572"/>
              <a:ext cx="2211549" cy="0"/>
            </a:xfrm>
            <a:prstGeom prst="line">
              <a:avLst/>
            </a:prstGeom>
            <a:solidFill>
              <a:schemeClr val="accent1"/>
            </a:solidFill>
            <a:ln w="19050" cap="rnd"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テキスト ボックス 58">
              <a:extLst>
                <a:ext uri="{FF2B5EF4-FFF2-40B4-BE49-F238E27FC236}">
                  <a16:creationId xmlns:a16="http://schemas.microsoft.com/office/drawing/2014/main" id="{9CFC4B74-0EAD-49BC-B255-3114D0B63501}"/>
                </a:ext>
              </a:extLst>
            </p:cNvPr>
            <p:cNvSpPr txBox="1"/>
            <p:nvPr/>
          </p:nvSpPr>
          <p:spPr>
            <a:xfrm>
              <a:off x="6069180" y="2242767"/>
              <a:ext cx="2081019" cy="261610"/>
            </a:xfrm>
            <a:prstGeom prst="rect">
              <a:avLst/>
            </a:prstGeom>
            <a:solidFill>
              <a:srgbClr val="E4E4E4"/>
            </a:solidFill>
          </p:spPr>
          <p:txBody>
            <a:bodyPr wrap="square" rtlCol="0">
              <a:spAutoFit/>
            </a:bodyPr>
            <a:lstStyle/>
            <a:p>
              <a:pPr algn="ctr"/>
              <a:r>
                <a:rPr kumimoji="1" lang="en-US" altLang="ja-JP" sz="1100" b="1" dirty="0">
                  <a:solidFill>
                    <a:srgbClr val="002060"/>
                  </a:solidFill>
                  <a:latin typeface="+mn-lt"/>
                  <a:ea typeface="Meiryo UI" panose="020B0604030504040204" pitchFamily="50" charset="-128"/>
                </a:rPr>
                <a:t>DX</a:t>
              </a:r>
              <a:r>
                <a:rPr kumimoji="1" lang="ja-JP" altLang="en-US" sz="1100" b="1" dirty="0">
                  <a:solidFill>
                    <a:srgbClr val="002060"/>
                  </a:solidFill>
                  <a:latin typeface="+mn-lt"/>
                  <a:ea typeface="Meiryo UI" panose="020B0604030504040204" pitchFamily="50" charset="-128"/>
                </a:rPr>
                <a:t>推進クラウドサービスとの連携</a:t>
              </a:r>
            </a:p>
          </p:txBody>
        </p:sp>
        <p:sp>
          <p:nvSpPr>
            <p:cNvPr id="60" name="テキスト ボックス 59">
              <a:extLst>
                <a:ext uri="{FF2B5EF4-FFF2-40B4-BE49-F238E27FC236}">
                  <a16:creationId xmlns:a16="http://schemas.microsoft.com/office/drawing/2014/main" id="{C331D490-A578-4CFF-9B9E-A0CFAF06C96B}"/>
                </a:ext>
              </a:extLst>
            </p:cNvPr>
            <p:cNvSpPr txBox="1"/>
            <p:nvPr/>
          </p:nvSpPr>
          <p:spPr>
            <a:xfrm>
              <a:off x="3756080" y="2242767"/>
              <a:ext cx="1745992" cy="261610"/>
            </a:xfrm>
            <a:prstGeom prst="rect">
              <a:avLst/>
            </a:prstGeom>
            <a:solidFill>
              <a:srgbClr val="E4E4E4"/>
            </a:solidFill>
          </p:spPr>
          <p:txBody>
            <a:bodyPr wrap="none" rtlCol="0">
              <a:spAutoFit/>
            </a:bodyPr>
            <a:lstStyle/>
            <a:p>
              <a:pPr algn="ctr"/>
              <a:r>
                <a:rPr kumimoji="1" lang="ja-JP" altLang="en-US" sz="1100" b="1" dirty="0">
                  <a:solidFill>
                    <a:srgbClr val="002060"/>
                  </a:solidFill>
                  <a:latin typeface="+mn-lt"/>
                  <a:ea typeface="Meiryo UI" panose="020B0604030504040204" pitchFamily="50" charset="-128"/>
                </a:rPr>
                <a:t>クラウドストレージ</a:t>
              </a:r>
              <a:r>
                <a:rPr kumimoji="1" lang="en-US" altLang="ja-JP" sz="1100" b="1" dirty="0">
                  <a:solidFill>
                    <a:srgbClr val="002060"/>
                  </a:solidFill>
                  <a:latin typeface="+mn-lt"/>
                  <a:ea typeface="Meiryo UI" panose="020B0604030504040204" pitchFamily="50" charset="-128"/>
                </a:rPr>
                <a:t>	</a:t>
              </a:r>
              <a:r>
                <a:rPr kumimoji="1" lang="ja-JP" altLang="en-US" sz="1100" b="1" dirty="0">
                  <a:solidFill>
                    <a:srgbClr val="002060"/>
                  </a:solidFill>
                  <a:latin typeface="+mn-lt"/>
                  <a:ea typeface="Meiryo UI" panose="020B0604030504040204" pitchFamily="50" charset="-128"/>
                </a:rPr>
                <a:t>との連携</a:t>
              </a:r>
            </a:p>
          </p:txBody>
        </p:sp>
        <p:pic>
          <p:nvPicPr>
            <p:cNvPr id="61" name="図 60">
              <a:extLst>
                <a:ext uri="{FF2B5EF4-FFF2-40B4-BE49-F238E27FC236}">
                  <a16:creationId xmlns:a16="http://schemas.microsoft.com/office/drawing/2014/main" id="{C098AD16-E526-49A4-9FE9-596327547F6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24071" b="26156"/>
            <a:stretch/>
          </p:blipFill>
          <p:spPr>
            <a:xfrm>
              <a:off x="7439311" y="3041627"/>
              <a:ext cx="1168818" cy="193273"/>
            </a:xfrm>
            <a:prstGeom prst="rect">
              <a:avLst/>
            </a:prstGeom>
          </p:spPr>
        </p:pic>
        <p:sp>
          <p:nvSpPr>
            <p:cNvPr id="62" name="テキスト ボックス 61">
              <a:extLst>
                <a:ext uri="{FF2B5EF4-FFF2-40B4-BE49-F238E27FC236}">
                  <a16:creationId xmlns:a16="http://schemas.microsoft.com/office/drawing/2014/main" id="{DFDF039A-0258-4FC2-A1B2-A6B18156EF8A}"/>
                </a:ext>
              </a:extLst>
            </p:cNvPr>
            <p:cNvSpPr txBox="1"/>
            <p:nvPr/>
          </p:nvSpPr>
          <p:spPr>
            <a:xfrm>
              <a:off x="3948874" y="2550214"/>
              <a:ext cx="643125" cy="353302"/>
            </a:xfrm>
            <a:prstGeom prst="rect">
              <a:avLst/>
            </a:prstGeom>
            <a:noFill/>
          </p:spPr>
          <p:txBody>
            <a:bodyPr wrap="none" rtlCol="0">
              <a:spAutoFit/>
            </a:bodyPr>
            <a:lstStyle/>
            <a:p>
              <a:pPr algn="ctr">
                <a:lnSpc>
                  <a:spcPct val="70000"/>
                </a:lnSpc>
              </a:pPr>
              <a:r>
                <a:rPr kumimoji="1" lang="en-US" altLang="ja-JP" sz="2400" b="1" spc="-300" dirty="0">
                  <a:solidFill>
                    <a:srgbClr val="0061D5"/>
                  </a:solidFill>
                  <a:latin typeface="Century Gothic" panose="020B0502020202020204" pitchFamily="34" charset="0"/>
                  <a:ea typeface="Meiryo UI" panose="020B0604030504040204" pitchFamily="50" charset="-128"/>
                </a:rPr>
                <a:t>box</a:t>
              </a:r>
              <a:endParaRPr kumimoji="1" lang="en-US" altLang="ja-JP" sz="4400" b="1" spc="-300" dirty="0">
                <a:solidFill>
                  <a:srgbClr val="0061D5"/>
                </a:solidFill>
                <a:latin typeface="Century Gothic" panose="020B0502020202020204" pitchFamily="34" charset="0"/>
                <a:ea typeface="Meiryo UI" panose="020B0604030504040204" pitchFamily="50" charset="-128"/>
              </a:endParaRPr>
            </a:p>
          </p:txBody>
        </p:sp>
        <p:sp>
          <p:nvSpPr>
            <p:cNvPr id="63" name="テキスト ボックス 62">
              <a:extLst>
                <a:ext uri="{FF2B5EF4-FFF2-40B4-BE49-F238E27FC236}">
                  <a16:creationId xmlns:a16="http://schemas.microsoft.com/office/drawing/2014/main" id="{FFAF151B-9046-45D9-8EAB-955132BE6582}"/>
                </a:ext>
              </a:extLst>
            </p:cNvPr>
            <p:cNvSpPr txBox="1"/>
            <p:nvPr/>
          </p:nvSpPr>
          <p:spPr>
            <a:xfrm>
              <a:off x="3881996" y="2863933"/>
              <a:ext cx="1033232" cy="307777"/>
            </a:xfrm>
            <a:prstGeom prst="rect">
              <a:avLst/>
            </a:prstGeom>
            <a:noFill/>
          </p:spPr>
          <p:txBody>
            <a:bodyPr wrap="none" rtlCol="0">
              <a:spAutoFit/>
            </a:bodyPr>
            <a:lstStyle/>
            <a:p>
              <a:pPr algn="l"/>
              <a:r>
                <a:rPr kumimoji="1" lang="en-US" altLang="ja-JP" sz="1400" dirty="0">
                  <a:solidFill>
                    <a:srgbClr val="126BB6"/>
                  </a:solidFill>
                  <a:latin typeface="+mn-lt"/>
                  <a:ea typeface="Meiryo UI" panose="020B0604030504040204" pitchFamily="50" charset="-128"/>
                </a:rPr>
                <a:t>SharePoint</a:t>
              </a:r>
              <a:endParaRPr kumimoji="1" lang="ja-JP" altLang="en-US" sz="1400" dirty="0" err="1">
                <a:solidFill>
                  <a:srgbClr val="126BB6"/>
                </a:solidFill>
                <a:latin typeface="+mn-lt"/>
                <a:ea typeface="Meiryo UI" panose="020B0604030504040204" pitchFamily="50" charset="-128"/>
              </a:endParaRPr>
            </a:p>
          </p:txBody>
        </p:sp>
        <p:sp>
          <p:nvSpPr>
            <p:cNvPr id="64" name="テキスト ボックス 63">
              <a:extLst>
                <a:ext uri="{FF2B5EF4-FFF2-40B4-BE49-F238E27FC236}">
                  <a16:creationId xmlns:a16="http://schemas.microsoft.com/office/drawing/2014/main" id="{188712B2-5C10-479D-AB6E-D9FC4E53A5E1}"/>
                </a:ext>
              </a:extLst>
            </p:cNvPr>
            <p:cNvSpPr txBox="1"/>
            <p:nvPr/>
          </p:nvSpPr>
          <p:spPr>
            <a:xfrm>
              <a:off x="4581899" y="2555375"/>
              <a:ext cx="1129540" cy="276999"/>
            </a:xfrm>
            <a:prstGeom prst="rect">
              <a:avLst/>
            </a:prstGeom>
            <a:noFill/>
          </p:spPr>
          <p:txBody>
            <a:bodyPr wrap="none" rtlCol="0">
              <a:spAutoFit/>
            </a:bodyPr>
            <a:lstStyle/>
            <a:p>
              <a:pPr algn="l"/>
              <a:r>
                <a:rPr kumimoji="1" lang="en-US" altLang="ja-JP" sz="1200" b="1" dirty="0">
                  <a:solidFill>
                    <a:srgbClr val="4D4D4D"/>
                  </a:solidFill>
                  <a:latin typeface="+mn-lt"/>
                  <a:ea typeface="Meiryo UI" panose="020B0604030504040204" pitchFamily="50" charset="-128"/>
                </a:rPr>
                <a:t>Google Drive</a:t>
              </a:r>
              <a:endParaRPr kumimoji="1" lang="ja-JP" altLang="en-US" sz="1200" b="1" dirty="0" err="1">
                <a:solidFill>
                  <a:srgbClr val="4D4D4D"/>
                </a:solidFill>
                <a:latin typeface="+mn-lt"/>
                <a:ea typeface="Meiryo UI" panose="020B0604030504040204" pitchFamily="50" charset="-128"/>
              </a:endParaRPr>
            </a:p>
          </p:txBody>
        </p:sp>
        <p:sp>
          <p:nvSpPr>
            <p:cNvPr id="65" name="テキスト ボックス 64">
              <a:extLst>
                <a:ext uri="{FF2B5EF4-FFF2-40B4-BE49-F238E27FC236}">
                  <a16:creationId xmlns:a16="http://schemas.microsoft.com/office/drawing/2014/main" id="{4495E095-A99B-45DE-833B-F680978330C0}"/>
                </a:ext>
              </a:extLst>
            </p:cNvPr>
            <p:cNvSpPr txBox="1"/>
            <p:nvPr/>
          </p:nvSpPr>
          <p:spPr>
            <a:xfrm>
              <a:off x="4829699" y="2833153"/>
              <a:ext cx="885179" cy="384721"/>
            </a:xfrm>
            <a:prstGeom prst="rect">
              <a:avLst/>
            </a:prstGeom>
            <a:noFill/>
          </p:spPr>
          <p:txBody>
            <a:bodyPr wrap="none" rtlCol="0">
              <a:spAutoFit/>
            </a:bodyPr>
            <a:lstStyle/>
            <a:p>
              <a:pPr algn="l"/>
              <a:r>
                <a:rPr kumimoji="1" lang="en-US" altLang="ja-JP" sz="1100" b="1" dirty="0">
                  <a:solidFill>
                    <a:srgbClr val="0B489D"/>
                  </a:solidFill>
                  <a:latin typeface="+mn-lt"/>
                  <a:ea typeface="Meiryo UI" panose="020B0604030504040204" pitchFamily="50" charset="-128"/>
                </a:rPr>
                <a:t>One</a:t>
              </a:r>
              <a:r>
                <a:rPr kumimoji="1" lang="ja-JP" altLang="en-US" sz="1100" b="1" dirty="0">
                  <a:solidFill>
                    <a:srgbClr val="0B489D"/>
                  </a:solidFill>
                  <a:latin typeface="+mn-lt"/>
                  <a:ea typeface="Meiryo UI" panose="020B0604030504040204" pitchFamily="50" charset="-128"/>
                </a:rPr>
                <a:t> </a:t>
              </a:r>
              <a:r>
                <a:rPr kumimoji="1" lang="en-US" altLang="ja-JP" sz="1100" b="1" dirty="0">
                  <a:solidFill>
                    <a:srgbClr val="0B489D"/>
                  </a:solidFill>
                  <a:latin typeface="+mn-lt"/>
                  <a:ea typeface="Meiryo UI" panose="020B0604030504040204" pitchFamily="50" charset="-128"/>
                </a:rPr>
                <a:t>Drive </a:t>
              </a:r>
            </a:p>
            <a:p>
              <a:pPr algn="l"/>
              <a:r>
                <a:rPr kumimoji="1" lang="en-US" altLang="ja-JP" sz="800" b="1" dirty="0">
                  <a:solidFill>
                    <a:srgbClr val="0B489D"/>
                  </a:solidFill>
                  <a:latin typeface="+mn-lt"/>
                  <a:ea typeface="Meiryo UI" panose="020B0604030504040204" pitchFamily="50" charset="-128"/>
                </a:rPr>
                <a:t>for </a:t>
              </a:r>
              <a:r>
                <a:rPr kumimoji="1" lang="en-US" altLang="ja-JP" sz="800" b="1" dirty="0" err="1">
                  <a:solidFill>
                    <a:srgbClr val="0B489D"/>
                  </a:solidFill>
                  <a:latin typeface="+mn-lt"/>
                  <a:ea typeface="Meiryo UI" panose="020B0604030504040204" pitchFamily="50" charset="-128"/>
                </a:rPr>
                <a:t>Buisiness</a:t>
              </a:r>
              <a:endParaRPr kumimoji="1" lang="ja-JP" altLang="en-US" sz="800" b="1" dirty="0" err="1">
                <a:solidFill>
                  <a:srgbClr val="0B489D"/>
                </a:solidFill>
                <a:latin typeface="+mn-lt"/>
                <a:ea typeface="Meiryo UI" panose="020B0604030504040204" pitchFamily="50" charset="-128"/>
              </a:endParaRPr>
            </a:p>
          </p:txBody>
        </p:sp>
        <p:sp>
          <p:nvSpPr>
            <p:cNvPr id="66" name="テキスト ボックス 65">
              <a:extLst>
                <a:ext uri="{FF2B5EF4-FFF2-40B4-BE49-F238E27FC236}">
                  <a16:creationId xmlns:a16="http://schemas.microsoft.com/office/drawing/2014/main" id="{176B878C-96FA-4C68-B89D-5892F1AA60D6}"/>
                </a:ext>
              </a:extLst>
            </p:cNvPr>
            <p:cNvSpPr txBox="1"/>
            <p:nvPr/>
          </p:nvSpPr>
          <p:spPr>
            <a:xfrm>
              <a:off x="4088685" y="3178215"/>
              <a:ext cx="1375698" cy="261610"/>
            </a:xfrm>
            <a:prstGeom prst="rect">
              <a:avLst/>
            </a:prstGeom>
            <a:noFill/>
          </p:spPr>
          <p:txBody>
            <a:bodyPr wrap="none" rtlCol="0">
              <a:spAutoFit/>
            </a:bodyPr>
            <a:lstStyle/>
            <a:p>
              <a:pPr algn="l"/>
              <a:r>
                <a:rPr kumimoji="1" lang="en-US" altLang="ja-JP" sz="1100" b="1" dirty="0">
                  <a:solidFill>
                    <a:srgbClr val="0B0808"/>
                  </a:solidFill>
                  <a:latin typeface="+mn-lt"/>
                  <a:ea typeface="Meiryo UI" panose="020B0604030504040204" pitchFamily="50" charset="-128"/>
                </a:rPr>
                <a:t>Dropbox </a:t>
              </a:r>
              <a:r>
                <a:rPr kumimoji="1" lang="en-US" altLang="ja-JP" sz="1100" b="1" dirty="0">
                  <a:solidFill>
                    <a:srgbClr val="295FAC"/>
                  </a:solidFill>
                  <a:latin typeface="+mn-lt"/>
                  <a:ea typeface="Meiryo UI" panose="020B0604030504040204" pitchFamily="50" charset="-128"/>
                </a:rPr>
                <a:t>Business</a:t>
              </a:r>
              <a:endParaRPr kumimoji="1" lang="ja-JP" altLang="en-US" sz="800" b="1" dirty="0" err="1">
                <a:solidFill>
                  <a:srgbClr val="295FAC"/>
                </a:solidFill>
                <a:latin typeface="+mn-lt"/>
                <a:ea typeface="Meiryo UI" panose="020B0604030504040204" pitchFamily="50" charset="-128"/>
              </a:endParaRPr>
            </a:p>
          </p:txBody>
        </p:sp>
      </p:grpSp>
      <p:sp>
        <p:nvSpPr>
          <p:cNvPr id="68" name="フリーフォーム: 図形 67">
            <a:extLst>
              <a:ext uri="{FF2B5EF4-FFF2-40B4-BE49-F238E27FC236}">
                <a16:creationId xmlns:a16="http://schemas.microsoft.com/office/drawing/2014/main" id="{C7D05098-F859-4948-BADF-C85C397BDC30}"/>
              </a:ext>
            </a:extLst>
          </p:cNvPr>
          <p:cNvSpPr/>
          <p:nvPr/>
        </p:nvSpPr>
        <p:spPr bwMode="auto">
          <a:xfrm>
            <a:off x="4765940" y="4642337"/>
            <a:ext cx="2899654" cy="571500"/>
          </a:xfrm>
          <a:custGeom>
            <a:avLst/>
            <a:gdLst>
              <a:gd name="connsiteX0" fmla="*/ 0 w 3077308"/>
              <a:gd name="connsiteY0" fmla="*/ 0 h 571500"/>
              <a:gd name="connsiteX1" fmla="*/ 2787162 w 3077308"/>
              <a:gd name="connsiteY1" fmla="*/ 0 h 571500"/>
              <a:gd name="connsiteX2" fmla="*/ 2787162 w 3077308"/>
              <a:gd name="connsiteY2" fmla="*/ 571500 h 571500"/>
              <a:gd name="connsiteX3" fmla="*/ 3077308 w 3077308"/>
              <a:gd name="connsiteY3" fmla="*/ 571500 h 571500"/>
            </a:gdLst>
            <a:ahLst/>
            <a:cxnLst>
              <a:cxn ang="0">
                <a:pos x="connsiteX0" y="connsiteY0"/>
              </a:cxn>
              <a:cxn ang="0">
                <a:pos x="connsiteX1" y="connsiteY1"/>
              </a:cxn>
              <a:cxn ang="0">
                <a:pos x="connsiteX2" y="connsiteY2"/>
              </a:cxn>
              <a:cxn ang="0">
                <a:pos x="connsiteX3" y="connsiteY3"/>
              </a:cxn>
            </a:cxnLst>
            <a:rect l="l" t="t" r="r" b="b"/>
            <a:pathLst>
              <a:path w="3077308" h="571500">
                <a:moveTo>
                  <a:pt x="0" y="0"/>
                </a:moveTo>
                <a:lnTo>
                  <a:pt x="2787162" y="0"/>
                </a:lnTo>
                <a:lnTo>
                  <a:pt x="2787162" y="571500"/>
                </a:lnTo>
                <a:lnTo>
                  <a:pt x="3077308" y="571500"/>
                </a:lnTo>
              </a:path>
            </a:pathLst>
          </a:custGeom>
          <a:noFill/>
          <a:ln w="38100">
            <a:solidFill>
              <a:srgbClr val="FF8989"/>
            </a:solidFill>
            <a:prstDash val="sysDot"/>
            <a:headEnd type="none"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1017588"/>
            <a:endParaRPr lang="ja-JP" altLang="en-US" sz="2000">
              <a:solidFill>
                <a:schemeClr val="tx1"/>
              </a:solidFill>
              <a:latin typeface="Arial" charset="0"/>
              <a:ea typeface="ＭＳ Ｐゴシック" pitchFamily="50" charset="-128"/>
            </a:endParaRPr>
          </a:p>
        </p:txBody>
      </p:sp>
      <p:sp>
        <p:nvSpPr>
          <p:cNvPr id="69" name="テキスト ボックス 68">
            <a:extLst>
              <a:ext uri="{FF2B5EF4-FFF2-40B4-BE49-F238E27FC236}">
                <a16:creationId xmlns:a16="http://schemas.microsoft.com/office/drawing/2014/main" id="{C0DCB0F2-9D33-42CA-A8CB-2E3F92B615F2}"/>
              </a:ext>
            </a:extLst>
          </p:cNvPr>
          <p:cNvSpPr txBox="1"/>
          <p:nvPr/>
        </p:nvSpPr>
        <p:spPr>
          <a:xfrm>
            <a:off x="5225001" y="3915694"/>
            <a:ext cx="1928915" cy="253916"/>
          </a:xfrm>
          <a:prstGeom prst="rect">
            <a:avLst/>
          </a:prstGeom>
        </p:spPr>
        <p:txBody>
          <a:bodyPr wrap="square">
            <a:spAutoFit/>
          </a:bodyPr>
          <a:lstStyle>
            <a:defPPr>
              <a:defRPr lang="ja-JP"/>
            </a:defPPr>
            <a:lvl1pPr algn="ctr" defTabSz="1017099">
              <a:defRPr sz="1100" b="1">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1050" dirty="0">
                <a:solidFill>
                  <a:schemeClr val="bg1"/>
                </a:solidFill>
              </a:rPr>
              <a:t>複合機パネルと保存先が同期</a:t>
            </a:r>
          </a:p>
        </p:txBody>
      </p:sp>
      <p:sp>
        <p:nvSpPr>
          <p:cNvPr id="71" name="テキスト ボックス 70">
            <a:extLst>
              <a:ext uri="{FF2B5EF4-FFF2-40B4-BE49-F238E27FC236}">
                <a16:creationId xmlns:a16="http://schemas.microsoft.com/office/drawing/2014/main" id="{D472382F-AB8E-46FB-9235-04D172CE5DF3}"/>
              </a:ext>
            </a:extLst>
          </p:cNvPr>
          <p:cNvSpPr txBox="1"/>
          <p:nvPr/>
        </p:nvSpPr>
        <p:spPr>
          <a:xfrm>
            <a:off x="1866626" y="2990232"/>
            <a:ext cx="324529" cy="1179120"/>
          </a:xfrm>
          <a:prstGeom prst="rect">
            <a:avLst/>
          </a:prstGeom>
          <a:noFill/>
        </p:spPr>
        <p:txBody>
          <a:bodyPr vert="eaVert" wrap="none" rtlCol="0" anchor="ctr" anchorCtr="0">
            <a:spAutoFit/>
          </a:bodyPr>
          <a:lstStyle/>
          <a:p>
            <a:pPr algn="ctr"/>
            <a:r>
              <a:rPr lang="ja-JP" altLang="en-US" sz="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クラウドサービス連携</a:t>
            </a:r>
            <a:endParaRPr lang="en-US" altLang="ja-JP" sz="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二等辺三角形 71">
            <a:extLst>
              <a:ext uri="{FF2B5EF4-FFF2-40B4-BE49-F238E27FC236}">
                <a16:creationId xmlns:a16="http://schemas.microsoft.com/office/drawing/2014/main" id="{2C0CD670-0C26-4DC2-9FE4-63CAB488C0D8}"/>
              </a:ext>
            </a:extLst>
          </p:cNvPr>
          <p:cNvSpPr/>
          <p:nvPr/>
        </p:nvSpPr>
        <p:spPr bwMode="auto">
          <a:xfrm rot="8536855">
            <a:off x="1470275" y="2932071"/>
            <a:ext cx="251829" cy="358616"/>
          </a:xfrm>
          <a:prstGeom prst="triangle">
            <a:avLst/>
          </a:prstGeom>
          <a:solidFill>
            <a:srgbClr val="295FAC"/>
          </a:solid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73" name="楕円 72">
            <a:extLst>
              <a:ext uri="{FF2B5EF4-FFF2-40B4-BE49-F238E27FC236}">
                <a16:creationId xmlns:a16="http://schemas.microsoft.com/office/drawing/2014/main" id="{BAE43A97-A67A-46EA-84F4-F7A1397D65D4}"/>
              </a:ext>
            </a:extLst>
          </p:cNvPr>
          <p:cNvSpPr/>
          <p:nvPr/>
        </p:nvSpPr>
        <p:spPr bwMode="auto">
          <a:xfrm>
            <a:off x="828051" y="2120022"/>
            <a:ext cx="1010117" cy="1010117"/>
          </a:xfrm>
          <a:prstGeom prst="ellipse">
            <a:avLst/>
          </a:prstGeom>
          <a:solidFill>
            <a:srgbClr val="295FAC"/>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1200" dirty="0">
                <a:solidFill>
                  <a:schemeClr val="bg1"/>
                </a:solidFill>
                <a:ea typeface="Meiryo UI" panose="020B0604030504040204" pitchFamily="50" charset="-128"/>
              </a:rPr>
              <a:t>さまざまな</a:t>
            </a:r>
          </a:p>
          <a:p>
            <a:pPr algn="ctr" defTabSz="1017588"/>
            <a:r>
              <a:rPr lang="ja-JP" altLang="en-US" sz="1200" dirty="0">
                <a:solidFill>
                  <a:schemeClr val="bg1"/>
                </a:solidFill>
                <a:ea typeface="Meiryo UI" panose="020B0604030504040204" pitchFamily="50" charset="-128"/>
              </a:rPr>
              <a:t>クラウドサービス</a:t>
            </a:r>
          </a:p>
          <a:p>
            <a:pPr algn="ctr" defTabSz="1017588"/>
            <a:r>
              <a:rPr lang="ja-JP" altLang="en-US" sz="1200" dirty="0">
                <a:solidFill>
                  <a:schemeClr val="bg1"/>
                </a:solidFill>
                <a:ea typeface="Meiryo UI" panose="020B0604030504040204" pitchFamily="50" charset="-128"/>
              </a:rPr>
              <a:t>と連携可能</a:t>
            </a:r>
            <a:endParaRPr kumimoji="1" lang="ja-JP" altLang="en-US" sz="1200" b="0" i="0" u="none" strike="noStrike" cap="none" normalizeH="0" baseline="0" dirty="0">
              <a:ln>
                <a:noFill/>
              </a:ln>
              <a:solidFill>
                <a:schemeClr val="bg1"/>
              </a:solidFill>
              <a:effectLst/>
              <a:ea typeface="Meiryo UI" panose="020B0604030504040204" pitchFamily="50" charset="-128"/>
            </a:endParaRPr>
          </a:p>
        </p:txBody>
      </p:sp>
      <p:sp>
        <p:nvSpPr>
          <p:cNvPr id="79" name="四角形: 角を丸くする 78">
            <a:extLst>
              <a:ext uri="{FF2B5EF4-FFF2-40B4-BE49-F238E27FC236}">
                <a16:creationId xmlns:a16="http://schemas.microsoft.com/office/drawing/2014/main" id="{F4519993-D183-4CF7-B166-534A9375C27C}"/>
              </a:ext>
            </a:extLst>
          </p:cNvPr>
          <p:cNvSpPr/>
          <p:nvPr/>
        </p:nvSpPr>
        <p:spPr bwMode="auto">
          <a:xfrm>
            <a:off x="8284898" y="3583534"/>
            <a:ext cx="1016978" cy="990083"/>
          </a:xfrm>
          <a:prstGeom prst="roundRect">
            <a:avLst/>
          </a:prstGeom>
          <a:solidFill>
            <a:schemeClr val="bg1"/>
          </a:solidFill>
          <a:ln>
            <a:solidFill>
              <a:srgbClr val="CEEBF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endParaRPr lang="ja-JP" altLang="en-US" sz="1400" dirty="0">
              <a:solidFill>
                <a:srgbClr val="4D4D4D"/>
              </a:solidFill>
              <a:ea typeface="Meiryo UI" panose="020B0604030504040204" pitchFamily="50" charset="-128"/>
            </a:endParaRPr>
          </a:p>
        </p:txBody>
      </p:sp>
      <p:pic>
        <p:nvPicPr>
          <p:cNvPr id="74" name="Picture 6">
            <a:extLst>
              <a:ext uri="{FF2B5EF4-FFF2-40B4-BE49-F238E27FC236}">
                <a16:creationId xmlns:a16="http://schemas.microsoft.com/office/drawing/2014/main" id="{00941D5E-5A5B-4DD8-9D3C-E333A12905C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99560" y="3851519"/>
            <a:ext cx="814145" cy="665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5" name="グループ化 74">
            <a:extLst>
              <a:ext uri="{FF2B5EF4-FFF2-40B4-BE49-F238E27FC236}">
                <a16:creationId xmlns:a16="http://schemas.microsoft.com/office/drawing/2014/main" id="{88F5EE3B-AF32-4B60-A42F-E376BC98A64E}"/>
              </a:ext>
            </a:extLst>
          </p:cNvPr>
          <p:cNvGrpSpPr/>
          <p:nvPr/>
        </p:nvGrpSpPr>
        <p:grpSpPr>
          <a:xfrm>
            <a:off x="8946432" y="4164389"/>
            <a:ext cx="422057" cy="352611"/>
            <a:chOff x="8570863" y="2769419"/>
            <a:chExt cx="566523" cy="473307"/>
          </a:xfrm>
        </p:grpSpPr>
        <p:sp>
          <p:nvSpPr>
            <p:cNvPr id="76" name="楕円 75">
              <a:extLst>
                <a:ext uri="{FF2B5EF4-FFF2-40B4-BE49-F238E27FC236}">
                  <a16:creationId xmlns:a16="http://schemas.microsoft.com/office/drawing/2014/main" id="{9CBF8B96-3F21-4716-8F59-E827DBFD45A1}"/>
                </a:ext>
              </a:extLst>
            </p:cNvPr>
            <p:cNvSpPr/>
            <p:nvPr/>
          </p:nvSpPr>
          <p:spPr bwMode="auto">
            <a:xfrm>
              <a:off x="8627755" y="2769419"/>
              <a:ext cx="452740" cy="473307"/>
            </a:xfrm>
            <a:prstGeom prst="ellipse">
              <a:avLst/>
            </a:prstGeom>
            <a:solidFill>
              <a:srgbClr val="BEE1FF"/>
            </a:solidFill>
            <a:ln w="38100" cap="flat" cmpd="sng" algn="ctr">
              <a:solidFill>
                <a:schemeClr val="bg1"/>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ndParaRPr>
            </a:p>
          </p:txBody>
        </p:sp>
        <p:sp>
          <p:nvSpPr>
            <p:cNvPr id="77" name="Rectangle 9">
              <a:extLst>
                <a:ext uri="{FF2B5EF4-FFF2-40B4-BE49-F238E27FC236}">
                  <a16:creationId xmlns:a16="http://schemas.microsoft.com/office/drawing/2014/main" id="{8C1C4248-D862-4C74-97D9-5395C825999E}"/>
                </a:ext>
              </a:extLst>
            </p:cNvPr>
            <p:cNvSpPr>
              <a:spLocks noChangeArrowheads="1"/>
            </p:cNvSpPr>
            <p:nvPr/>
          </p:nvSpPr>
          <p:spPr bwMode="auto">
            <a:xfrm>
              <a:off x="8570863" y="2794708"/>
              <a:ext cx="566523" cy="400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25" tIns="41462" rIns="82925" bIns="41462" anchor="ctr">
              <a:spAutoFit/>
            </a:bodyPr>
            <a:lstStyle>
              <a:lvl1pPr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algn="ctr" eaLnBrk="1" hangingPunct="1">
                <a:spcBef>
                  <a:spcPct val="0"/>
                </a:spcBef>
                <a:buFontTx/>
                <a:buNone/>
              </a:pPr>
              <a:r>
                <a:rPr lang="en-US" altLang="ja-JP" sz="907"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OCR</a:t>
              </a:r>
            </a:p>
            <a:p>
              <a:pPr algn="ctr" eaLnBrk="1" hangingPunct="1">
                <a:spcBef>
                  <a:spcPct val="0"/>
                </a:spcBef>
                <a:buFontTx/>
                <a:buNone/>
              </a:pPr>
              <a:r>
                <a:rPr lang="ja-JP" altLang="en-US" sz="907"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変換</a:t>
              </a:r>
              <a:endParaRPr lang="en-US" altLang="ja-JP" sz="907" dirty="0">
                <a:solidFill>
                  <a:srgbClr val="0070C0"/>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8" name="テキスト ボックス 77">
            <a:extLst>
              <a:ext uri="{FF2B5EF4-FFF2-40B4-BE49-F238E27FC236}">
                <a16:creationId xmlns:a16="http://schemas.microsoft.com/office/drawing/2014/main" id="{6CD0212A-B0FD-465B-B671-CC91B59A80F5}"/>
              </a:ext>
            </a:extLst>
          </p:cNvPr>
          <p:cNvSpPr txBox="1"/>
          <p:nvPr/>
        </p:nvSpPr>
        <p:spPr>
          <a:xfrm>
            <a:off x="8180045" y="3478354"/>
            <a:ext cx="1255389" cy="553037"/>
          </a:xfrm>
          <a:prstGeom prst="rect">
            <a:avLst/>
          </a:prstGeom>
        </p:spPr>
        <p:txBody>
          <a:bodyPr wrap="square">
            <a:spAutoFit/>
            <a:scene3d>
              <a:camera prst="orthographicFront"/>
              <a:lightRig rig="threePt" dir="t"/>
            </a:scene3d>
            <a:sp3d extrusionH="57150" contourW="50800">
              <a:bevelT w="0" h="88900" prst="softRound"/>
              <a:contourClr>
                <a:schemeClr val="bg1"/>
              </a:contourClr>
            </a:sp3d>
          </a:bodyPr>
          <a:lstStyle>
            <a:defPPr>
              <a:defRPr lang="ja-JP"/>
            </a:defPPr>
            <a:lvl1pPr algn="ctr" defTabSz="1017099">
              <a:defRPr sz="1100" b="1">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defRPr>
            </a:lvl1pPr>
          </a:lstStyle>
          <a:p>
            <a:r>
              <a:rPr lang="ja-JP" altLang="en-US" sz="998" dirty="0"/>
              <a:t>様々なファイル形式</a:t>
            </a:r>
            <a:endParaRPr lang="en-US" altLang="ja-JP" sz="998" dirty="0"/>
          </a:p>
          <a:p>
            <a:r>
              <a:rPr lang="ja-JP" altLang="en-US" sz="998" dirty="0"/>
              <a:t>に変換可能</a:t>
            </a:r>
          </a:p>
        </p:txBody>
      </p:sp>
      <p:sp>
        <p:nvSpPr>
          <p:cNvPr id="81" name="テキスト ボックス 80">
            <a:extLst>
              <a:ext uri="{FF2B5EF4-FFF2-40B4-BE49-F238E27FC236}">
                <a16:creationId xmlns:a16="http://schemas.microsoft.com/office/drawing/2014/main" id="{F05D2B3F-5AFA-42A6-838D-3A8A94AC42C3}"/>
              </a:ext>
            </a:extLst>
          </p:cNvPr>
          <p:cNvSpPr txBox="1"/>
          <p:nvPr/>
        </p:nvSpPr>
        <p:spPr>
          <a:xfrm>
            <a:off x="4016983" y="6222836"/>
            <a:ext cx="3001373" cy="304022"/>
          </a:xfrm>
          <a:prstGeom prst="rect">
            <a:avLst/>
          </a:prstGeom>
          <a:noFill/>
        </p:spPr>
        <p:txBody>
          <a:bodyPr wrap="square" rtlCol="0" anchor="ctr" anchorCtr="0">
            <a:noAutofit/>
          </a:bodyPr>
          <a:lstStyle/>
          <a:p>
            <a:pPr algn="ct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複合機のパネル上から印刷したいファイルを指定</a:t>
            </a:r>
            <a:endPar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二等辺三角形 82">
            <a:extLst>
              <a:ext uri="{FF2B5EF4-FFF2-40B4-BE49-F238E27FC236}">
                <a16:creationId xmlns:a16="http://schemas.microsoft.com/office/drawing/2014/main" id="{553099E6-0B5E-49D0-BFD1-FA21C88978E2}"/>
              </a:ext>
            </a:extLst>
          </p:cNvPr>
          <p:cNvSpPr/>
          <p:nvPr/>
        </p:nvSpPr>
        <p:spPr bwMode="auto">
          <a:xfrm rot="16200000" flipH="1">
            <a:off x="1341616" y="5861816"/>
            <a:ext cx="321295" cy="285615"/>
          </a:xfrm>
          <a:prstGeom prst="triangle">
            <a:avLst/>
          </a:prstGeom>
          <a:solidFill>
            <a:srgbClr val="4EB6C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sp>
        <p:nvSpPr>
          <p:cNvPr id="84" name="テキスト ボックス 83">
            <a:extLst>
              <a:ext uri="{FF2B5EF4-FFF2-40B4-BE49-F238E27FC236}">
                <a16:creationId xmlns:a16="http://schemas.microsoft.com/office/drawing/2014/main" id="{6A0C8CB1-BC33-4C7D-A60A-07BB000956FC}"/>
              </a:ext>
            </a:extLst>
          </p:cNvPr>
          <p:cNvSpPr txBox="1"/>
          <p:nvPr/>
        </p:nvSpPr>
        <p:spPr>
          <a:xfrm>
            <a:off x="1245221" y="5552458"/>
            <a:ext cx="466794" cy="261610"/>
          </a:xfrm>
          <a:prstGeom prst="rect">
            <a:avLst/>
          </a:prstGeom>
          <a:noFill/>
        </p:spPr>
        <p:txBody>
          <a:bodyPr wrap="none" rtlCol="0">
            <a:spAutoFit/>
          </a:bodyPr>
          <a:lstStyle/>
          <a:p>
            <a:pPr algn="ctr"/>
            <a:r>
              <a:rPr kumimoji="1" lang="ja-JP" altLang="en-US" sz="1100" dirty="0">
                <a:latin typeface="+mn-lt"/>
                <a:ea typeface="Meiryo UI" panose="020B0604030504040204" pitchFamily="50" charset="-128"/>
              </a:rPr>
              <a:t>印刷</a:t>
            </a:r>
          </a:p>
        </p:txBody>
      </p:sp>
      <p:grpSp>
        <p:nvGrpSpPr>
          <p:cNvPr id="85" name="グループ化 84">
            <a:extLst>
              <a:ext uri="{FF2B5EF4-FFF2-40B4-BE49-F238E27FC236}">
                <a16:creationId xmlns:a16="http://schemas.microsoft.com/office/drawing/2014/main" id="{D25C43EB-F8E5-43BC-8DE4-3276FF485D30}"/>
              </a:ext>
            </a:extLst>
          </p:cNvPr>
          <p:cNvGrpSpPr/>
          <p:nvPr/>
        </p:nvGrpSpPr>
        <p:grpSpPr>
          <a:xfrm>
            <a:off x="674817" y="5622205"/>
            <a:ext cx="577322" cy="755652"/>
            <a:chOff x="582498" y="4811835"/>
            <a:chExt cx="582420" cy="762324"/>
          </a:xfrm>
        </p:grpSpPr>
        <p:pic>
          <p:nvPicPr>
            <p:cNvPr id="86" name="図 85">
              <a:extLst>
                <a:ext uri="{FF2B5EF4-FFF2-40B4-BE49-F238E27FC236}">
                  <a16:creationId xmlns:a16="http://schemas.microsoft.com/office/drawing/2014/main" id="{875B9364-C669-4597-AEFF-4BDF8BA46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071" y="4979475"/>
              <a:ext cx="418847" cy="594684"/>
            </a:xfrm>
            <a:prstGeom prst="rect">
              <a:avLst/>
            </a:prstGeom>
          </p:spPr>
        </p:pic>
        <p:pic>
          <p:nvPicPr>
            <p:cNvPr id="87" name="図 86">
              <a:extLst>
                <a:ext uri="{FF2B5EF4-FFF2-40B4-BE49-F238E27FC236}">
                  <a16:creationId xmlns:a16="http://schemas.microsoft.com/office/drawing/2014/main" id="{5979FE0C-FF9B-4EFD-8C16-4D7D58A489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498" y="4811835"/>
              <a:ext cx="418847" cy="594684"/>
            </a:xfrm>
            <a:prstGeom prst="rect">
              <a:avLst/>
            </a:prstGeom>
          </p:spPr>
        </p:pic>
      </p:grpSp>
      <p:sp>
        <p:nvSpPr>
          <p:cNvPr id="88" name="テキスト ボックス 87">
            <a:extLst>
              <a:ext uri="{FF2B5EF4-FFF2-40B4-BE49-F238E27FC236}">
                <a16:creationId xmlns:a16="http://schemas.microsoft.com/office/drawing/2014/main" id="{671B3B73-8BC9-4800-9816-CA9FC6B6D7AC}"/>
              </a:ext>
            </a:extLst>
          </p:cNvPr>
          <p:cNvSpPr txBox="1"/>
          <p:nvPr/>
        </p:nvSpPr>
        <p:spPr>
          <a:xfrm>
            <a:off x="481832" y="6287719"/>
            <a:ext cx="1055097" cy="246221"/>
          </a:xfrm>
          <a:prstGeom prst="rect">
            <a:avLst/>
          </a:prstGeom>
          <a:noFill/>
        </p:spPr>
        <p:txBody>
          <a:bodyPr wrap="none" rtlCol="0">
            <a:spAutoFit/>
          </a:bodyPr>
          <a:lstStyle/>
          <a:p>
            <a:pPr algn="ctr"/>
            <a:r>
              <a:rPr lang="ja-JP" altLang="en-US" sz="1000" b="1">
                <a:ln w="76200">
                  <a:solidFill>
                    <a:srgbClr val="4EB6CE"/>
                  </a:solidFill>
                </a:ln>
                <a:solidFill>
                  <a:srgbClr val="4EB6CE"/>
                </a:solidFill>
                <a:latin typeface="Meiryo UI" panose="020B0604030504040204" pitchFamily="50" charset="-128"/>
                <a:ea typeface="Meiryo UI" panose="020B0604030504040204" pitchFamily="50" charset="-128"/>
              </a:rPr>
              <a:t>プルプリント機能</a:t>
            </a:r>
            <a:endParaRPr lang="ja-JP" altLang="en-US" sz="1000" b="1" dirty="0">
              <a:ln w="76200">
                <a:solidFill>
                  <a:srgbClr val="4EB6CE"/>
                </a:solidFill>
              </a:ln>
              <a:solidFill>
                <a:srgbClr val="4EB6CE"/>
              </a:solidFill>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68EE4013-3CB8-4857-B001-0013C7809775}"/>
              </a:ext>
            </a:extLst>
          </p:cNvPr>
          <p:cNvSpPr txBox="1"/>
          <p:nvPr/>
        </p:nvSpPr>
        <p:spPr>
          <a:xfrm>
            <a:off x="481832" y="6287719"/>
            <a:ext cx="1055097" cy="246221"/>
          </a:xfrm>
          <a:prstGeom prst="rect">
            <a:avLst/>
          </a:prstGeom>
          <a:noFill/>
        </p:spPr>
        <p:txBody>
          <a:bodyPr wrap="none" rtlCol="0">
            <a:spAutoFit/>
          </a:bodyPr>
          <a:lstStyle/>
          <a:p>
            <a:pPr algn="ctr"/>
            <a:r>
              <a:rPr kumimoji="1" lang="ja-JP" altLang="en-US" sz="1000" b="1" dirty="0">
                <a:solidFill>
                  <a:schemeClr val="bg1"/>
                </a:solidFill>
                <a:latin typeface="Meiryo UI" panose="020B0604030504040204" pitchFamily="50" charset="-128"/>
                <a:ea typeface="Meiryo UI" panose="020B0604030504040204" pitchFamily="50" charset="-128"/>
              </a:rPr>
              <a:t>プルプリント機能</a:t>
            </a:r>
          </a:p>
        </p:txBody>
      </p:sp>
      <p:sp>
        <p:nvSpPr>
          <p:cNvPr id="92" name="テキスト ボックス 91">
            <a:extLst>
              <a:ext uri="{FF2B5EF4-FFF2-40B4-BE49-F238E27FC236}">
                <a16:creationId xmlns:a16="http://schemas.microsoft.com/office/drawing/2014/main" id="{EBD12345-AF2F-4745-874B-F7E52932A4AE}"/>
              </a:ext>
            </a:extLst>
          </p:cNvPr>
          <p:cNvSpPr txBox="1"/>
          <p:nvPr/>
        </p:nvSpPr>
        <p:spPr>
          <a:xfrm>
            <a:off x="590035" y="5291455"/>
            <a:ext cx="838691" cy="246221"/>
          </a:xfrm>
          <a:prstGeom prst="rect">
            <a:avLst/>
          </a:prstGeom>
          <a:noFill/>
        </p:spPr>
        <p:txBody>
          <a:bodyPr wrap="none" rtlCol="0">
            <a:spAutoFit/>
          </a:bodyPr>
          <a:lstStyle/>
          <a:p>
            <a:pPr algn="ctr"/>
            <a:r>
              <a:rPr lang="ja-JP" altLang="en-US" sz="1000" b="1">
                <a:ln w="76200">
                  <a:solidFill>
                    <a:srgbClr val="295FAC"/>
                  </a:solidFill>
                </a:ln>
                <a:solidFill>
                  <a:srgbClr val="295FAC"/>
                </a:solidFill>
                <a:latin typeface="Meiryo UI" panose="020B0604030504040204" pitchFamily="50" charset="-128"/>
                <a:ea typeface="Meiryo UI" panose="020B0604030504040204" pitchFamily="50" charset="-128"/>
              </a:rPr>
              <a:t>スキャン機能</a:t>
            </a:r>
          </a:p>
        </p:txBody>
      </p:sp>
      <p:sp>
        <p:nvSpPr>
          <p:cNvPr id="93" name="テキスト ボックス 92">
            <a:extLst>
              <a:ext uri="{FF2B5EF4-FFF2-40B4-BE49-F238E27FC236}">
                <a16:creationId xmlns:a16="http://schemas.microsoft.com/office/drawing/2014/main" id="{D06887B7-F5A4-46B9-81AB-D2A16E7A9482}"/>
              </a:ext>
            </a:extLst>
          </p:cNvPr>
          <p:cNvSpPr txBox="1"/>
          <p:nvPr/>
        </p:nvSpPr>
        <p:spPr>
          <a:xfrm>
            <a:off x="590035" y="5291455"/>
            <a:ext cx="838691" cy="246221"/>
          </a:xfrm>
          <a:prstGeom prst="rect">
            <a:avLst/>
          </a:prstGeom>
          <a:noFill/>
        </p:spPr>
        <p:txBody>
          <a:bodyPr wrap="none" rtlCol="0">
            <a:spAutoFit/>
          </a:bodyPr>
          <a:lstStyle/>
          <a:p>
            <a:pPr algn="ctr"/>
            <a:r>
              <a:rPr kumimoji="1" lang="ja-JP" altLang="en-US" sz="1000" b="1" dirty="0">
                <a:solidFill>
                  <a:schemeClr val="bg1"/>
                </a:solidFill>
                <a:latin typeface="Meiryo UI" panose="020B0604030504040204" pitchFamily="50" charset="-128"/>
                <a:ea typeface="Meiryo UI" panose="020B0604030504040204" pitchFamily="50" charset="-128"/>
              </a:rPr>
              <a:t>スキャン機能</a:t>
            </a:r>
          </a:p>
        </p:txBody>
      </p:sp>
      <p:sp>
        <p:nvSpPr>
          <p:cNvPr id="95" name="テキスト ボックス 94">
            <a:extLst>
              <a:ext uri="{FF2B5EF4-FFF2-40B4-BE49-F238E27FC236}">
                <a16:creationId xmlns:a16="http://schemas.microsoft.com/office/drawing/2014/main" id="{BE6356F4-F4A7-45A6-B4B3-6376C904E5A6}"/>
              </a:ext>
            </a:extLst>
          </p:cNvPr>
          <p:cNvSpPr txBox="1"/>
          <p:nvPr/>
        </p:nvSpPr>
        <p:spPr>
          <a:xfrm>
            <a:off x="2148085" y="2928916"/>
            <a:ext cx="307777" cy="1531894"/>
          </a:xfrm>
          <a:prstGeom prst="rect">
            <a:avLst/>
          </a:prstGeom>
          <a:noFill/>
        </p:spPr>
        <p:txBody>
          <a:bodyPr vert="eaVert" wrap="none" rtlCol="0" anchor="ctr" anchorCtr="0">
            <a:spAutoFit/>
          </a:bodyPr>
          <a:lstStyle/>
          <a:p>
            <a:pPr algn="ctr"/>
            <a:r>
              <a:rPr lang="ja-JP" altLang="en-US" sz="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印刷したいファイルを指定 </a:t>
            </a:r>
            <a:r>
              <a:rPr lang="en-US" altLang="ja-JP" sz="6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※1</a:t>
            </a:r>
            <a:endParaRPr lang="en-US" altLang="ja-JP" sz="80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テキスト ボックス 95">
            <a:extLst>
              <a:ext uri="{FF2B5EF4-FFF2-40B4-BE49-F238E27FC236}">
                <a16:creationId xmlns:a16="http://schemas.microsoft.com/office/drawing/2014/main" id="{C21CFCBC-6AF2-42F5-A118-EEFB64AAC27F}"/>
              </a:ext>
            </a:extLst>
          </p:cNvPr>
          <p:cNvSpPr txBox="1"/>
          <p:nvPr/>
        </p:nvSpPr>
        <p:spPr bwMode="auto">
          <a:xfrm>
            <a:off x="374381" y="6573560"/>
            <a:ext cx="2949111" cy="205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800" dirty="0">
                <a:solidFill>
                  <a:srgbClr val="4D4D4D"/>
                </a:solidFill>
                <a:latin typeface="Meiryo UI" pitchFamily="50" charset="-128"/>
                <a:ea typeface="Meiryo UI" pitchFamily="50" charset="-128"/>
                <a:cs typeface="Meiryo UI" pitchFamily="50" charset="-128"/>
              </a:rPr>
              <a:t>※</a:t>
            </a:r>
            <a:r>
              <a:rPr lang="ja-JP" altLang="en-US" sz="800" dirty="0">
                <a:solidFill>
                  <a:srgbClr val="4D4D4D"/>
                </a:solidFill>
                <a:latin typeface="Meiryo UI" pitchFamily="50" charset="-128"/>
                <a:ea typeface="Meiryo UI" pitchFamily="50" charset="-128"/>
                <a:cs typeface="Meiryo UI" pitchFamily="50" charset="-128"/>
              </a:rPr>
              <a:t>画像はイメージです。　</a:t>
            </a:r>
            <a:r>
              <a:rPr lang="en-US" altLang="ja-JP" sz="800" dirty="0">
                <a:solidFill>
                  <a:srgbClr val="4D4D4D"/>
                </a:solidFill>
                <a:latin typeface="Meiryo UI" pitchFamily="50" charset="-128"/>
                <a:ea typeface="Meiryo UI" pitchFamily="50" charset="-128"/>
                <a:cs typeface="Meiryo UI" pitchFamily="50" charset="-128"/>
              </a:rPr>
              <a:t>※1</a:t>
            </a:r>
            <a:r>
              <a:rPr lang="ja-JP" altLang="en-US" sz="800" dirty="0">
                <a:solidFill>
                  <a:srgbClr val="4D4D4D"/>
                </a:solidFill>
                <a:latin typeface="Meiryo UI" pitchFamily="50" charset="-128"/>
                <a:ea typeface="Meiryo UI" pitchFamily="50" charset="-128"/>
                <a:cs typeface="Meiryo UI" pitchFamily="50" charset="-128"/>
              </a:rPr>
              <a:t>クラウドストレージとの連携の場合</a:t>
            </a:r>
            <a:endParaRPr lang="en-US" altLang="ja-JP" sz="800" dirty="0">
              <a:solidFill>
                <a:srgbClr val="4D4D4D"/>
              </a:solidFill>
              <a:latin typeface="Meiryo UI" pitchFamily="50" charset="-128"/>
              <a:ea typeface="Meiryo UI" pitchFamily="50" charset="-128"/>
              <a:cs typeface="Meiryo UI" pitchFamily="50" charset="-128"/>
            </a:endParaRPr>
          </a:p>
        </p:txBody>
      </p:sp>
      <p:grpSp>
        <p:nvGrpSpPr>
          <p:cNvPr id="31" name="グループ化 30">
            <a:extLst>
              <a:ext uri="{FF2B5EF4-FFF2-40B4-BE49-F238E27FC236}">
                <a16:creationId xmlns:a16="http://schemas.microsoft.com/office/drawing/2014/main" id="{B3C014DD-0FE2-46B9-8C26-8C42E31B4CE9}"/>
              </a:ext>
            </a:extLst>
          </p:cNvPr>
          <p:cNvGrpSpPr/>
          <p:nvPr/>
        </p:nvGrpSpPr>
        <p:grpSpPr>
          <a:xfrm>
            <a:off x="4631705" y="4505326"/>
            <a:ext cx="210783" cy="227882"/>
            <a:chOff x="5454011" y="4735252"/>
            <a:chExt cx="258442" cy="279406"/>
          </a:xfrm>
        </p:grpSpPr>
        <p:sp>
          <p:nvSpPr>
            <p:cNvPr id="32" name="二等辺三角形 31">
              <a:extLst>
                <a:ext uri="{FF2B5EF4-FFF2-40B4-BE49-F238E27FC236}">
                  <a16:creationId xmlns:a16="http://schemas.microsoft.com/office/drawing/2014/main" id="{F499AC99-4F2A-4CBF-8786-0F0FA0F43F91}"/>
                </a:ext>
              </a:extLst>
            </p:cNvPr>
            <p:cNvSpPr/>
            <p:nvPr/>
          </p:nvSpPr>
          <p:spPr bwMode="auto">
            <a:xfrm rot="12701474">
              <a:off x="5454011" y="4735252"/>
              <a:ext cx="142685" cy="209725"/>
            </a:xfrm>
            <a:prstGeom prst="triangle">
              <a:avLst/>
            </a:prstGeom>
            <a:solidFill>
              <a:srgbClr val="F3B221"/>
            </a:solidFill>
            <a:ln w="12700">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33" name="二等辺三角形 32">
              <a:extLst>
                <a:ext uri="{FF2B5EF4-FFF2-40B4-BE49-F238E27FC236}">
                  <a16:creationId xmlns:a16="http://schemas.microsoft.com/office/drawing/2014/main" id="{078E0E8B-80A4-4878-AE9E-99A04B05D857}"/>
                </a:ext>
              </a:extLst>
            </p:cNvPr>
            <p:cNvSpPr/>
            <p:nvPr/>
          </p:nvSpPr>
          <p:spPr bwMode="auto">
            <a:xfrm rot="14986219">
              <a:off x="5536248" y="4838453"/>
              <a:ext cx="142685" cy="209725"/>
            </a:xfrm>
            <a:prstGeom prst="triangle">
              <a:avLst/>
            </a:prstGeom>
            <a:solidFill>
              <a:srgbClr val="F3B221"/>
            </a:solidFill>
            <a:ln w="12700">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spTree>
    <p:extLst>
      <p:ext uri="{BB962C8B-B14F-4D97-AF65-F5344CB8AC3E}">
        <p14:creationId xmlns:p14="http://schemas.microsoft.com/office/powerpoint/2010/main" val="3638141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四角形: 角を丸くする 154">
            <a:extLst>
              <a:ext uri="{FF2B5EF4-FFF2-40B4-BE49-F238E27FC236}">
                <a16:creationId xmlns:a16="http://schemas.microsoft.com/office/drawing/2014/main" id="{CEFD99A4-7D15-4648-9C0C-512ED3DE3CF4}"/>
              </a:ext>
            </a:extLst>
          </p:cNvPr>
          <p:cNvSpPr/>
          <p:nvPr/>
        </p:nvSpPr>
        <p:spPr bwMode="auto">
          <a:xfrm>
            <a:off x="8277919" y="4776382"/>
            <a:ext cx="1291043" cy="1784060"/>
          </a:xfrm>
          <a:prstGeom prst="roundRect">
            <a:avLst>
              <a:gd name="adj" fmla="val 8787"/>
            </a:avLst>
          </a:prstGeom>
          <a:solidFill>
            <a:schemeClr val="bg1"/>
          </a:solidFill>
          <a:ln>
            <a:solidFill>
              <a:srgbClr val="BEE1FF"/>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rgbClr val="0064B4"/>
                </a:solidFill>
                <a:effectLst/>
                <a:ea typeface="Meiryo UI" panose="020B0604030504040204" pitchFamily="50" charset="-128"/>
              </a:rPr>
              <a:t>電子帳簿保存法</a:t>
            </a:r>
            <a:endParaRPr kumimoji="1" lang="en-US" altLang="ja-JP" sz="1200" b="1" i="0" u="none" strike="noStrike" cap="none" normalizeH="0" baseline="0" dirty="0">
              <a:ln>
                <a:noFill/>
              </a:ln>
              <a:solidFill>
                <a:srgbClr val="0064B4"/>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1200" b="1" dirty="0">
                <a:solidFill>
                  <a:srgbClr val="0064B4"/>
                </a:solidFill>
                <a:ea typeface="Meiryo UI" panose="020B0604030504040204" pitchFamily="50" charset="-128"/>
              </a:rPr>
              <a:t>スキャナ保存</a:t>
            </a:r>
            <a:endParaRPr lang="en-US" altLang="ja-JP" sz="1200" b="1" dirty="0">
              <a:solidFill>
                <a:srgbClr val="0064B4"/>
              </a:solidFill>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1200" b="1" dirty="0">
                <a:solidFill>
                  <a:srgbClr val="0064B4"/>
                </a:solidFill>
                <a:ea typeface="Meiryo UI" panose="020B0604030504040204" pitchFamily="50" charset="-128"/>
              </a:rPr>
              <a:t>に対応</a:t>
            </a:r>
            <a:endParaRPr kumimoji="1" lang="ja-JP" altLang="en-US" sz="1200" b="1" i="0" u="none" strike="noStrike" cap="none" normalizeH="0" baseline="0" dirty="0">
              <a:ln>
                <a:noFill/>
              </a:ln>
              <a:solidFill>
                <a:srgbClr val="0064B4"/>
              </a:solidFill>
              <a:effectLst/>
              <a:ea typeface="Meiryo UI" panose="020B0604030504040204" pitchFamily="50" charset="-128"/>
            </a:endParaRPr>
          </a:p>
        </p:txBody>
      </p:sp>
      <p:pic>
        <p:nvPicPr>
          <p:cNvPr id="160" name="図 159">
            <a:extLst>
              <a:ext uri="{FF2B5EF4-FFF2-40B4-BE49-F238E27FC236}">
                <a16:creationId xmlns:a16="http://schemas.microsoft.com/office/drawing/2014/main" id="{250C6FDE-82D1-480C-B1C2-49D52686E3B8}"/>
              </a:ext>
            </a:extLst>
          </p:cNvPr>
          <p:cNvPicPr>
            <a:picLocks noChangeAspect="1"/>
          </p:cNvPicPr>
          <p:nvPr/>
        </p:nvPicPr>
        <p:blipFill>
          <a:blip r:embed="rId2"/>
          <a:stretch>
            <a:fillRect/>
          </a:stretch>
        </p:blipFill>
        <p:spPr>
          <a:xfrm>
            <a:off x="8343270" y="5704225"/>
            <a:ext cx="431390" cy="712291"/>
          </a:xfrm>
          <a:prstGeom prst="rect">
            <a:avLst/>
          </a:prstGeom>
        </p:spPr>
      </p:pic>
      <p:sp>
        <p:nvSpPr>
          <p:cNvPr id="38" name="右矢印 14">
            <a:extLst>
              <a:ext uri="{FF2B5EF4-FFF2-40B4-BE49-F238E27FC236}">
                <a16:creationId xmlns:a16="http://schemas.microsoft.com/office/drawing/2014/main" id="{8B601305-C574-4A35-8795-DC51A3EAE933}"/>
              </a:ext>
            </a:extLst>
          </p:cNvPr>
          <p:cNvSpPr/>
          <p:nvPr/>
        </p:nvSpPr>
        <p:spPr>
          <a:xfrm>
            <a:off x="3515491" y="3692910"/>
            <a:ext cx="3658968" cy="354787"/>
          </a:xfrm>
          <a:prstGeom prst="rightArrow">
            <a:avLst/>
          </a:prstGeom>
          <a:solidFill>
            <a:srgbClr val="378E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361">
              <a:defRPr/>
            </a:pPr>
            <a:r>
              <a:rPr lang="ja-JP" altLang="en-US" sz="1050" dirty="0">
                <a:solidFill>
                  <a:prstClr val="white"/>
                </a:solidFill>
                <a:latin typeface="Meiryo UI" panose="020B0604030504040204" pitchFamily="50" charset="-128"/>
                <a:ea typeface="Meiryo UI" panose="020B0604030504040204" pitchFamily="50" charset="-128"/>
              </a:rPr>
              <a:t>スキャン</a:t>
            </a:r>
          </a:p>
        </p:txBody>
      </p:sp>
      <p:pic>
        <p:nvPicPr>
          <p:cNvPr id="159" name="図 158">
            <a:extLst>
              <a:ext uri="{FF2B5EF4-FFF2-40B4-BE49-F238E27FC236}">
                <a16:creationId xmlns:a16="http://schemas.microsoft.com/office/drawing/2014/main" id="{F17B0695-F538-4C0A-8F66-60691D330E56}"/>
              </a:ext>
            </a:extLst>
          </p:cNvPr>
          <p:cNvPicPr>
            <a:picLocks noChangeAspect="1"/>
          </p:cNvPicPr>
          <p:nvPr/>
        </p:nvPicPr>
        <p:blipFill>
          <a:blip r:embed="rId2"/>
          <a:stretch>
            <a:fillRect/>
          </a:stretch>
        </p:blipFill>
        <p:spPr>
          <a:xfrm>
            <a:off x="2469952" y="2534062"/>
            <a:ext cx="1153470" cy="1904556"/>
          </a:xfrm>
          <a:prstGeom prst="rect">
            <a:avLst/>
          </a:prstGeom>
        </p:spPr>
      </p:pic>
      <p:sp>
        <p:nvSpPr>
          <p:cNvPr id="156" name="二等辺三角形 155">
            <a:extLst>
              <a:ext uri="{FF2B5EF4-FFF2-40B4-BE49-F238E27FC236}">
                <a16:creationId xmlns:a16="http://schemas.microsoft.com/office/drawing/2014/main" id="{734F81E3-5F7E-4C28-A6CF-8151A9188E92}"/>
              </a:ext>
            </a:extLst>
          </p:cNvPr>
          <p:cNvSpPr/>
          <p:nvPr/>
        </p:nvSpPr>
        <p:spPr bwMode="auto">
          <a:xfrm rot="16200000">
            <a:off x="5110789" y="5860454"/>
            <a:ext cx="246185" cy="378070"/>
          </a:xfrm>
          <a:prstGeom prst="triangle">
            <a:avLst/>
          </a:prstGeom>
          <a:solidFill>
            <a:srgbClr val="BEE1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71" name="Picture 12" descr="C:\Users\825831\Desktop\QV4_jpg_data_2016_0215\QV4_p1_2.jpg">
            <a:extLst>
              <a:ext uri="{FF2B5EF4-FFF2-40B4-BE49-F238E27FC236}">
                <a16:creationId xmlns:a16="http://schemas.microsoft.com/office/drawing/2014/main" id="{28D70110-2E04-442D-BA7F-9A7FB0224FA0}"/>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71" b="90909" l="4416" r="92468">
                        <a14:foregroundMark x1="10130" y1="25513" x2="22857" y2="54839"/>
                        <a14:foregroundMark x1="19481" y1="24340" x2="4675" y2="47507"/>
                        <a14:foregroundMark x1="4675" y1="23167" x2="22857" y2="24340"/>
                        <a14:foregroundMark x1="30390" y1="31965" x2="30390" y2="37537"/>
                        <a14:foregroundMark x1="77662" y1="38123" x2="85195" y2="39883"/>
                        <a14:foregroundMark x1="74805" y1="34311" x2="83117" y2="36070"/>
                        <a14:foregroundMark x1="88052" y1="40469" x2="74286" y2="38123"/>
                        <a14:foregroundMark x1="80260" y1="51613" x2="84156" y2="68622"/>
                        <a14:foregroundMark x1="92468" y1="82698" x2="89610" y2="76540"/>
                        <a14:foregroundMark x1="56364" y1="90909" x2="38701" y2="88270"/>
                        <a14:foregroundMark x1="48052" y1="82698" x2="40260" y2="81525"/>
                        <a14:foregroundMark x1="72727" y1="56012" x2="52468" y2="51613"/>
                        <a14:foregroundMark x1="81039" y1="50440" x2="55065" y2="46628"/>
                        <a14:foregroundMark x1="80260" y1="59824" x2="58442" y2="59824"/>
                        <a14:foregroundMark x1="65455" y1="50440" x2="66234" y2="60997"/>
                        <a14:foregroundMark x1="84156" y1="42522" x2="70390" y2="36070"/>
                        <a14:foregroundMark x1="26753" y1="32551" x2="26234" y2="28739"/>
                      </a14:backgroundRemoval>
                    </a14:imgEffect>
                  </a14:imgLayer>
                </a14:imgProps>
              </a:ext>
              <a:ext uri="{28A0092B-C50C-407E-A947-70E740481C1C}">
                <a14:useLocalDpi xmlns:a14="http://schemas.microsoft.com/office/drawing/2010/main" val="0"/>
              </a:ext>
            </a:extLst>
          </a:blip>
          <a:srcRect/>
          <a:stretch>
            <a:fillRect/>
          </a:stretch>
        </p:blipFill>
        <p:spPr bwMode="auto">
          <a:xfrm>
            <a:off x="1523589" y="2092639"/>
            <a:ext cx="907838" cy="800499"/>
          </a:xfrm>
          <a:prstGeom prst="rect">
            <a:avLst/>
          </a:prstGeom>
          <a:noFill/>
          <a:extLst>
            <a:ext uri="{909E8E84-426E-40DD-AFC4-6F175D3DCCD1}">
              <a14:hiddenFill xmlns:a14="http://schemas.microsoft.com/office/drawing/2010/main">
                <a:solidFill>
                  <a:srgbClr val="FFFFFF"/>
                </a:solidFill>
              </a14:hiddenFill>
            </a:ext>
          </a:extLst>
        </p:spPr>
      </p:pic>
      <p:sp>
        <p:nvSpPr>
          <p:cNvPr id="2" name="スライド番号プレースホルダー 1">
            <a:extLst>
              <a:ext uri="{FF2B5EF4-FFF2-40B4-BE49-F238E27FC236}">
                <a16:creationId xmlns:a16="http://schemas.microsoft.com/office/drawing/2014/main" id="{F923F8BC-CEA5-4311-B8DD-630AFC9C398F}"/>
              </a:ext>
            </a:extLst>
          </p:cNvPr>
          <p:cNvSpPr>
            <a:spLocks noGrp="1"/>
          </p:cNvSpPr>
          <p:nvPr>
            <p:ph type="sldNum" sz="quarter" idx="4"/>
          </p:nvPr>
        </p:nvSpPr>
        <p:spPr/>
        <p:txBody>
          <a:bodyPr/>
          <a:lstStyle/>
          <a:p>
            <a:pPr>
              <a:defRPr/>
            </a:pPr>
            <a:fld id="{FB3629B8-3F17-4C5D-9EA5-923845F78C95}" type="slidenum">
              <a:rPr lang="en-US" altLang="ja-JP" smtClean="0"/>
              <a:pPr>
                <a:defRPr/>
              </a:pPr>
              <a:t>27</a:t>
            </a:fld>
            <a:endParaRPr lang="en-US" altLang="ja-JP" dirty="0"/>
          </a:p>
        </p:txBody>
      </p:sp>
      <p:sp>
        <p:nvSpPr>
          <p:cNvPr id="3" name="タイトル 2">
            <a:extLst>
              <a:ext uri="{FF2B5EF4-FFF2-40B4-BE49-F238E27FC236}">
                <a16:creationId xmlns:a16="http://schemas.microsoft.com/office/drawing/2014/main" id="{8B4B0E82-0EA8-41A8-948F-2DE5434C9CD6}"/>
              </a:ext>
            </a:extLst>
          </p:cNvPr>
          <p:cNvSpPr>
            <a:spLocks noGrp="1"/>
          </p:cNvSpPr>
          <p:nvPr>
            <p:ph type="title"/>
          </p:nvPr>
        </p:nvSpPr>
        <p:spPr>
          <a:xfrm>
            <a:off x="638214" y="46812"/>
            <a:ext cx="9259200" cy="540471"/>
          </a:xfrm>
        </p:spPr>
        <p:txBody>
          <a:bodyPr/>
          <a:lstStyle/>
          <a:p>
            <a:r>
              <a:rPr kumimoji="1" lang="en-US" altLang="ja-JP" dirty="0"/>
              <a:t>Quick</a:t>
            </a:r>
            <a:r>
              <a:rPr kumimoji="1" lang="ja-JP" altLang="en-US" dirty="0"/>
              <a:t>スキャン</a:t>
            </a:r>
            <a:r>
              <a:rPr kumimoji="1" lang="en-US" altLang="ja-JP" dirty="0"/>
              <a:t>V6</a:t>
            </a:r>
            <a:r>
              <a:rPr lang="ja-JP" altLang="en-US" dirty="0"/>
              <a:t>連携　</a:t>
            </a:r>
            <a:r>
              <a:rPr lang="ja-JP" altLang="en-US" sz="2800" b="0" dirty="0"/>
              <a:t>－クラウド会計ソフト </a:t>
            </a:r>
            <a:r>
              <a:rPr lang="en-US" altLang="ja-JP" sz="2800" b="0" dirty="0" err="1"/>
              <a:t>freee</a:t>
            </a:r>
            <a:r>
              <a:rPr lang="ja-JP" altLang="en-US" sz="2800" b="0" dirty="0"/>
              <a:t>会計</a:t>
            </a:r>
            <a:r>
              <a:rPr lang="ja-JP" altLang="en-US" sz="2800" b="0" dirty="0" err="1"/>
              <a:t>ー</a:t>
            </a:r>
            <a:endParaRPr kumimoji="1" lang="ja-JP" altLang="en-US" b="0" dirty="0"/>
          </a:p>
        </p:txBody>
      </p:sp>
      <p:sp>
        <p:nvSpPr>
          <p:cNvPr id="6" name="テキスト ボックス 5">
            <a:extLst>
              <a:ext uri="{FF2B5EF4-FFF2-40B4-BE49-F238E27FC236}">
                <a16:creationId xmlns:a16="http://schemas.microsoft.com/office/drawing/2014/main" id="{1B175DB5-60A7-44FE-9960-6062022FD1F6}"/>
              </a:ext>
            </a:extLst>
          </p:cNvPr>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スムーズな経費精算</a:t>
            </a:r>
          </a:p>
        </p:txBody>
      </p:sp>
      <p:sp>
        <p:nvSpPr>
          <p:cNvPr id="7" name="テキスト ボックス 6">
            <a:extLst>
              <a:ext uri="{FF2B5EF4-FFF2-40B4-BE49-F238E27FC236}">
                <a16:creationId xmlns:a16="http://schemas.microsoft.com/office/drawing/2014/main" id="{19443041-08B1-4857-823A-FCFEBCBE747E}"/>
              </a:ext>
            </a:extLst>
          </p:cNvPr>
          <p:cNvSpPr txBox="1"/>
          <p:nvPr/>
        </p:nvSpPr>
        <p:spPr bwMode="auto">
          <a:xfrm>
            <a:off x="576514" y="1339436"/>
            <a:ext cx="8338886"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複合機からダイレクトに「</a:t>
            </a:r>
            <a:r>
              <a:rPr lang="en-US" altLang="ja-JP" sz="1451" dirty="0" err="1">
                <a:solidFill>
                  <a:prstClr val="black">
                    <a:lumMod val="85000"/>
                    <a:lumOff val="15000"/>
                  </a:prstClr>
                </a:solidFill>
                <a:latin typeface="Meiryo UI" pitchFamily="50" charset="-128"/>
                <a:ea typeface="Meiryo UI" pitchFamily="50" charset="-128"/>
                <a:cs typeface="Meiryo UI" pitchFamily="50" charset="-128"/>
              </a:rPr>
              <a:t>freee</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会計」の指定したファイルボックス領域に領収書やレシートのスキャンデータを格納</a:t>
            </a:r>
          </a:p>
        </p:txBody>
      </p:sp>
      <p:grpSp>
        <p:nvGrpSpPr>
          <p:cNvPr id="8" name="グループ化 7">
            <a:extLst>
              <a:ext uri="{FF2B5EF4-FFF2-40B4-BE49-F238E27FC236}">
                <a16:creationId xmlns:a16="http://schemas.microsoft.com/office/drawing/2014/main" id="{6693B0C8-10E1-477A-B92B-40423E4C8FBD}"/>
              </a:ext>
            </a:extLst>
          </p:cNvPr>
          <p:cNvGrpSpPr/>
          <p:nvPr/>
        </p:nvGrpSpPr>
        <p:grpSpPr>
          <a:xfrm>
            <a:off x="3757867" y="2572134"/>
            <a:ext cx="1738793" cy="1018824"/>
            <a:chOff x="-1238898" y="970128"/>
            <a:chExt cx="9753600" cy="5715000"/>
          </a:xfrm>
        </p:grpSpPr>
        <p:pic>
          <p:nvPicPr>
            <p:cNvPr id="9" name="図 8">
              <a:extLst>
                <a:ext uri="{FF2B5EF4-FFF2-40B4-BE49-F238E27FC236}">
                  <a16:creationId xmlns:a16="http://schemas.microsoft.com/office/drawing/2014/main" id="{CD216698-0563-4BA0-8652-02E54E4D141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238898" y="970128"/>
              <a:ext cx="9753600" cy="5714996"/>
            </a:xfrm>
            <a:prstGeom prst="rect">
              <a:avLst/>
            </a:prstGeom>
          </p:spPr>
        </p:pic>
        <p:sp>
          <p:nvSpPr>
            <p:cNvPr id="10" name="正方形/長方形 9">
              <a:extLst>
                <a:ext uri="{FF2B5EF4-FFF2-40B4-BE49-F238E27FC236}">
                  <a16:creationId xmlns:a16="http://schemas.microsoft.com/office/drawing/2014/main" id="{A794D2C8-DEF9-4EE5-A6AF-A23A8F63AFF6}"/>
                </a:ext>
              </a:extLst>
            </p:cNvPr>
            <p:cNvSpPr/>
            <p:nvPr/>
          </p:nvSpPr>
          <p:spPr bwMode="auto">
            <a:xfrm>
              <a:off x="-1238898" y="970976"/>
              <a:ext cx="9753600" cy="396000"/>
            </a:xfrm>
            <a:prstGeom prst="rect">
              <a:avLst/>
            </a:prstGeom>
            <a:solidFill>
              <a:srgbClr val="4A4B4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1512">
                <a:defRPr/>
              </a:pPr>
              <a:endParaRPr lang="ja-JP" altLang="en-US" sz="1814">
                <a:solidFill>
                  <a:prstClr val="black"/>
                </a:solidFill>
                <a:latin typeface="Arial" charset="0"/>
              </a:endParaRPr>
            </a:p>
          </p:txBody>
        </p:sp>
        <p:sp>
          <p:nvSpPr>
            <p:cNvPr id="11" name="正方形/長方形 10">
              <a:extLst>
                <a:ext uri="{FF2B5EF4-FFF2-40B4-BE49-F238E27FC236}">
                  <a16:creationId xmlns:a16="http://schemas.microsoft.com/office/drawing/2014/main" id="{05D3869A-8B38-48BA-9771-4515B7F6E193}"/>
                </a:ext>
              </a:extLst>
            </p:cNvPr>
            <p:cNvSpPr/>
            <p:nvPr/>
          </p:nvSpPr>
          <p:spPr bwMode="auto">
            <a:xfrm>
              <a:off x="-1238898" y="6325128"/>
              <a:ext cx="9753600" cy="360000"/>
            </a:xfrm>
            <a:prstGeom prst="rect">
              <a:avLst/>
            </a:prstGeom>
            <a:solidFill>
              <a:srgbClr val="4A4B4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1512">
                <a:defRPr/>
              </a:pPr>
              <a:endParaRPr lang="ja-JP" altLang="en-US" sz="1814">
                <a:solidFill>
                  <a:prstClr val="black"/>
                </a:solidFill>
                <a:latin typeface="Arial" charset="0"/>
              </a:endParaRPr>
            </a:p>
          </p:txBody>
        </p:sp>
      </p:grpSp>
      <p:pic>
        <p:nvPicPr>
          <p:cNvPr id="12" name="図 11">
            <a:extLst>
              <a:ext uri="{FF2B5EF4-FFF2-40B4-BE49-F238E27FC236}">
                <a16:creationId xmlns:a16="http://schemas.microsoft.com/office/drawing/2014/main" id="{A5CDE0F0-66C4-4C73-9095-D4E409672E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683" y="1868556"/>
            <a:ext cx="2050905" cy="1408052"/>
          </a:xfrm>
          <a:prstGeom prst="rect">
            <a:avLst/>
          </a:prstGeom>
          <a:effectLst>
            <a:outerShdw blurRad="50800" dist="38100" dir="2700000" algn="tl" rotWithShape="0">
              <a:prstClr val="black">
                <a:alpha val="40000"/>
              </a:prstClr>
            </a:outerShdw>
          </a:effectLst>
        </p:spPr>
      </p:pic>
      <p:pic>
        <p:nvPicPr>
          <p:cNvPr id="13" name="図 12">
            <a:extLst>
              <a:ext uri="{FF2B5EF4-FFF2-40B4-BE49-F238E27FC236}">
                <a16:creationId xmlns:a16="http://schemas.microsoft.com/office/drawing/2014/main" id="{7ABB9E91-840C-44E8-82C9-65046D8A07E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7387858" y="2100629"/>
            <a:ext cx="1607603" cy="629404"/>
          </a:xfrm>
          <a:prstGeom prst="rect">
            <a:avLst/>
          </a:prstGeom>
        </p:spPr>
      </p:pic>
      <p:sp>
        <p:nvSpPr>
          <p:cNvPr id="22" name="Text Box 72">
            <a:extLst>
              <a:ext uri="{FF2B5EF4-FFF2-40B4-BE49-F238E27FC236}">
                <a16:creationId xmlns:a16="http://schemas.microsoft.com/office/drawing/2014/main" id="{86EFB9AC-88A2-4BB0-AF03-89031D5A592E}"/>
              </a:ext>
            </a:extLst>
          </p:cNvPr>
          <p:cNvSpPr txBox="1">
            <a:spLocks noChangeArrowheads="1"/>
          </p:cNvSpPr>
          <p:nvPr/>
        </p:nvSpPr>
        <p:spPr bwMode="auto">
          <a:xfrm>
            <a:off x="3652301" y="2302553"/>
            <a:ext cx="2050905" cy="256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defTabSz="882636" eaLnBrk="1" hangingPunct="1">
              <a:spcBef>
                <a:spcPct val="0"/>
              </a:spcBef>
              <a:buNone/>
              <a:defRPr/>
            </a:pP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クラウド会計ソフト </a:t>
            </a:r>
            <a:r>
              <a:rPr lang="en-US" altLang="ja-JP" sz="1050" dirty="0" err="1">
                <a:solidFill>
                  <a:srgbClr val="262626"/>
                </a:solidFill>
                <a:latin typeface="Meiryo UI" panose="020B0604030504040204" pitchFamily="50" charset="-128"/>
                <a:ea typeface="Meiryo UI" panose="020B0604030504040204" pitchFamily="50" charset="-128"/>
                <a:cs typeface="Meiryo UI" panose="020B0604030504040204" pitchFamily="50" charset="-128"/>
              </a:rPr>
              <a:t>freee</a:t>
            </a: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にログイン</a:t>
            </a:r>
          </a:p>
        </p:txBody>
      </p:sp>
      <p:sp>
        <p:nvSpPr>
          <p:cNvPr id="25" name="Text Box 71">
            <a:extLst>
              <a:ext uri="{FF2B5EF4-FFF2-40B4-BE49-F238E27FC236}">
                <a16:creationId xmlns:a16="http://schemas.microsoft.com/office/drawing/2014/main" id="{5D58B360-22DE-4BE6-BC8D-0CEFEC7C53E4}"/>
              </a:ext>
            </a:extLst>
          </p:cNvPr>
          <p:cNvSpPr txBox="1">
            <a:spLocks noChangeArrowheads="1"/>
          </p:cNvSpPr>
          <p:nvPr/>
        </p:nvSpPr>
        <p:spPr bwMode="auto">
          <a:xfrm>
            <a:off x="1051719" y="1744404"/>
            <a:ext cx="1010393" cy="258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algn="ctr" defTabSz="882636" eaLnBrk="1" hangingPunct="1">
              <a:spcBef>
                <a:spcPct val="50000"/>
              </a:spcBef>
              <a:buNone/>
              <a:defRPr/>
            </a:pP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証憑をセット</a:t>
            </a:r>
          </a:p>
        </p:txBody>
      </p:sp>
      <p:grpSp>
        <p:nvGrpSpPr>
          <p:cNvPr id="30" name="グループ化 29">
            <a:extLst>
              <a:ext uri="{FF2B5EF4-FFF2-40B4-BE49-F238E27FC236}">
                <a16:creationId xmlns:a16="http://schemas.microsoft.com/office/drawing/2014/main" id="{08762AA4-6700-410E-8C2F-F7BAAC128733}"/>
              </a:ext>
            </a:extLst>
          </p:cNvPr>
          <p:cNvGrpSpPr/>
          <p:nvPr/>
        </p:nvGrpSpPr>
        <p:grpSpPr>
          <a:xfrm>
            <a:off x="5084146" y="2698171"/>
            <a:ext cx="1738793" cy="1025230"/>
            <a:chOff x="-1238898" y="934189"/>
            <a:chExt cx="9753600" cy="5750939"/>
          </a:xfrm>
        </p:grpSpPr>
        <p:pic>
          <p:nvPicPr>
            <p:cNvPr id="34" name="図 33">
              <a:extLst>
                <a:ext uri="{FF2B5EF4-FFF2-40B4-BE49-F238E27FC236}">
                  <a16:creationId xmlns:a16="http://schemas.microsoft.com/office/drawing/2014/main" id="{443841BF-E2D5-41B1-A7A7-9C46886DE78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226748" y="934189"/>
              <a:ext cx="9741446" cy="5707875"/>
            </a:xfrm>
            <a:prstGeom prst="rect">
              <a:avLst/>
            </a:prstGeom>
          </p:spPr>
        </p:pic>
        <p:sp>
          <p:nvSpPr>
            <p:cNvPr id="35" name="正方形/長方形 34">
              <a:extLst>
                <a:ext uri="{FF2B5EF4-FFF2-40B4-BE49-F238E27FC236}">
                  <a16:creationId xmlns:a16="http://schemas.microsoft.com/office/drawing/2014/main" id="{2D787E33-3AF7-4E87-AE56-1D2ABEB8460C}"/>
                </a:ext>
              </a:extLst>
            </p:cNvPr>
            <p:cNvSpPr/>
            <p:nvPr/>
          </p:nvSpPr>
          <p:spPr bwMode="auto">
            <a:xfrm>
              <a:off x="-1238898" y="970976"/>
              <a:ext cx="9753600" cy="396000"/>
            </a:xfrm>
            <a:prstGeom prst="rect">
              <a:avLst/>
            </a:prstGeom>
            <a:solidFill>
              <a:srgbClr val="4A4B4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1512">
                <a:defRPr/>
              </a:pPr>
              <a:endParaRPr lang="ja-JP" altLang="en-US" sz="1814">
                <a:solidFill>
                  <a:prstClr val="black"/>
                </a:solidFill>
                <a:latin typeface="Arial" charset="0"/>
              </a:endParaRPr>
            </a:p>
          </p:txBody>
        </p:sp>
        <p:sp>
          <p:nvSpPr>
            <p:cNvPr id="36" name="正方形/長方形 35">
              <a:extLst>
                <a:ext uri="{FF2B5EF4-FFF2-40B4-BE49-F238E27FC236}">
                  <a16:creationId xmlns:a16="http://schemas.microsoft.com/office/drawing/2014/main" id="{7C18C59E-68A4-45F3-B701-6CA2354BE37A}"/>
                </a:ext>
              </a:extLst>
            </p:cNvPr>
            <p:cNvSpPr/>
            <p:nvPr/>
          </p:nvSpPr>
          <p:spPr bwMode="auto">
            <a:xfrm>
              <a:off x="-1238898" y="6325128"/>
              <a:ext cx="9753600" cy="360000"/>
            </a:xfrm>
            <a:prstGeom prst="rect">
              <a:avLst/>
            </a:prstGeom>
            <a:solidFill>
              <a:srgbClr val="4A4B4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1512">
                <a:defRPr/>
              </a:pPr>
              <a:endParaRPr lang="ja-JP" altLang="en-US" sz="1814">
                <a:solidFill>
                  <a:prstClr val="black"/>
                </a:solidFill>
                <a:latin typeface="Arial" charset="0"/>
              </a:endParaRPr>
            </a:p>
          </p:txBody>
        </p:sp>
      </p:grpSp>
      <p:sp>
        <p:nvSpPr>
          <p:cNvPr id="32" name="Text Box 100">
            <a:extLst>
              <a:ext uri="{FF2B5EF4-FFF2-40B4-BE49-F238E27FC236}">
                <a16:creationId xmlns:a16="http://schemas.microsoft.com/office/drawing/2014/main" id="{7785D4D6-FDEA-4685-96F0-21E26E9C8C35}"/>
              </a:ext>
            </a:extLst>
          </p:cNvPr>
          <p:cNvSpPr txBox="1">
            <a:spLocks noChangeArrowheads="1"/>
          </p:cNvSpPr>
          <p:nvPr/>
        </p:nvSpPr>
        <p:spPr bwMode="auto">
          <a:xfrm>
            <a:off x="5750498" y="2444961"/>
            <a:ext cx="978517" cy="25069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defTabSz="882636" eaLnBrk="1" hangingPunct="1">
              <a:spcBef>
                <a:spcPct val="50000"/>
              </a:spcBef>
              <a:buNone/>
              <a:defRPr/>
            </a:pP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事業所を選択</a:t>
            </a:r>
          </a:p>
        </p:txBody>
      </p:sp>
      <p:sp>
        <p:nvSpPr>
          <p:cNvPr id="37" name="コンテンツ プレースホルダー 10">
            <a:extLst>
              <a:ext uri="{FF2B5EF4-FFF2-40B4-BE49-F238E27FC236}">
                <a16:creationId xmlns:a16="http://schemas.microsoft.com/office/drawing/2014/main" id="{7F07E163-1142-4253-A35C-7BBBD53ABEC6}"/>
              </a:ext>
            </a:extLst>
          </p:cNvPr>
          <p:cNvSpPr txBox="1">
            <a:spLocks/>
          </p:cNvSpPr>
          <p:nvPr/>
        </p:nvSpPr>
        <p:spPr>
          <a:xfrm>
            <a:off x="7229130" y="4051447"/>
            <a:ext cx="2050905" cy="259751"/>
          </a:xfrm>
          <a:prstGeom prst="rect">
            <a:avLst/>
          </a:prstGeom>
        </p:spPr>
        <p:txBody>
          <a:bodyPr>
            <a:spAutoFit/>
          </a:bodyPr>
          <a:lstStyle>
            <a:lvl1pPr marL="371464" indent="-371464" algn="l" defTabSz="990570" rtl="0" eaLnBrk="1" latinLnBrk="0" hangingPunct="1">
              <a:spcBef>
                <a:spcPct val="20000"/>
              </a:spcBef>
              <a:buClr>
                <a:srgbClr val="2F4FA1"/>
              </a:buClr>
              <a:buFont typeface="Wingdings" pitchFamily="2" charset="2"/>
              <a:buChar char="n"/>
              <a:defRPr kumimoji="1" sz="3033" kern="1200">
                <a:solidFill>
                  <a:schemeClr val="tx1"/>
                </a:solidFill>
                <a:latin typeface="+mn-lt"/>
                <a:ea typeface="+mn-ea"/>
                <a:cs typeface="+mn-cs"/>
              </a:defRPr>
            </a:lvl1pPr>
            <a:lvl2pPr marL="804838" indent="-309553" algn="l" defTabSz="990570" rtl="0" eaLnBrk="1" latinLnBrk="0" hangingPunct="1">
              <a:spcBef>
                <a:spcPct val="20000"/>
              </a:spcBef>
              <a:buClr>
                <a:srgbClr val="2F4FA1"/>
              </a:buClr>
              <a:buFont typeface="Wingdings" pitchFamily="2" charset="2"/>
              <a:buChar char="n"/>
              <a:defRPr kumimoji="1" sz="3033" kern="1200">
                <a:solidFill>
                  <a:schemeClr val="tx1"/>
                </a:solidFill>
                <a:latin typeface="+mn-lt"/>
                <a:ea typeface="+mn-ea"/>
                <a:cs typeface="+mn-cs"/>
              </a:defRPr>
            </a:lvl2pPr>
            <a:lvl3pPr marL="1238212" indent="-247642" algn="l" defTabSz="990570" rtl="0" eaLnBrk="1" latinLnBrk="0" hangingPunct="1">
              <a:spcBef>
                <a:spcPct val="20000"/>
              </a:spcBef>
              <a:buClr>
                <a:srgbClr val="2F4FA1"/>
              </a:buClr>
              <a:buFont typeface="Wingdings" pitchFamily="2" charset="2"/>
              <a:buChar char="n"/>
              <a:defRPr kumimoji="1" sz="2600" kern="1200">
                <a:solidFill>
                  <a:schemeClr val="tx1"/>
                </a:solidFill>
                <a:latin typeface="+mn-lt"/>
                <a:ea typeface="+mn-ea"/>
                <a:cs typeface="+mn-cs"/>
              </a:defRPr>
            </a:lvl3pPr>
            <a:lvl4pPr marL="1733497" indent="-247642" algn="l" defTabSz="990570" rtl="0" eaLnBrk="1" latinLnBrk="0" hangingPunct="1">
              <a:spcBef>
                <a:spcPct val="20000"/>
              </a:spcBef>
              <a:buClr>
                <a:srgbClr val="2F4FA1"/>
              </a:buClr>
              <a:buFont typeface="Wingdings" pitchFamily="2" charset="2"/>
              <a:buChar char="n"/>
              <a:defRPr kumimoji="1" sz="2167" kern="1200">
                <a:solidFill>
                  <a:schemeClr val="tx1"/>
                </a:solidFill>
                <a:latin typeface="+mn-lt"/>
                <a:ea typeface="+mn-ea"/>
                <a:cs typeface="+mn-cs"/>
              </a:defRPr>
            </a:lvl4pPr>
            <a:lvl5pPr marL="2228781" indent="-247642" algn="l" defTabSz="990570" rtl="0" eaLnBrk="1" latinLnBrk="0" hangingPunct="1">
              <a:spcBef>
                <a:spcPct val="20000"/>
              </a:spcBef>
              <a:buClr>
                <a:srgbClr val="2F4FA1"/>
              </a:buClr>
              <a:buFont typeface="Wingdings" pitchFamily="2" charset="2"/>
              <a:buChar char="n"/>
              <a:defRPr kumimoji="1" sz="2167" kern="1200">
                <a:solidFill>
                  <a:schemeClr val="tx1"/>
                </a:solidFill>
                <a:latin typeface="+mn-lt"/>
                <a:ea typeface="+mn-ea"/>
                <a:cs typeface="+mn-cs"/>
              </a:defRPr>
            </a:lvl5pPr>
            <a:lvl6pPr marL="2724066" indent="-247642" algn="l" defTabSz="990570" rtl="0" eaLnBrk="1" latinLnBrk="0" hangingPunct="1">
              <a:spcBef>
                <a:spcPct val="20000"/>
              </a:spcBef>
              <a:buFont typeface="Arial" pitchFamily="34" charset="0"/>
              <a:buChar char="•"/>
              <a:defRPr kumimoji="1" sz="2167" kern="1200">
                <a:solidFill>
                  <a:schemeClr val="tx1"/>
                </a:solidFill>
                <a:latin typeface="+mn-lt"/>
                <a:ea typeface="+mn-ea"/>
                <a:cs typeface="+mn-cs"/>
              </a:defRPr>
            </a:lvl6pPr>
            <a:lvl7pPr marL="3219351" indent="-247642" algn="l" defTabSz="990570" rtl="0" eaLnBrk="1" latinLnBrk="0" hangingPunct="1">
              <a:spcBef>
                <a:spcPct val="20000"/>
              </a:spcBef>
              <a:buFont typeface="Arial" pitchFamily="34" charset="0"/>
              <a:buChar char="•"/>
              <a:defRPr kumimoji="1" sz="2167" kern="1200">
                <a:solidFill>
                  <a:schemeClr val="tx1"/>
                </a:solidFill>
                <a:latin typeface="+mn-lt"/>
                <a:ea typeface="+mn-ea"/>
                <a:cs typeface="+mn-cs"/>
              </a:defRPr>
            </a:lvl7pPr>
            <a:lvl8pPr marL="3714636" indent="-247642" algn="l" defTabSz="990570" rtl="0" eaLnBrk="1" latinLnBrk="0" hangingPunct="1">
              <a:spcBef>
                <a:spcPct val="20000"/>
              </a:spcBef>
              <a:buFont typeface="Arial" pitchFamily="34" charset="0"/>
              <a:buChar char="•"/>
              <a:defRPr kumimoji="1" sz="2167" kern="1200">
                <a:solidFill>
                  <a:schemeClr val="tx1"/>
                </a:solidFill>
                <a:latin typeface="+mn-lt"/>
                <a:ea typeface="+mn-ea"/>
                <a:cs typeface="+mn-cs"/>
              </a:defRPr>
            </a:lvl8pPr>
            <a:lvl9pPr marL="4209920" indent="-247642" algn="l" defTabSz="990570" rtl="0" eaLnBrk="1" latinLnBrk="0" hangingPunct="1">
              <a:spcBef>
                <a:spcPct val="20000"/>
              </a:spcBef>
              <a:buFont typeface="Arial" pitchFamily="34" charset="0"/>
              <a:buChar char="•"/>
              <a:defRPr kumimoji="1" sz="2167" kern="1200">
                <a:solidFill>
                  <a:schemeClr val="tx1"/>
                </a:solidFill>
                <a:latin typeface="+mn-lt"/>
                <a:ea typeface="+mn-ea"/>
                <a:cs typeface="+mn-cs"/>
              </a:defRPr>
            </a:lvl9pPr>
          </a:lstStyle>
          <a:p>
            <a:pPr marL="0" indent="0" algn="ctr" defTabSz="898447">
              <a:buNone/>
              <a:defRPr/>
            </a:pPr>
            <a:r>
              <a:rPr lang="ja-JP" altLang="en-US" sz="1050" dirty="0">
                <a:solidFill>
                  <a:srgbClr val="262626"/>
                </a:solidFill>
                <a:latin typeface="Meiryo UI" panose="020B0604030504040204" pitchFamily="50" charset="-128"/>
                <a:ea typeface="Meiryo UI" panose="020B0604030504040204" pitchFamily="50" charset="-128"/>
              </a:rPr>
              <a:t>ファイルボックスへ登録</a:t>
            </a:r>
            <a:endParaRPr lang="en-US" altLang="ja-JP" sz="1050" dirty="0">
              <a:solidFill>
                <a:srgbClr val="262626"/>
              </a:solidFill>
              <a:latin typeface="Meiryo UI" panose="020B0604030504040204" pitchFamily="50" charset="-128"/>
              <a:ea typeface="Meiryo UI" panose="020B0604030504040204" pitchFamily="50" charset="-128"/>
            </a:endParaRPr>
          </a:p>
        </p:txBody>
      </p:sp>
      <p:pic>
        <p:nvPicPr>
          <p:cNvPr id="40" name="図 39" descr="グラフィカル ユーザー インターフェイス, アプリケーション&#10;&#10;自動的に生成された説明">
            <a:extLst>
              <a:ext uri="{FF2B5EF4-FFF2-40B4-BE49-F238E27FC236}">
                <a16:creationId xmlns:a16="http://schemas.microsoft.com/office/drawing/2014/main" id="{FA6F756A-CF22-4143-A7B3-B1AA817FB11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5539" y="2637280"/>
            <a:ext cx="2179371" cy="1396237"/>
          </a:xfrm>
          <a:prstGeom prst="rect">
            <a:avLst/>
          </a:prstGeom>
          <a:ln>
            <a:solidFill>
              <a:schemeClr val="bg1">
                <a:lumMod val="85000"/>
              </a:schemeClr>
            </a:solidFill>
          </a:ln>
        </p:spPr>
      </p:pic>
      <p:grpSp>
        <p:nvGrpSpPr>
          <p:cNvPr id="60" name="グループ化 59">
            <a:extLst>
              <a:ext uri="{FF2B5EF4-FFF2-40B4-BE49-F238E27FC236}">
                <a16:creationId xmlns:a16="http://schemas.microsoft.com/office/drawing/2014/main" id="{5E24ABBE-B292-4F68-A42B-F5F2DAE3263D}"/>
              </a:ext>
            </a:extLst>
          </p:cNvPr>
          <p:cNvGrpSpPr/>
          <p:nvPr/>
        </p:nvGrpSpPr>
        <p:grpSpPr>
          <a:xfrm>
            <a:off x="562670" y="3207251"/>
            <a:ext cx="1837561" cy="1157537"/>
            <a:chOff x="294010" y="2565263"/>
            <a:chExt cx="2310678" cy="1455569"/>
          </a:xfrm>
        </p:grpSpPr>
        <p:sp>
          <p:nvSpPr>
            <p:cNvPr id="58" name="正方形/長方形 57">
              <a:extLst>
                <a:ext uri="{FF2B5EF4-FFF2-40B4-BE49-F238E27FC236}">
                  <a16:creationId xmlns:a16="http://schemas.microsoft.com/office/drawing/2014/main" id="{43D28E31-19D4-42C1-B08B-36029DD47EA0}"/>
                </a:ext>
              </a:extLst>
            </p:cNvPr>
            <p:cNvSpPr/>
            <p:nvPr/>
          </p:nvSpPr>
          <p:spPr bwMode="auto">
            <a:xfrm>
              <a:off x="294010" y="2565263"/>
              <a:ext cx="2310677" cy="777787"/>
            </a:xfrm>
            <a:prstGeom prst="rect">
              <a:avLst/>
            </a:prstGeom>
            <a:solidFill>
              <a:srgbClr val="00000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nvGrpSpPr>
            <p:cNvPr id="5" name="グループ化 4">
              <a:extLst>
                <a:ext uri="{FF2B5EF4-FFF2-40B4-BE49-F238E27FC236}">
                  <a16:creationId xmlns:a16="http://schemas.microsoft.com/office/drawing/2014/main" id="{7FB0B46E-77FB-4869-88F4-75FEF2F043FB}"/>
                </a:ext>
              </a:extLst>
            </p:cNvPr>
            <p:cNvGrpSpPr/>
            <p:nvPr/>
          </p:nvGrpSpPr>
          <p:grpSpPr>
            <a:xfrm>
              <a:off x="294011" y="2709523"/>
              <a:ext cx="2310677" cy="1311309"/>
              <a:chOff x="-1238030" y="2985203"/>
              <a:chExt cx="2310677" cy="1311309"/>
            </a:xfrm>
          </p:grpSpPr>
          <p:grpSp>
            <p:nvGrpSpPr>
              <p:cNvPr id="43" name="グループ化 42">
                <a:extLst>
                  <a:ext uri="{FF2B5EF4-FFF2-40B4-BE49-F238E27FC236}">
                    <a16:creationId xmlns:a16="http://schemas.microsoft.com/office/drawing/2014/main" id="{A880AF4D-7EA1-4405-8E08-2FF63FC6D9E9}"/>
                  </a:ext>
                </a:extLst>
              </p:cNvPr>
              <p:cNvGrpSpPr/>
              <p:nvPr/>
            </p:nvGrpSpPr>
            <p:grpSpPr>
              <a:xfrm>
                <a:off x="-1238030" y="2985203"/>
                <a:ext cx="2310677" cy="1311309"/>
                <a:chOff x="1735764" y="1841246"/>
                <a:chExt cx="6447432" cy="3658918"/>
              </a:xfrm>
            </p:grpSpPr>
            <p:pic>
              <p:nvPicPr>
                <p:cNvPr id="44" name="図 43">
                  <a:extLst>
                    <a:ext uri="{FF2B5EF4-FFF2-40B4-BE49-F238E27FC236}">
                      <a16:creationId xmlns:a16="http://schemas.microsoft.com/office/drawing/2014/main" id="{12FC257A-BDF7-4C2B-B4AA-BD0668FBD2CD}"/>
                    </a:ext>
                  </a:extLst>
                </p:cNvPr>
                <p:cNvPicPr>
                  <a:picLocks noChangeAspect="1"/>
                </p:cNvPicPr>
                <p:nvPr/>
              </p:nvPicPr>
              <p:blipFill>
                <a:blip r:embed="rId10"/>
                <a:stretch>
                  <a:fillRect/>
                </a:stretch>
              </p:blipFill>
              <p:spPr>
                <a:xfrm>
                  <a:off x="1735764" y="1841246"/>
                  <a:ext cx="6447432" cy="3658918"/>
                </a:xfrm>
                <a:prstGeom prst="rect">
                  <a:avLst/>
                </a:prstGeom>
              </p:spPr>
            </p:pic>
            <p:sp>
              <p:nvSpPr>
                <p:cNvPr id="48" name="正方形/長方形 47">
                  <a:extLst>
                    <a:ext uri="{FF2B5EF4-FFF2-40B4-BE49-F238E27FC236}">
                      <a16:creationId xmlns:a16="http://schemas.microsoft.com/office/drawing/2014/main" id="{59DFCD38-92D6-4972-8AC4-8DAC60E782D2}"/>
                    </a:ext>
                  </a:extLst>
                </p:cNvPr>
                <p:cNvSpPr/>
                <p:nvPr/>
              </p:nvSpPr>
              <p:spPr bwMode="auto">
                <a:xfrm>
                  <a:off x="5321467" y="3566247"/>
                  <a:ext cx="2405214" cy="1700658"/>
                </a:xfrm>
                <a:prstGeom prst="rect">
                  <a:avLst/>
                </a:prstGeom>
                <a:solidFill>
                  <a:schemeClr val="bg1"/>
                </a:solidFill>
                <a:ln w="19050" cap="flat" cmpd="sng" algn="ctr">
                  <a:solidFill>
                    <a:srgbClr val="0070C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1512">
                    <a:defRPr/>
                  </a:pPr>
                  <a:endParaRPr lang="ja-JP" altLang="en-US" sz="1814">
                    <a:solidFill>
                      <a:prstClr val="black"/>
                    </a:solidFill>
                    <a:latin typeface="Arial" charset="0"/>
                  </a:endParaRPr>
                </a:p>
              </p:txBody>
            </p:sp>
            <p:sp>
              <p:nvSpPr>
                <p:cNvPr id="49" name="テキスト ボックス 48">
                  <a:extLst>
                    <a:ext uri="{FF2B5EF4-FFF2-40B4-BE49-F238E27FC236}">
                      <a16:creationId xmlns:a16="http://schemas.microsoft.com/office/drawing/2014/main" id="{072481D1-B2BB-4F83-B66A-D50C47FCF17B}"/>
                    </a:ext>
                  </a:extLst>
                </p:cNvPr>
                <p:cNvSpPr txBox="1"/>
                <p:nvPr/>
              </p:nvSpPr>
              <p:spPr>
                <a:xfrm>
                  <a:off x="5224263" y="3643672"/>
                  <a:ext cx="2599618" cy="1619841"/>
                </a:xfrm>
                <a:prstGeom prst="rect">
                  <a:avLst/>
                </a:prstGeom>
                <a:noFill/>
              </p:spPr>
              <p:txBody>
                <a:bodyPr wrap="none" rtlCol="0">
                  <a:spAutoFit/>
                </a:bodyPr>
                <a:lstStyle/>
                <a:p>
                  <a:pPr algn="ctr" defTabSz="829361">
                    <a:defRPr/>
                  </a:pPr>
                  <a:r>
                    <a:rPr lang="ja-JP" altLang="en-US" sz="800" b="1" dirty="0">
                      <a:solidFill>
                        <a:srgbClr val="0070C0"/>
                      </a:solidFill>
                      <a:latin typeface="Meiryo UI" panose="020B0604030504040204" pitchFamily="50" charset="-128"/>
                      <a:ea typeface="Meiryo UI" panose="020B0604030504040204" pitchFamily="50" charset="-128"/>
                    </a:rPr>
                    <a:t>切り出し可能</a:t>
                  </a:r>
                  <a:endParaRPr lang="en-US" altLang="ja-JP" sz="800" b="1" dirty="0">
                    <a:solidFill>
                      <a:srgbClr val="0070C0"/>
                    </a:solidFill>
                    <a:latin typeface="Meiryo UI" panose="020B0604030504040204" pitchFamily="50" charset="-128"/>
                    <a:ea typeface="Meiryo UI" panose="020B0604030504040204" pitchFamily="50" charset="-128"/>
                  </a:endParaRPr>
                </a:p>
                <a:p>
                  <a:pPr algn="ctr" defTabSz="829361">
                    <a:defRPr/>
                  </a:pPr>
                  <a:r>
                    <a:rPr lang="ja-JP" altLang="en-US" sz="800" b="1" dirty="0">
                      <a:solidFill>
                        <a:srgbClr val="0070C0"/>
                      </a:solidFill>
                      <a:latin typeface="Meiryo UI" panose="020B0604030504040204" pitchFamily="50" charset="-128"/>
                      <a:ea typeface="Meiryo UI" panose="020B0604030504040204" pitchFamily="50" charset="-128"/>
                    </a:rPr>
                    <a:t>最大サイズ</a:t>
                  </a:r>
                  <a:endParaRPr lang="en-US" altLang="ja-JP" sz="800" b="1" dirty="0">
                    <a:solidFill>
                      <a:srgbClr val="0070C0"/>
                    </a:solidFill>
                    <a:latin typeface="Meiryo UI" panose="020B0604030504040204" pitchFamily="50" charset="-128"/>
                    <a:ea typeface="Meiryo UI" panose="020B0604030504040204" pitchFamily="50" charset="-128"/>
                  </a:endParaRPr>
                </a:p>
                <a:p>
                  <a:pPr algn="ctr" defTabSz="829361">
                    <a:defRPr/>
                  </a:pPr>
                  <a:r>
                    <a:rPr lang="en-US" altLang="ja-JP" sz="800" b="1" dirty="0">
                      <a:solidFill>
                        <a:srgbClr val="0070C0"/>
                      </a:solidFill>
                      <a:latin typeface="Meiryo UI" panose="020B0604030504040204" pitchFamily="50" charset="-128"/>
                      <a:ea typeface="Meiryo UI" panose="020B0604030504040204" pitchFamily="50" charset="-128"/>
                    </a:rPr>
                    <a:t>A5</a:t>
                  </a:r>
                  <a:endParaRPr lang="ja-JP" altLang="en-US" sz="800" b="1" dirty="0">
                    <a:solidFill>
                      <a:srgbClr val="0070C0"/>
                    </a:solidFill>
                    <a:latin typeface="Meiryo UI" panose="020B0604030504040204" pitchFamily="50" charset="-128"/>
                    <a:ea typeface="Meiryo UI" panose="020B0604030504040204" pitchFamily="50" charset="-128"/>
                  </a:endParaRPr>
                </a:p>
              </p:txBody>
            </p:sp>
          </p:grpSp>
          <p:sp>
            <p:nvSpPr>
              <p:cNvPr id="4" name="円弧 3">
                <a:extLst>
                  <a:ext uri="{FF2B5EF4-FFF2-40B4-BE49-F238E27FC236}">
                    <a16:creationId xmlns:a16="http://schemas.microsoft.com/office/drawing/2014/main" id="{C78B0763-D482-4364-A3B0-7BC217EC78C3}"/>
                  </a:ext>
                </a:extLst>
              </p:cNvPr>
              <p:cNvSpPr/>
              <p:nvPr/>
            </p:nvSpPr>
            <p:spPr bwMode="auto">
              <a:xfrm>
                <a:off x="-62021" y="3039371"/>
                <a:ext cx="138845" cy="206328"/>
              </a:xfrm>
              <a:prstGeom prst="arc">
                <a:avLst>
                  <a:gd name="adj1" fmla="val 10657341"/>
                  <a:gd name="adj2" fmla="val 0"/>
                </a:avLst>
              </a:prstGeom>
              <a:noFill/>
              <a:ln w="381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Arial" charset="0"/>
                  <a:ea typeface="ＭＳ Ｐゴシック" pitchFamily="50" charset="-128"/>
                </a:endParaRPr>
              </a:p>
            </p:txBody>
          </p:sp>
        </p:grpSp>
      </p:grpSp>
      <p:sp>
        <p:nvSpPr>
          <p:cNvPr id="59" name="Text Box 71">
            <a:extLst>
              <a:ext uri="{FF2B5EF4-FFF2-40B4-BE49-F238E27FC236}">
                <a16:creationId xmlns:a16="http://schemas.microsoft.com/office/drawing/2014/main" id="{2199700D-4990-4A7A-9B8B-4750EA00DB82}"/>
              </a:ext>
            </a:extLst>
          </p:cNvPr>
          <p:cNvSpPr txBox="1">
            <a:spLocks noChangeArrowheads="1"/>
          </p:cNvSpPr>
          <p:nvPr/>
        </p:nvSpPr>
        <p:spPr bwMode="auto">
          <a:xfrm>
            <a:off x="1058613" y="3180668"/>
            <a:ext cx="1010393" cy="212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algn="ctr" defTabSz="882636" eaLnBrk="1" hangingPunct="1">
              <a:spcBef>
                <a:spcPct val="50000"/>
              </a:spcBef>
              <a:buNone/>
              <a:defRPr/>
            </a:pPr>
            <a:r>
              <a:rPr lang="en-US" altLang="ja-JP" sz="8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10</a:t>
            </a:r>
            <a:r>
              <a:rPr lang="en-US" altLang="ja-JP" sz="7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mm</a:t>
            </a:r>
            <a:r>
              <a:rPr lang="ja-JP" altLang="en-US" sz="7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以上</a:t>
            </a:r>
          </a:p>
        </p:txBody>
      </p:sp>
      <p:sp>
        <p:nvSpPr>
          <p:cNvPr id="66" name="テキスト ボックス 65">
            <a:extLst>
              <a:ext uri="{FF2B5EF4-FFF2-40B4-BE49-F238E27FC236}">
                <a16:creationId xmlns:a16="http://schemas.microsoft.com/office/drawing/2014/main" id="{D67D1CF4-002D-469B-A9A7-3DD601BCB895}"/>
              </a:ext>
            </a:extLst>
          </p:cNvPr>
          <p:cNvSpPr txBox="1"/>
          <p:nvPr/>
        </p:nvSpPr>
        <p:spPr bwMode="auto">
          <a:xfrm>
            <a:off x="536324" y="2980489"/>
            <a:ext cx="1946653" cy="2209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900" dirty="0">
                <a:solidFill>
                  <a:prstClr val="black">
                    <a:lumMod val="85000"/>
                    <a:lumOff val="15000"/>
                  </a:prstClr>
                </a:solidFill>
                <a:latin typeface="Meiryo UI" pitchFamily="50" charset="-128"/>
                <a:ea typeface="Meiryo UI" pitchFamily="50" charset="-128"/>
                <a:cs typeface="Meiryo UI" pitchFamily="50" charset="-128"/>
              </a:rPr>
              <a:t>まとめてスキャンし、</a:t>
            </a:r>
            <a:r>
              <a:rPr lang="en-US" altLang="ja-JP" sz="900"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900" dirty="0" err="1">
                <a:solidFill>
                  <a:prstClr val="black">
                    <a:lumMod val="85000"/>
                    <a:lumOff val="15000"/>
                  </a:prstClr>
                </a:solidFill>
                <a:latin typeface="Meiryo UI" pitchFamily="50" charset="-128"/>
                <a:ea typeface="Meiryo UI" pitchFamily="50" charset="-128"/>
                <a:cs typeface="Meiryo UI" pitchFamily="50" charset="-128"/>
              </a:rPr>
              <a:t>つずつ</a:t>
            </a:r>
            <a:r>
              <a:rPr lang="ja-JP" altLang="en-US" sz="900" dirty="0">
                <a:solidFill>
                  <a:prstClr val="black">
                    <a:lumMod val="85000"/>
                    <a:lumOff val="15000"/>
                  </a:prstClr>
                </a:solidFill>
                <a:latin typeface="Meiryo UI" pitchFamily="50" charset="-128"/>
                <a:ea typeface="Meiryo UI" pitchFamily="50" charset="-128"/>
                <a:cs typeface="Meiryo UI" pitchFamily="50" charset="-128"/>
              </a:rPr>
              <a:t>分割</a:t>
            </a:r>
          </a:p>
        </p:txBody>
      </p:sp>
      <p:sp>
        <p:nvSpPr>
          <p:cNvPr id="67" name="フリーフォーム: 図形 66">
            <a:extLst>
              <a:ext uri="{FF2B5EF4-FFF2-40B4-BE49-F238E27FC236}">
                <a16:creationId xmlns:a16="http://schemas.microsoft.com/office/drawing/2014/main" id="{1E8E6DC1-9AB6-4A10-9F8C-F826D163D4EC}"/>
              </a:ext>
            </a:extLst>
          </p:cNvPr>
          <p:cNvSpPr/>
          <p:nvPr/>
        </p:nvSpPr>
        <p:spPr bwMode="auto">
          <a:xfrm flipH="1">
            <a:off x="2323799" y="2120023"/>
            <a:ext cx="797432" cy="532040"/>
          </a:xfrm>
          <a:custGeom>
            <a:avLst/>
            <a:gdLst>
              <a:gd name="connsiteX0" fmla="*/ 518746 w 518746"/>
              <a:gd name="connsiteY0" fmla="*/ 0 h 272561"/>
              <a:gd name="connsiteX1" fmla="*/ 0 w 518746"/>
              <a:gd name="connsiteY1" fmla="*/ 0 h 272561"/>
              <a:gd name="connsiteX2" fmla="*/ 0 w 518746"/>
              <a:gd name="connsiteY2" fmla="*/ 272561 h 272561"/>
            </a:gdLst>
            <a:ahLst/>
            <a:cxnLst>
              <a:cxn ang="0">
                <a:pos x="connsiteX0" y="connsiteY0"/>
              </a:cxn>
              <a:cxn ang="0">
                <a:pos x="connsiteX1" y="connsiteY1"/>
              </a:cxn>
              <a:cxn ang="0">
                <a:pos x="connsiteX2" y="connsiteY2"/>
              </a:cxn>
            </a:cxnLst>
            <a:rect l="l" t="t" r="r" b="b"/>
            <a:pathLst>
              <a:path w="518746" h="272561">
                <a:moveTo>
                  <a:pt x="518746" y="0"/>
                </a:moveTo>
                <a:lnTo>
                  <a:pt x="0" y="0"/>
                </a:lnTo>
                <a:lnTo>
                  <a:pt x="0" y="272561"/>
                </a:lnTo>
              </a:path>
            </a:pathLst>
          </a:custGeom>
          <a:noFill/>
          <a:ln w="38100">
            <a:solidFill>
              <a:srgbClr val="0064B4"/>
            </a:solidFill>
            <a:headEnd type="oval"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Arial" charset="0"/>
              <a:ea typeface="ＭＳ Ｐゴシック" pitchFamily="50" charset="-128"/>
            </a:endParaRPr>
          </a:p>
        </p:txBody>
      </p:sp>
      <p:sp>
        <p:nvSpPr>
          <p:cNvPr id="68" name="四角形: 角を丸くする 67">
            <a:extLst>
              <a:ext uri="{FF2B5EF4-FFF2-40B4-BE49-F238E27FC236}">
                <a16:creationId xmlns:a16="http://schemas.microsoft.com/office/drawing/2014/main" id="{788774E6-0AE6-4C19-95C6-68A646815A06}"/>
              </a:ext>
            </a:extLst>
          </p:cNvPr>
          <p:cNvSpPr/>
          <p:nvPr/>
        </p:nvSpPr>
        <p:spPr bwMode="auto">
          <a:xfrm>
            <a:off x="556630" y="2047306"/>
            <a:ext cx="1827505" cy="171569"/>
          </a:xfrm>
          <a:prstGeom prst="roundRect">
            <a:avLst>
              <a:gd name="adj" fmla="val 8501"/>
            </a:avLst>
          </a:prstGeom>
          <a:solidFill>
            <a:srgbClr val="0064B4"/>
          </a:solidFill>
          <a:ln>
            <a:solidFill>
              <a:srgbClr val="0064B4"/>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en-US" altLang="ja-JP" sz="1000">
                <a:solidFill>
                  <a:schemeClr val="bg1"/>
                </a:solidFill>
                <a:ea typeface="Meiryo UI" panose="020B0604030504040204" pitchFamily="50" charset="-128"/>
              </a:rPr>
              <a:t>A4</a:t>
            </a:r>
            <a:r>
              <a:rPr lang="ja-JP" altLang="en-US" sz="1000">
                <a:solidFill>
                  <a:schemeClr val="bg1"/>
                </a:solidFill>
                <a:ea typeface="Meiryo UI" panose="020B0604030504040204" pitchFamily="50" charset="-128"/>
              </a:rPr>
              <a:t>などの定型サイズ</a:t>
            </a:r>
            <a:endParaRPr kumimoji="1" lang="ja-JP" altLang="en-US" sz="1000" b="0" i="0" u="none" strike="noStrike" cap="none" normalizeH="0" baseline="0" dirty="0">
              <a:ln>
                <a:noFill/>
              </a:ln>
              <a:solidFill>
                <a:schemeClr val="bg1"/>
              </a:solidFill>
              <a:effectLst/>
              <a:ea typeface="Meiryo UI" panose="020B0604030504040204" pitchFamily="50" charset="-128"/>
            </a:endParaRPr>
          </a:p>
        </p:txBody>
      </p:sp>
      <p:sp>
        <p:nvSpPr>
          <p:cNvPr id="69" name="テキスト ボックス 68">
            <a:extLst>
              <a:ext uri="{FF2B5EF4-FFF2-40B4-BE49-F238E27FC236}">
                <a16:creationId xmlns:a16="http://schemas.microsoft.com/office/drawing/2014/main" id="{3CCD8EF5-1E8D-4C7E-B0C0-1A5093E81F78}"/>
              </a:ext>
            </a:extLst>
          </p:cNvPr>
          <p:cNvSpPr txBox="1"/>
          <p:nvPr/>
        </p:nvSpPr>
        <p:spPr bwMode="auto">
          <a:xfrm>
            <a:off x="534584" y="2253202"/>
            <a:ext cx="1165602" cy="4979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900" dirty="0">
                <a:solidFill>
                  <a:prstClr val="black">
                    <a:lumMod val="85000"/>
                    <a:lumOff val="15000"/>
                  </a:prstClr>
                </a:solidFill>
                <a:latin typeface="Meiryo UI" pitchFamily="50" charset="-128"/>
                <a:ea typeface="Meiryo UI" pitchFamily="50" charset="-128"/>
                <a:cs typeface="Meiryo UI" pitchFamily="50" charset="-128"/>
              </a:rPr>
              <a:t>自動原稿送り装置</a:t>
            </a:r>
            <a:endParaRPr lang="en-US" altLang="ja-JP" sz="900" dirty="0">
              <a:solidFill>
                <a:prstClr val="black">
                  <a:lumMod val="85000"/>
                  <a:lumOff val="15000"/>
                </a:prstClr>
              </a:solidFill>
              <a:latin typeface="Meiryo UI" pitchFamily="50" charset="-128"/>
              <a:ea typeface="Meiryo UI" pitchFamily="50" charset="-128"/>
              <a:cs typeface="Meiryo UI" pitchFamily="50" charset="-128"/>
            </a:endParaRPr>
          </a:p>
          <a:p>
            <a:pPr lvl="0"/>
            <a:r>
              <a:rPr lang="ja-JP" altLang="en-US" sz="900" dirty="0">
                <a:solidFill>
                  <a:prstClr val="black">
                    <a:lumMod val="85000"/>
                    <a:lumOff val="15000"/>
                  </a:prstClr>
                </a:solidFill>
                <a:latin typeface="Meiryo UI" pitchFamily="50" charset="-128"/>
                <a:ea typeface="Meiryo UI" pitchFamily="50" charset="-128"/>
                <a:cs typeface="Meiryo UI" pitchFamily="50" charset="-128"/>
              </a:rPr>
              <a:t>（</a:t>
            </a:r>
            <a:r>
              <a:rPr lang="en-US" altLang="ja-JP" sz="900" dirty="0">
                <a:solidFill>
                  <a:prstClr val="black">
                    <a:lumMod val="85000"/>
                    <a:lumOff val="15000"/>
                  </a:prstClr>
                </a:solidFill>
                <a:latin typeface="Meiryo UI" pitchFamily="50" charset="-128"/>
                <a:ea typeface="Meiryo UI" pitchFamily="50" charset="-128"/>
                <a:cs typeface="Meiryo UI" pitchFamily="50" charset="-128"/>
              </a:rPr>
              <a:t>ADF</a:t>
            </a:r>
            <a:r>
              <a:rPr lang="ja-JP" altLang="en-US" sz="900" dirty="0">
                <a:solidFill>
                  <a:prstClr val="black">
                    <a:lumMod val="85000"/>
                    <a:lumOff val="15000"/>
                  </a:prstClr>
                </a:solidFill>
                <a:latin typeface="Meiryo UI" pitchFamily="50" charset="-128"/>
                <a:ea typeface="Meiryo UI" pitchFamily="50" charset="-128"/>
                <a:cs typeface="Meiryo UI" pitchFamily="50" charset="-128"/>
              </a:rPr>
              <a:t>）から一括</a:t>
            </a:r>
            <a:endParaRPr lang="en-US" altLang="ja-JP" sz="900" dirty="0">
              <a:solidFill>
                <a:prstClr val="black">
                  <a:lumMod val="85000"/>
                  <a:lumOff val="15000"/>
                </a:prstClr>
              </a:solidFill>
              <a:latin typeface="Meiryo UI" pitchFamily="50" charset="-128"/>
              <a:ea typeface="Meiryo UI" pitchFamily="50" charset="-128"/>
              <a:cs typeface="Meiryo UI" pitchFamily="50" charset="-128"/>
            </a:endParaRPr>
          </a:p>
          <a:p>
            <a:pPr lvl="0"/>
            <a:r>
              <a:rPr lang="ja-JP" altLang="en-US" sz="900" dirty="0">
                <a:solidFill>
                  <a:prstClr val="black">
                    <a:lumMod val="85000"/>
                    <a:lumOff val="15000"/>
                  </a:prstClr>
                </a:solidFill>
                <a:latin typeface="Meiryo UI" pitchFamily="50" charset="-128"/>
                <a:ea typeface="Meiryo UI" pitchFamily="50" charset="-128"/>
                <a:cs typeface="Meiryo UI" pitchFamily="50" charset="-128"/>
              </a:rPr>
              <a:t>読み取り可能</a:t>
            </a:r>
          </a:p>
        </p:txBody>
      </p:sp>
      <p:sp>
        <p:nvSpPr>
          <p:cNvPr id="72" name="楕円 71">
            <a:extLst>
              <a:ext uri="{FF2B5EF4-FFF2-40B4-BE49-F238E27FC236}">
                <a16:creationId xmlns:a16="http://schemas.microsoft.com/office/drawing/2014/main" id="{5782ABB7-660F-4217-AABF-83A9E52CF8A8}"/>
              </a:ext>
            </a:extLst>
          </p:cNvPr>
          <p:cNvSpPr/>
          <p:nvPr/>
        </p:nvSpPr>
        <p:spPr bwMode="auto">
          <a:xfrm>
            <a:off x="991515" y="1764953"/>
            <a:ext cx="208327" cy="208327"/>
          </a:xfrm>
          <a:prstGeom prst="ellipse">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ea typeface="Meiryo UI" panose="020B0604030504040204" pitchFamily="50" charset="-128"/>
              </a:rPr>
              <a:t>1</a:t>
            </a:r>
            <a:endParaRPr kumimoji="1" lang="ja-JP" altLang="en-US" sz="1200" b="0" i="0" u="none" strike="noStrike" cap="none" normalizeH="0" baseline="0" dirty="0" err="1">
              <a:ln>
                <a:noFill/>
              </a:ln>
              <a:solidFill>
                <a:schemeClr val="bg1"/>
              </a:solidFill>
              <a:effectLst/>
              <a:ea typeface="Meiryo UI" panose="020B0604030504040204" pitchFamily="50" charset="-128"/>
            </a:endParaRPr>
          </a:p>
        </p:txBody>
      </p:sp>
      <p:sp>
        <p:nvSpPr>
          <p:cNvPr id="73" name="楕円 72">
            <a:extLst>
              <a:ext uri="{FF2B5EF4-FFF2-40B4-BE49-F238E27FC236}">
                <a16:creationId xmlns:a16="http://schemas.microsoft.com/office/drawing/2014/main" id="{D5E4A532-688C-476D-BDED-BFE5A1716A65}"/>
              </a:ext>
            </a:extLst>
          </p:cNvPr>
          <p:cNvSpPr/>
          <p:nvPr/>
        </p:nvSpPr>
        <p:spPr bwMode="auto">
          <a:xfrm>
            <a:off x="3515351" y="2326653"/>
            <a:ext cx="208327" cy="208327"/>
          </a:xfrm>
          <a:prstGeom prst="ellipse">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ea typeface="Meiryo UI" panose="020B0604030504040204" pitchFamily="50" charset="-128"/>
              </a:rPr>
              <a:t>2</a:t>
            </a:r>
            <a:endParaRPr kumimoji="1" lang="ja-JP" altLang="en-US" sz="1200" b="0" i="0" u="none" strike="noStrike" cap="none" normalizeH="0" baseline="0" dirty="0" err="1">
              <a:ln>
                <a:noFill/>
              </a:ln>
              <a:solidFill>
                <a:schemeClr val="bg1"/>
              </a:solidFill>
              <a:effectLst/>
              <a:ea typeface="Meiryo UI" panose="020B0604030504040204" pitchFamily="50" charset="-128"/>
            </a:endParaRPr>
          </a:p>
        </p:txBody>
      </p:sp>
      <p:sp>
        <p:nvSpPr>
          <p:cNvPr id="74" name="楕円 73">
            <a:extLst>
              <a:ext uri="{FF2B5EF4-FFF2-40B4-BE49-F238E27FC236}">
                <a16:creationId xmlns:a16="http://schemas.microsoft.com/office/drawing/2014/main" id="{8C622262-453A-4CAE-A871-202984DE806C}"/>
              </a:ext>
            </a:extLst>
          </p:cNvPr>
          <p:cNvSpPr/>
          <p:nvPr/>
        </p:nvSpPr>
        <p:spPr bwMode="auto">
          <a:xfrm>
            <a:off x="5593774" y="2466144"/>
            <a:ext cx="208327" cy="208327"/>
          </a:xfrm>
          <a:prstGeom prst="ellipse">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ea typeface="Meiryo UI" panose="020B0604030504040204" pitchFamily="50" charset="-128"/>
              </a:rPr>
              <a:t>3</a:t>
            </a:r>
            <a:endParaRPr kumimoji="1" lang="ja-JP" altLang="en-US" sz="1200" b="0" i="0" u="none" strike="noStrike" cap="none" normalizeH="0" baseline="0" dirty="0" err="1">
              <a:ln>
                <a:noFill/>
              </a:ln>
              <a:solidFill>
                <a:schemeClr val="bg1"/>
              </a:solidFill>
              <a:effectLst/>
              <a:ea typeface="Meiryo UI" panose="020B0604030504040204" pitchFamily="50" charset="-128"/>
            </a:endParaRPr>
          </a:p>
        </p:txBody>
      </p:sp>
      <p:sp>
        <p:nvSpPr>
          <p:cNvPr id="75" name="楕円 74">
            <a:extLst>
              <a:ext uri="{FF2B5EF4-FFF2-40B4-BE49-F238E27FC236}">
                <a16:creationId xmlns:a16="http://schemas.microsoft.com/office/drawing/2014/main" id="{09C8012C-1D88-41B3-B1E4-8D6D636E0B6C}"/>
              </a:ext>
            </a:extLst>
          </p:cNvPr>
          <p:cNvSpPr/>
          <p:nvPr/>
        </p:nvSpPr>
        <p:spPr bwMode="auto">
          <a:xfrm>
            <a:off x="7446417" y="4077158"/>
            <a:ext cx="208327" cy="208327"/>
          </a:xfrm>
          <a:prstGeom prst="ellipse">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chemeClr val="bg1"/>
                </a:solidFill>
                <a:effectLst/>
                <a:ea typeface="Meiryo UI" panose="020B0604030504040204" pitchFamily="50" charset="-128"/>
              </a:rPr>
              <a:t>4</a:t>
            </a:r>
            <a:endParaRPr kumimoji="1" lang="ja-JP" altLang="en-US" sz="1200" b="0" i="0" u="none" strike="noStrike" cap="none" normalizeH="0" baseline="0" dirty="0" err="1">
              <a:ln>
                <a:noFill/>
              </a:ln>
              <a:solidFill>
                <a:schemeClr val="bg1"/>
              </a:solidFill>
              <a:effectLst/>
              <a:ea typeface="Meiryo UI" panose="020B0604030504040204" pitchFamily="50" charset="-128"/>
            </a:endParaRPr>
          </a:p>
        </p:txBody>
      </p:sp>
      <p:cxnSp>
        <p:nvCxnSpPr>
          <p:cNvPr id="78" name="直線コネクタ 77">
            <a:extLst>
              <a:ext uri="{FF2B5EF4-FFF2-40B4-BE49-F238E27FC236}">
                <a16:creationId xmlns:a16="http://schemas.microsoft.com/office/drawing/2014/main" id="{E2023FCC-59AE-4483-8099-D94CC95163FD}"/>
              </a:ext>
            </a:extLst>
          </p:cNvPr>
          <p:cNvCxnSpPr/>
          <p:nvPr/>
        </p:nvCxnSpPr>
        <p:spPr bwMode="auto">
          <a:xfrm>
            <a:off x="337039" y="4497552"/>
            <a:ext cx="9231923" cy="0"/>
          </a:xfrm>
          <a:prstGeom prst="line">
            <a:avLst/>
          </a:prstGeom>
          <a:solidFill>
            <a:schemeClr val="accent1"/>
          </a:solidFill>
          <a:ln w="19050" cap="flat" cmpd="sng" algn="ctr">
            <a:solidFill>
              <a:srgbClr val="BEE1FF"/>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2" name="矢印: 五方向 121">
            <a:extLst>
              <a:ext uri="{FF2B5EF4-FFF2-40B4-BE49-F238E27FC236}">
                <a16:creationId xmlns:a16="http://schemas.microsoft.com/office/drawing/2014/main" id="{ADA663AA-46CD-4BCE-B6A1-EDFADC6AE4C2}"/>
              </a:ext>
            </a:extLst>
          </p:cNvPr>
          <p:cNvSpPr/>
          <p:nvPr/>
        </p:nvSpPr>
        <p:spPr bwMode="auto">
          <a:xfrm>
            <a:off x="337039" y="4790637"/>
            <a:ext cx="602858" cy="269818"/>
          </a:xfrm>
          <a:prstGeom prst="homePlat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経費精算</a:t>
            </a:r>
          </a:p>
        </p:txBody>
      </p:sp>
      <p:sp>
        <p:nvSpPr>
          <p:cNvPr id="123" name="矢印: 山形 122">
            <a:extLst>
              <a:ext uri="{FF2B5EF4-FFF2-40B4-BE49-F238E27FC236}">
                <a16:creationId xmlns:a16="http://schemas.microsoft.com/office/drawing/2014/main" id="{E4604402-B05A-424A-BEC5-F29768082D46}"/>
              </a:ext>
            </a:extLst>
          </p:cNvPr>
          <p:cNvSpPr/>
          <p:nvPr/>
        </p:nvSpPr>
        <p:spPr bwMode="auto">
          <a:xfrm>
            <a:off x="8636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入力</a:t>
            </a:r>
          </a:p>
        </p:txBody>
      </p:sp>
      <p:sp>
        <p:nvSpPr>
          <p:cNvPr id="125" name="矢印: 山形 124">
            <a:extLst>
              <a:ext uri="{FF2B5EF4-FFF2-40B4-BE49-F238E27FC236}">
                <a16:creationId xmlns:a16="http://schemas.microsoft.com/office/drawing/2014/main" id="{1B5FF02E-4A10-4632-AB95-E10EDC4F8F23}"/>
              </a:ext>
            </a:extLst>
          </p:cNvPr>
          <p:cNvSpPr/>
          <p:nvPr/>
        </p:nvSpPr>
        <p:spPr bwMode="auto">
          <a:xfrm>
            <a:off x="13902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印刷</a:t>
            </a:r>
          </a:p>
        </p:txBody>
      </p:sp>
      <p:sp>
        <p:nvSpPr>
          <p:cNvPr id="126" name="矢印: 山形 125">
            <a:extLst>
              <a:ext uri="{FF2B5EF4-FFF2-40B4-BE49-F238E27FC236}">
                <a16:creationId xmlns:a16="http://schemas.microsoft.com/office/drawing/2014/main" id="{07149772-6E07-43DC-83AB-BBA82B739E5D}"/>
              </a:ext>
            </a:extLst>
          </p:cNvPr>
          <p:cNvSpPr/>
          <p:nvPr/>
        </p:nvSpPr>
        <p:spPr bwMode="auto">
          <a:xfrm>
            <a:off x="24434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上長</a:t>
            </a:r>
            <a:endParaRPr kumimoji="1" lang="en-US" altLang="ja-JP" sz="8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800" dirty="0">
                <a:solidFill>
                  <a:schemeClr val="bg1"/>
                </a:solidFill>
                <a:ea typeface="Meiryo UI" panose="020B0604030504040204" pitchFamily="50" charset="-128"/>
              </a:rPr>
              <a:t>承認</a:t>
            </a:r>
            <a:endParaRPr kumimoji="1" lang="ja-JP" altLang="en-US" sz="800" b="0" i="0" u="none" strike="noStrike" cap="none" normalizeH="0" baseline="0" dirty="0">
              <a:ln>
                <a:noFill/>
              </a:ln>
              <a:solidFill>
                <a:schemeClr val="bg1"/>
              </a:solidFill>
              <a:effectLst/>
              <a:ea typeface="Meiryo UI" panose="020B0604030504040204" pitchFamily="50" charset="-128"/>
            </a:endParaRPr>
          </a:p>
        </p:txBody>
      </p:sp>
      <p:sp>
        <p:nvSpPr>
          <p:cNvPr id="127" name="矢印: 山形 126">
            <a:extLst>
              <a:ext uri="{FF2B5EF4-FFF2-40B4-BE49-F238E27FC236}">
                <a16:creationId xmlns:a16="http://schemas.microsoft.com/office/drawing/2014/main" id="{B7E8D49C-C872-4C87-87BA-E672AD25F68D}"/>
              </a:ext>
            </a:extLst>
          </p:cNvPr>
          <p:cNvSpPr/>
          <p:nvPr/>
        </p:nvSpPr>
        <p:spPr bwMode="auto">
          <a:xfrm>
            <a:off x="19168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申請</a:t>
            </a:r>
          </a:p>
        </p:txBody>
      </p:sp>
      <p:sp>
        <p:nvSpPr>
          <p:cNvPr id="128" name="矢印: 山形 127">
            <a:extLst>
              <a:ext uri="{FF2B5EF4-FFF2-40B4-BE49-F238E27FC236}">
                <a16:creationId xmlns:a16="http://schemas.microsoft.com/office/drawing/2014/main" id="{9E127C5B-B436-4B79-929E-5154A860C4A7}"/>
              </a:ext>
            </a:extLst>
          </p:cNvPr>
          <p:cNvSpPr/>
          <p:nvPr/>
        </p:nvSpPr>
        <p:spPr bwMode="auto">
          <a:xfrm>
            <a:off x="29700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経理</a:t>
            </a:r>
            <a:endParaRPr kumimoji="1" lang="en-US" altLang="ja-JP" sz="8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800" dirty="0">
                <a:solidFill>
                  <a:schemeClr val="bg1"/>
                </a:solidFill>
                <a:ea typeface="Meiryo UI" panose="020B0604030504040204" pitchFamily="50" charset="-128"/>
              </a:rPr>
              <a:t>受領</a:t>
            </a:r>
            <a:endParaRPr kumimoji="1" lang="ja-JP" altLang="en-US" sz="800" b="0" i="0" u="none" strike="noStrike" cap="none" normalizeH="0" baseline="0" dirty="0">
              <a:ln>
                <a:noFill/>
              </a:ln>
              <a:solidFill>
                <a:schemeClr val="bg1"/>
              </a:solidFill>
              <a:effectLst/>
              <a:ea typeface="Meiryo UI" panose="020B0604030504040204" pitchFamily="50" charset="-128"/>
            </a:endParaRPr>
          </a:p>
        </p:txBody>
      </p:sp>
      <p:sp>
        <p:nvSpPr>
          <p:cNvPr id="129" name="矢印: 山形 128">
            <a:extLst>
              <a:ext uri="{FF2B5EF4-FFF2-40B4-BE49-F238E27FC236}">
                <a16:creationId xmlns:a16="http://schemas.microsoft.com/office/drawing/2014/main" id="{E5E77A4F-3212-48B7-88C1-06D4B4E8E238}"/>
              </a:ext>
            </a:extLst>
          </p:cNvPr>
          <p:cNvSpPr/>
          <p:nvPr/>
        </p:nvSpPr>
        <p:spPr bwMode="auto">
          <a:xfrm>
            <a:off x="34966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集計・</a:t>
            </a:r>
            <a:endParaRPr kumimoji="1" lang="en-US" altLang="ja-JP" sz="8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800" dirty="0">
                <a:solidFill>
                  <a:schemeClr val="bg1"/>
                </a:solidFill>
                <a:ea typeface="Meiryo UI" panose="020B0604030504040204" pitchFamily="50" charset="-128"/>
              </a:rPr>
              <a:t>転記</a:t>
            </a:r>
            <a:endParaRPr kumimoji="1" lang="ja-JP" altLang="en-US" sz="800" b="0" i="0" u="none" strike="noStrike" cap="none" normalizeH="0" baseline="0" dirty="0">
              <a:ln>
                <a:noFill/>
              </a:ln>
              <a:solidFill>
                <a:schemeClr val="bg1"/>
              </a:solidFill>
              <a:effectLst/>
              <a:ea typeface="Meiryo UI" panose="020B0604030504040204" pitchFamily="50" charset="-128"/>
            </a:endParaRPr>
          </a:p>
        </p:txBody>
      </p:sp>
      <p:sp>
        <p:nvSpPr>
          <p:cNvPr id="130" name="矢印: 山形 129">
            <a:extLst>
              <a:ext uri="{FF2B5EF4-FFF2-40B4-BE49-F238E27FC236}">
                <a16:creationId xmlns:a16="http://schemas.microsoft.com/office/drawing/2014/main" id="{0956B694-136B-456B-AD00-09D41680E602}"/>
              </a:ext>
            </a:extLst>
          </p:cNvPr>
          <p:cNvSpPr/>
          <p:nvPr/>
        </p:nvSpPr>
        <p:spPr bwMode="auto">
          <a:xfrm>
            <a:off x="4549836"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振込</a:t>
            </a:r>
          </a:p>
        </p:txBody>
      </p:sp>
      <p:sp>
        <p:nvSpPr>
          <p:cNvPr id="131" name="矢印: 山形 130">
            <a:extLst>
              <a:ext uri="{FF2B5EF4-FFF2-40B4-BE49-F238E27FC236}">
                <a16:creationId xmlns:a16="http://schemas.microsoft.com/office/drawing/2014/main" id="{EDE1DA96-C462-4216-BA3A-5D6A2FA936E4}"/>
              </a:ext>
            </a:extLst>
          </p:cNvPr>
          <p:cNvSpPr/>
          <p:nvPr/>
        </p:nvSpPr>
        <p:spPr bwMode="auto">
          <a:xfrm>
            <a:off x="4023239" y="4790637"/>
            <a:ext cx="602858" cy="269808"/>
          </a:xfrm>
          <a:prstGeom prst="chevron">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800" b="0" i="0" u="none" strike="noStrike" cap="none" normalizeH="0" baseline="0" dirty="0">
                <a:ln>
                  <a:noFill/>
                </a:ln>
                <a:solidFill>
                  <a:schemeClr val="bg1"/>
                </a:solidFill>
                <a:effectLst/>
                <a:ea typeface="Meiryo UI" panose="020B0604030504040204" pitchFamily="50" charset="-128"/>
              </a:rPr>
              <a:t>支払</a:t>
            </a:r>
            <a:endParaRPr kumimoji="1" lang="en-US" altLang="ja-JP" sz="8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800" dirty="0">
                <a:solidFill>
                  <a:schemeClr val="bg1"/>
                </a:solidFill>
                <a:ea typeface="Meiryo UI" panose="020B0604030504040204" pitchFamily="50" charset="-128"/>
              </a:rPr>
              <a:t>管理</a:t>
            </a:r>
            <a:endParaRPr kumimoji="1" lang="ja-JP" altLang="en-US" sz="800" b="0" i="0" u="none" strike="noStrike" cap="none" normalizeH="0" baseline="0" dirty="0">
              <a:ln>
                <a:noFill/>
              </a:ln>
              <a:solidFill>
                <a:schemeClr val="bg1"/>
              </a:solidFill>
              <a:effectLst/>
              <a:ea typeface="Meiryo UI" panose="020B0604030504040204" pitchFamily="50" charset="-128"/>
            </a:endParaRPr>
          </a:p>
        </p:txBody>
      </p:sp>
      <p:sp>
        <p:nvSpPr>
          <p:cNvPr id="135" name="二等辺三角形 134">
            <a:extLst>
              <a:ext uri="{FF2B5EF4-FFF2-40B4-BE49-F238E27FC236}">
                <a16:creationId xmlns:a16="http://schemas.microsoft.com/office/drawing/2014/main" id="{D6E5E042-8ADA-46A6-9CCD-FE4913093CE4}"/>
              </a:ext>
            </a:extLst>
          </p:cNvPr>
          <p:cNvSpPr/>
          <p:nvPr/>
        </p:nvSpPr>
        <p:spPr bwMode="auto">
          <a:xfrm flipV="1">
            <a:off x="34471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36" name="二等辺三角形 135">
            <a:extLst>
              <a:ext uri="{FF2B5EF4-FFF2-40B4-BE49-F238E27FC236}">
                <a16:creationId xmlns:a16="http://schemas.microsoft.com/office/drawing/2014/main" id="{31FDEE1E-61E8-40C5-B409-98A2F91FE329}"/>
              </a:ext>
            </a:extLst>
          </p:cNvPr>
          <p:cNvSpPr/>
          <p:nvPr/>
        </p:nvSpPr>
        <p:spPr bwMode="auto">
          <a:xfrm flipV="1">
            <a:off x="87035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37" name="二等辺三角形 136">
            <a:extLst>
              <a:ext uri="{FF2B5EF4-FFF2-40B4-BE49-F238E27FC236}">
                <a16:creationId xmlns:a16="http://schemas.microsoft.com/office/drawing/2014/main" id="{7693F2C3-25CB-4125-BCE1-C2FBC5ADE12B}"/>
              </a:ext>
            </a:extLst>
          </p:cNvPr>
          <p:cNvSpPr/>
          <p:nvPr/>
        </p:nvSpPr>
        <p:spPr bwMode="auto">
          <a:xfrm flipV="1">
            <a:off x="139599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38" name="二等辺三角形 137">
            <a:extLst>
              <a:ext uri="{FF2B5EF4-FFF2-40B4-BE49-F238E27FC236}">
                <a16:creationId xmlns:a16="http://schemas.microsoft.com/office/drawing/2014/main" id="{401418C9-D568-4F10-90A1-3EB7C83EA470}"/>
              </a:ext>
            </a:extLst>
          </p:cNvPr>
          <p:cNvSpPr/>
          <p:nvPr/>
        </p:nvSpPr>
        <p:spPr bwMode="auto">
          <a:xfrm flipV="1">
            <a:off x="4549836"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39" name="二等辺三角形 138">
            <a:extLst>
              <a:ext uri="{FF2B5EF4-FFF2-40B4-BE49-F238E27FC236}">
                <a16:creationId xmlns:a16="http://schemas.microsoft.com/office/drawing/2014/main" id="{3BBD1214-298B-41D3-852A-FFFF586A3D27}"/>
              </a:ext>
            </a:extLst>
          </p:cNvPr>
          <p:cNvSpPr/>
          <p:nvPr/>
        </p:nvSpPr>
        <p:spPr bwMode="auto">
          <a:xfrm flipV="1">
            <a:off x="402419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40" name="二等辺三角形 139">
            <a:extLst>
              <a:ext uri="{FF2B5EF4-FFF2-40B4-BE49-F238E27FC236}">
                <a16:creationId xmlns:a16="http://schemas.microsoft.com/office/drawing/2014/main" id="{A9CAAE87-3448-4583-B3D7-DBC2CE009131}"/>
              </a:ext>
            </a:extLst>
          </p:cNvPr>
          <p:cNvSpPr/>
          <p:nvPr/>
        </p:nvSpPr>
        <p:spPr bwMode="auto">
          <a:xfrm flipV="1">
            <a:off x="349855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41" name="二等辺三角形 140">
            <a:extLst>
              <a:ext uri="{FF2B5EF4-FFF2-40B4-BE49-F238E27FC236}">
                <a16:creationId xmlns:a16="http://schemas.microsoft.com/office/drawing/2014/main" id="{EC73B9B5-F033-46BB-BD32-4172DCB2145D}"/>
              </a:ext>
            </a:extLst>
          </p:cNvPr>
          <p:cNvSpPr/>
          <p:nvPr/>
        </p:nvSpPr>
        <p:spPr bwMode="auto">
          <a:xfrm flipV="1">
            <a:off x="297291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42" name="二等辺三角形 141">
            <a:extLst>
              <a:ext uri="{FF2B5EF4-FFF2-40B4-BE49-F238E27FC236}">
                <a16:creationId xmlns:a16="http://schemas.microsoft.com/office/drawing/2014/main" id="{EF933E6E-F2B6-4F12-BD69-9BFCF5194179}"/>
              </a:ext>
            </a:extLst>
          </p:cNvPr>
          <p:cNvSpPr/>
          <p:nvPr/>
        </p:nvSpPr>
        <p:spPr bwMode="auto">
          <a:xfrm flipV="1">
            <a:off x="244727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43" name="二等辺三角形 142">
            <a:extLst>
              <a:ext uri="{FF2B5EF4-FFF2-40B4-BE49-F238E27FC236}">
                <a16:creationId xmlns:a16="http://schemas.microsoft.com/office/drawing/2014/main" id="{C0D8A342-C116-45AC-9A8F-FC3D5C355493}"/>
              </a:ext>
            </a:extLst>
          </p:cNvPr>
          <p:cNvSpPr/>
          <p:nvPr/>
        </p:nvSpPr>
        <p:spPr bwMode="auto">
          <a:xfrm flipV="1">
            <a:off x="1921637" y="5080966"/>
            <a:ext cx="463595" cy="67701"/>
          </a:xfrm>
          <a:prstGeom prst="triangle">
            <a:avLst/>
          </a:prstGeom>
          <a:solidFill>
            <a:srgbClr val="77777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44" name="Text Box 71">
            <a:extLst>
              <a:ext uri="{FF2B5EF4-FFF2-40B4-BE49-F238E27FC236}">
                <a16:creationId xmlns:a16="http://schemas.microsoft.com/office/drawing/2014/main" id="{6D99CC33-79E8-4514-8484-B571B2CAA96D}"/>
              </a:ext>
            </a:extLst>
          </p:cNvPr>
          <p:cNvSpPr txBox="1">
            <a:spLocks noChangeArrowheads="1"/>
          </p:cNvSpPr>
          <p:nvPr/>
        </p:nvSpPr>
        <p:spPr bwMode="auto">
          <a:xfrm>
            <a:off x="270254" y="4541857"/>
            <a:ext cx="1576717" cy="25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defTabSz="882636" eaLnBrk="1" hangingPunct="1">
              <a:spcBef>
                <a:spcPct val="50000"/>
              </a:spcBef>
              <a:buNone/>
              <a:defRPr/>
            </a:pP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■従来の業務フロー</a:t>
            </a:r>
          </a:p>
        </p:txBody>
      </p:sp>
      <p:sp>
        <p:nvSpPr>
          <p:cNvPr id="145" name="Text Box 71">
            <a:extLst>
              <a:ext uri="{FF2B5EF4-FFF2-40B4-BE49-F238E27FC236}">
                <a16:creationId xmlns:a16="http://schemas.microsoft.com/office/drawing/2014/main" id="{D269F001-0566-485B-93F5-7D4D57AB6286}"/>
              </a:ext>
            </a:extLst>
          </p:cNvPr>
          <p:cNvSpPr txBox="1">
            <a:spLocks noChangeArrowheads="1"/>
          </p:cNvSpPr>
          <p:nvPr/>
        </p:nvSpPr>
        <p:spPr bwMode="auto">
          <a:xfrm>
            <a:off x="270254" y="5637114"/>
            <a:ext cx="2249443" cy="25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defTabSz="882636" eaLnBrk="1" hangingPunct="1">
              <a:spcBef>
                <a:spcPct val="50000"/>
              </a:spcBef>
              <a:buNone/>
              <a:defRPr/>
            </a:pPr>
            <a:r>
              <a:rPr lang="ja-JP" altLang="en-US" sz="1050"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err="1">
                <a:solidFill>
                  <a:srgbClr val="262626"/>
                </a:solidFill>
                <a:latin typeface="Meiryo UI" panose="020B0604030504040204" pitchFamily="50" charset="-128"/>
                <a:ea typeface="Meiryo UI" panose="020B0604030504040204" pitchFamily="50" charset="-128"/>
                <a:cs typeface="Meiryo UI" panose="020B0604030504040204" pitchFamily="50" charset="-128"/>
              </a:rPr>
              <a:t>freee</a:t>
            </a:r>
            <a:r>
              <a:rPr lang="ja-JP" altLang="en-US" sz="105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経費精算利用後のフロー</a:t>
            </a:r>
          </a:p>
        </p:txBody>
      </p:sp>
      <p:sp>
        <p:nvSpPr>
          <p:cNvPr id="146" name="矢印: 五方向 145">
            <a:extLst>
              <a:ext uri="{FF2B5EF4-FFF2-40B4-BE49-F238E27FC236}">
                <a16:creationId xmlns:a16="http://schemas.microsoft.com/office/drawing/2014/main" id="{C410DEAC-7377-448D-AD12-52370EB3B49A}"/>
              </a:ext>
            </a:extLst>
          </p:cNvPr>
          <p:cNvSpPr/>
          <p:nvPr/>
        </p:nvSpPr>
        <p:spPr bwMode="auto">
          <a:xfrm>
            <a:off x="337039" y="5904462"/>
            <a:ext cx="602858" cy="269818"/>
          </a:xfrm>
          <a:prstGeom prst="homePlate">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800">
                <a:solidFill>
                  <a:schemeClr val="bg1"/>
                </a:solidFill>
                <a:ea typeface="Meiryo UI" panose="020B0604030504040204" pitchFamily="50" charset="-128"/>
              </a:rPr>
              <a:t>申請</a:t>
            </a:r>
            <a:endParaRPr lang="ja-JP" altLang="en-US" sz="800" dirty="0">
              <a:solidFill>
                <a:schemeClr val="bg1"/>
              </a:solidFill>
              <a:ea typeface="Meiryo UI" panose="020B0604030504040204" pitchFamily="50" charset="-128"/>
            </a:endParaRPr>
          </a:p>
        </p:txBody>
      </p:sp>
      <p:sp>
        <p:nvSpPr>
          <p:cNvPr id="147" name="矢印: 山形 146">
            <a:extLst>
              <a:ext uri="{FF2B5EF4-FFF2-40B4-BE49-F238E27FC236}">
                <a16:creationId xmlns:a16="http://schemas.microsoft.com/office/drawing/2014/main" id="{6D100397-566C-49EA-B94F-108B425910FF}"/>
              </a:ext>
            </a:extLst>
          </p:cNvPr>
          <p:cNvSpPr/>
          <p:nvPr/>
        </p:nvSpPr>
        <p:spPr bwMode="auto">
          <a:xfrm>
            <a:off x="863639" y="5904462"/>
            <a:ext cx="602858" cy="269808"/>
          </a:xfrm>
          <a:prstGeom prst="chevron">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800">
                <a:solidFill>
                  <a:schemeClr val="bg1"/>
                </a:solidFill>
                <a:ea typeface="Meiryo UI" panose="020B0604030504040204" pitchFamily="50" charset="-128"/>
              </a:rPr>
              <a:t>承認</a:t>
            </a:r>
            <a:endParaRPr lang="ja-JP" altLang="en-US" sz="800" dirty="0">
              <a:solidFill>
                <a:schemeClr val="bg1"/>
              </a:solidFill>
              <a:ea typeface="Meiryo UI" panose="020B0604030504040204" pitchFamily="50" charset="-128"/>
            </a:endParaRPr>
          </a:p>
        </p:txBody>
      </p:sp>
      <p:sp>
        <p:nvSpPr>
          <p:cNvPr id="148" name="矢印: 山形 147">
            <a:extLst>
              <a:ext uri="{FF2B5EF4-FFF2-40B4-BE49-F238E27FC236}">
                <a16:creationId xmlns:a16="http://schemas.microsoft.com/office/drawing/2014/main" id="{4F24E6A6-CFD6-47A3-B377-BDA1B5E716FE}"/>
              </a:ext>
            </a:extLst>
          </p:cNvPr>
          <p:cNvSpPr/>
          <p:nvPr/>
        </p:nvSpPr>
        <p:spPr bwMode="auto">
          <a:xfrm>
            <a:off x="1390239" y="5904462"/>
            <a:ext cx="602858" cy="269808"/>
          </a:xfrm>
          <a:prstGeom prst="chevron">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800">
                <a:solidFill>
                  <a:schemeClr val="bg1"/>
                </a:solidFill>
                <a:ea typeface="Meiryo UI" panose="020B0604030504040204" pitchFamily="50" charset="-128"/>
              </a:rPr>
              <a:t>振込</a:t>
            </a:r>
            <a:endParaRPr lang="ja-JP" altLang="en-US" sz="800" dirty="0">
              <a:solidFill>
                <a:schemeClr val="bg1"/>
              </a:solidFill>
              <a:ea typeface="Meiryo UI" panose="020B0604030504040204" pitchFamily="50" charset="-128"/>
            </a:endParaRPr>
          </a:p>
        </p:txBody>
      </p:sp>
      <p:sp>
        <p:nvSpPr>
          <p:cNvPr id="149" name="二等辺三角形 148">
            <a:extLst>
              <a:ext uri="{FF2B5EF4-FFF2-40B4-BE49-F238E27FC236}">
                <a16:creationId xmlns:a16="http://schemas.microsoft.com/office/drawing/2014/main" id="{224610D1-1268-4D34-8A60-5425CD7B20FF}"/>
              </a:ext>
            </a:extLst>
          </p:cNvPr>
          <p:cNvSpPr/>
          <p:nvPr/>
        </p:nvSpPr>
        <p:spPr bwMode="auto">
          <a:xfrm flipV="1">
            <a:off x="344717" y="6194791"/>
            <a:ext cx="463595" cy="67701"/>
          </a:xfrm>
          <a:prstGeom prst="triangle">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50" name="二等辺三角形 149">
            <a:extLst>
              <a:ext uri="{FF2B5EF4-FFF2-40B4-BE49-F238E27FC236}">
                <a16:creationId xmlns:a16="http://schemas.microsoft.com/office/drawing/2014/main" id="{83484514-66F6-4614-A71B-A13CCD99C73A}"/>
              </a:ext>
            </a:extLst>
          </p:cNvPr>
          <p:cNvSpPr/>
          <p:nvPr/>
        </p:nvSpPr>
        <p:spPr bwMode="auto">
          <a:xfrm flipV="1">
            <a:off x="870357" y="6194791"/>
            <a:ext cx="463595" cy="67701"/>
          </a:xfrm>
          <a:prstGeom prst="triangle">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51" name="二等辺三角形 150">
            <a:extLst>
              <a:ext uri="{FF2B5EF4-FFF2-40B4-BE49-F238E27FC236}">
                <a16:creationId xmlns:a16="http://schemas.microsoft.com/office/drawing/2014/main" id="{F429C911-F221-48AE-AB46-07D9417E1C54}"/>
              </a:ext>
            </a:extLst>
          </p:cNvPr>
          <p:cNvSpPr/>
          <p:nvPr/>
        </p:nvSpPr>
        <p:spPr bwMode="auto">
          <a:xfrm flipV="1">
            <a:off x="1395997" y="6194791"/>
            <a:ext cx="463595" cy="67701"/>
          </a:xfrm>
          <a:prstGeom prst="triangle">
            <a:avLst/>
          </a:prstGeom>
          <a:solidFill>
            <a:srgbClr val="378E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52" name="Text Box 72">
            <a:extLst>
              <a:ext uri="{FF2B5EF4-FFF2-40B4-BE49-F238E27FC236}">
                <a16:creationId xmlns:a16="http://schemas.microsoft.com/office/drawing/2014/main" id="{42A3EE8E-BB0A-4380-BC05-8702B3E0954E}"/>
              </a:ext>
            </a:extLst>
          </p:cNvPr>
          <p:cNvSpPr txBox="1">
            <a:spLocks noChangeArrowheads="1"/>
          </p:cNvSpPr>
          <p:nvPr/>
        </p:nvSpPr>
        <p:spPr bwMode="auto">
          <a:xfrm>
            <a:off x="3567170" y="4360664"/>
            <a:ext cx="2771660" cy="273776"/>
          </a:xfrm>
          <a:prstGeom prst="rect">
            <a:avLst/>
          </a:prstGeom>
          <a:solidFill>
            <a:schemeClr val="bg1"/>
          </a:solidFill>
          <a:ln>
            <a:noFill/>
          </a:ln>
          <a:effec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algn="ctr" defTabSz="882636" eaLnBrk="1" hangingPunct="1">
              <a:spcBef>
                <a:spcPct val="0"/>
              </a:spcBef>
              <a:buNone/>
              <a:defRPr/>
            </a:pPr>
            <a:r>
              <a:rPr lang="en-US" altLang="ja-JP" sz="1200" dirty="0" err="1">
                <a:solidFill>
                  <a:srgbClr val="0064B4"/>
                </a:solidFill>
                <a:latin typeface="Meiryo UI" panose="020B0604030504040204" pitchFamily="50" charset="-128"/>
                <a:ea typeface="Meiryo UI" panose="020B0604030504040204" pitchFamily="50" charset="-128"/>
                <a:cs typeface="Meiryo UI" panose="020B0604030504040204" pitchFamily="50" charset="-128"/>
              </a:rPr>
              <a:t>freee</a:t>
            </a:r>
            <a:r>
              <a:rPr lang="ja-JP" altLang="en-US" sz="1200"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会計（経費精算）ご利用のメリット</a:t>
            </a:r>
          </a:p>
        </p:txBody>
      </p:sp>
      <p:sp>
        <p:nvSpPr>
          <p:cNvPr id="153" name="四角形: 角を丸くする 152">
            <a:extLst>
              <a:ext uri="{FF2B5EF4-FFF2-40B4-BE49-F238E27FC236}">
                <a16:creationId xmlns:a16="http://schemas.microsoft.com/office/drawing/2014/main" id="{6C0CAAB3-F900-465D-A411-528844A2CBEC}"/>
              </a:ext>
            </a:extLst>
          </p:cNvPr>
          <p:cNvSpPr/>
          <p:nvPr/>
        </p:nvSpPr>
        <p:spPr bwMode="auto">
          <a:xfrm>
            <a:off x="5387864" y="4776382"/>
            <a:ext cx="1291043" cy="1784060"/>
          </a:xfrm>
          <a:prstGeom prst="roundRect">
            <a:avLst>
              <a:gd name="adj" fmla="val 8787"/>
            </a:avLst>
          </a:prstGeom>
          <a:solidFill>
            <a:schemeClr val="bg1"/>
          </a:solidFill>
          <a:ln>
            <a:solidFill>
              <a:srgbClr val="BEE1FF"/>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lang="ja-JP" altLang="en-US" sz="1200" b="1" dirty="0">
                <a:solidFill>
                  <a:srgbClr val="0064B4"/>
                </a:solidFill>
                <a:ea typeface="Meiryo UI" panose="020B0604030504040204" pitchFamily="50" charset="-128"/>
              </a:rPr>
              <a:t>大幅な</a:t>
            </a:r>
            <a:endParaRPr lang="en-US" altLang="ja-JP" sz="1200" b="1" dirty="0">
              <a:solidFill>
                <a:srgbClr val="0064B4"/>
              </a:solidFill>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1200" b="1" dirty="0">
                <a:solidFill>
                  <a:srgbClr val="0064B4"/>
                </a:solidFill>
                <a:ea typeface="Meiryo UI" panose="020B0604030504040204" pitchFamily="50" charset="-128"/>
              </a:rPr>
              <a:t>業務削減</a:t>
            </a:r>
            <a:endParaRPr kumimoji="1" lang="ja-JP" altLang="en-US" sz="1200" b="1" i="0" u="none" strike="noStrike" cap="none" normalizeH="0" baseline="0" dirty="0">
              <a:ln>
                <a:noFill/>
              </a:ln>
              <a:solidFill>
                <a:srgbClr val="0064B4"/>
              </a:solidFill>
              <a:effectLst/>
              <a:ea typeface="Meiryo UI" panose="020B0604030504040204" pitchFamily="50" charset="-128"/>
            </a:endParaRPr>
          </a:p>
        </p:txBody>
      </p:sp>
      <p:sp>
        <p:nvSpPr>
          <p:cNvPr id="154" name="四角形: 角を丸くする 153">
            <a:extLst>
              <a:ext uri="{FF2B5EF4-FFF2-40B4-BE49-F238E27FC236}">
                <a16:creationId xmlns:a16="http://schemas.microsoft.com/office/drawing/2014/main" id="{E6DF5F8A-AA6F-47D9-BAC5-78436C73315C}"/>
              </a:ext>
            </a:extLst>
          </p:cNvPr>
          <p:cNvSpPr/>
          <p:nvPr/>
        </p:nvSpPr>
        <p:spPr bwMode="auto">
          <a:xfrm>
            <a:off x="6832891" y="4776382"/>
            <a:ext cx="1291043" cy="1784060"/>
          </a:xfrm>
          <a:prstGeom prst="roundRect">
            <a:avLst>
              <a:gd name="adj" fmla="val 8787"/>
            </a:avLst>
          </a:prstGeom>
          <a:solidFill>
            <a:schemeClr val="bg1"/>
          </a:solidFill>
          <a:ln>
            <a:solidFill>
              <a:srgbClr val="BEE1FF"/>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rgbClr val="0064B4"/>
                </a:solidFill>
                <a:effectLst/>
                <a:ea typeface="Meiryo UI" panose="020B0604030504040204" pitchFamily="50" charset="-128"/>
              </a:rPr>
              <a:t>取り込みは</a:t>
            </a:r>
            <a:endParaRPr kumimoji="1" lang="en-US" altLang="ja-JP" sz="1200" b="1" i="0" u="none" strike="noStrike" cap="none" normalizeH="0" baseline="0" dirty="0">
              <a:ln>
                <a:noFill/>
              </a:ln>
              <a:solidFill>
                <a:srgbClr val="0064B4"/>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rgbClr val="0064B4"/>
                </a:solidFill>
                <a:effectLst/>
                <a:ea typeface="Meiryo UI" panose="020B0604030504040204" pitchFamily="50" charset="-128"/>
              </a:rPr>
              <a:t>スマートフォン</a:t>
            </a:r>
            <a:endParaRPr kumimoji="1" lang="en-US" altLang="ja-JP" sz="1200" b="1" i="0" u="none" strike="noStrike" cap="none" normalizeH="0" baseline="0" dirty="0">
              <a:ln>
                <a:noFill/>
              </a:ln>
              <a:solidFill>
                <a:srgbClr val="0064B4"/>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200" b="1" i="0" u="none" strike="noStrike" cap="none" normalizeH="0" baseline="0" dirty="0">
                <a:ln>
                  <a:noFill/>
                </a:ln>
                <a:solidFill>
                  <a:srgbClr val="0064B4"/>
                </a:solidFill>
                <a:effectLst/>
                <a:ea typeface="Meiryo UI" panose="020B0604030504040204" pitchFamily="50" charset="-128"/>
              </a:rPr>
              <a:t>からも可能</a:t>
            </a:r>
          </a:p>
        </p:txBody>
      </p:sp>
      <p:grpSp>
        <p:nvGrpSpPr>
          <p:cNvPr id="53" name="Google Shape;1970;p133">
            <a:extLst>
              <a:ext uri="{FF2B5EF4-FFF2-40B4-BE49-F238E27FC236}">
                <a16:creationId xmlns:a16="http://schemas.microsoft.com/office/drawing/2014/main" id="{4E24093D-07D8-4B6E-80B9-20FA962B93B0}"/>
              </a:ext>
            </a:extLst>
          </p:cNvPr>
          <p:cNvGrpSpPr/>
          <p:nvPr/>
        </p:nvGrpSpPr>
        <p:grpSpPr>
          <a:xfrm>
            <a:off x="7215432" y="5494862"/>
            <a:ext cx="525960" cy="955399"/>
            <a:chOff x="28776513" y="1547141"/>
            <a:chExt cx="5990700" cy="12087757"/>
          </a:xfrm>
        </p:grpSpPr>
        <p:pic>
          <p:nvPicPr>
            <p:cNvPr id="54" name="Google Shape;1971;p133">
              <a:extLst>
                <a:ext uri="{FF2B5EF4-FFF2-40B4-BE49-F238E27FC236}">
                  <a16:creationId xmlns:a16="http://schemas.microsoft.com/office/drawing/2014/main" id="{B9D662B3-E682-4186-877A-CFDC39A03369}"/>
                </a:ext>
              </a:extLst>
            </p:cNvPr>
            <p:cNvPicPr preferRelativeResize="0"/>
            <p:nvPr/>
          </p:nvPicPr>
          <p:blipFill>
            <a:blip r:embed="rId11">
              <a:alphaModFix/>
            </a:blip>
            <a:stretch>
              <a:fillRect/>
            </a:stretch>
          </p:blipFill>
          <p:spPr>
            <a:xfrm>
              <a:off x="29109353" y="1882043"/>
              <a:ext cx="5337412" cy="11555087"/>
            </a:xfrm>
            <a:prstGeom prst="rect">
              <a:avLst/>
            </a:prstGeom>
            <a:noFill/>
            <a:ln>
              <a:noFill/>
            </a:ln>
          </p:spPr>
        </p:pic>
        <p:pic>
          <p:nvPicPr>
            <p:cNvPr id="55" name="Google Shape;1972;p133">
              <a:extLst>
                <a:ext uri="{FF2B5EF4-FFF2-40B4-BE49-F238E27FC236}">
                  <a16:creationId xmlns:a16="http://schemas.microsoft.com/office/drawing/2014/main" id="{599DD7E3-CB8B-43FA-96F0-883A39031DBD}"/>
                </a:ext>
              </a:extLst>
            </p:cNvPr>
            <p:cNvPicPr preferRelativeResize="0"/>
            <p:nvPr/>
          </p:nvPicPr>
          <p:blipFill>
            <a:blip r:embed="rId12">
              <a:alphaModFix/>
            </a:blip>
            <a:stretch>
              <a:fillRect/>
            </a:stretch>
          </p:blipFill>
          <p:spPr>
            <a:xfrm>
              <a:off x="28776513" y="1547141"/>
              <a:ext cx="5990700" cy="12087757"/>
            </a:xfrm>
            <a:prstGeom prst="rect">
              <a:avLst/>
            </a:prstGeom>
            <a:noFill/>
            <a:ln>
              <a:noFill/>
            </a:ln>
          </p:spPr>
        </p:pic>
      </p:grpSp>
      <p:sp>
        <p:nvSpPr>
          <p:cNvPr id="15" name="矢印: 左 14">
            <a:extLst>
              <a:ext uri="{FF2B5EF4-FFF2-40B4-BE49-F238E27FC236}">
                <a16:creationId xmlns:a16="http://schemas.microsoft.com/office/drawing/2014/main" id="{C9119324-2A4F-4C91-B858-B6B7E834C673}"/>
              </a:ext>
            </a:extLst>
          </p:cNvPr>
          <p:cNvSpPr/>
          <p:nvPr/>
        </p:nvSpPr>
        <p:spPr bwMode="auto">
          <a:xfrm>
            <a:off x="2069006" y="5836488"/>
            <a:ext cx="2883994" cy="426004"/>
          </a:xfrm>
          <a:prstGeom prst="leftArrow">
            <a:avLst>
              <a:gd name="adj1" fmla="val 74766"/>
              <a:gd name="adj2" fmla="val 76831"/>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ea typeface="Meiryo UI" panose="020B0604030504040204" pitchFamily="50" charset="-128"/>
              </a:rPr>
              <a:t>業務削減</a:t>
            </a:r>
          </a:p>
        </p:txBody>
      </p:sp>
      <p:pic>
        <p:nvPicPr>
          <p:cNvPr id="81" name="Google Shape;1961;p133">
            <a:extLst>
              <a:ext uri="{FF2B5EF4-FFF2-40B4-BE49-F238E27FC236}">
                <a16:creationId xmlns:a16="http://schemas.microsoft.com/office/drawing/2014/main" id="{B34A6B2E-A2A9-4D54-B65E-DFF1B439D813}"/>
              </a:ext>
            </a:extLst>
          </p:cNvPr>
          <p:cNvPicPr preferRelativeResize="0"/>
          <p:nvPr/>
        </p:nvPicPr>
        <p:blipFill>
          <a:blip r:embed="rId13">
            <a:alphaModFix/>
          </a:blip>
          <a:stretch>
            <a:fillRect/>
          </a:stretch>
        </p:blipFill>
        <p:spPr>
          <a:xfrm>
            <a:off x="394140" y="6165219"/>
            <a:ext cx="1404004" cy="492225"/>
          </a:xfrm>
          <a:prstGeom prst="rect">
            <a:avLst/>
          </a:prstGeom>
          <a:noFill/>
          <a:ln>
            <a:noFill/>
          </a:ln>
        </p:spPr>
      </p:pic>
      <p:pic>
        <p:nvPicPr>
          <p:cNvPr id="82" name="図 81">
            <a:extLst>
              <a:ext uri="{FF2B5EF4-FFF2-40B4-BE49-F238E27FC236}">
                <a16:creationId xmlns:a16="http://schemas.microsoft.com/office/drawing/2014/main" id="{98F58BA2-53D3-40EF-A29D-B3AA9176121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3135" y="5239600"/>
            <a:ext cx="441767" cy="306188"/>
          </a:xfrm>
          <a:prstGeom prst="rect">
            <a:avLst/>
          </a:prstGeom>
        </p:spPr>
      </p:pic>
      <p:pic>
        <p:nvPicPr>
          <p:cNvPr id="83" name="図 82">
            <a:extLst>
              <a:ext uri="{FF2B5EF4-FFF2-40B4-BE49-F238E27FC236}">
                <a16:creationId xmlns:a16="http://schemas.microsoft.com/office/drawing/2014/main" id="{4E15572B-BF39-4DF3-9A80-A45CB1B89D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82845" y="5300867"/>
            <a:ext cx="249389" cy="252306"/>
          </a:xfrm>
          <a:prstGeom prst="rect">
            <a:avLst/>
          </a:prstGeom>
        </p:spPr>
      </p:pic>
      <p:grpSp>
        <p:nvGrpSpPr>
          <p:cNvPr id="18" name="グループ化 17">
            <a:extLst>
              <a:ext uri="{FF2B5EF4-FFF2-40B4-BE49-F238E27FC236}">
                <a16:creationId xmlns:a16="http://schemas.microsoft.com/office/drawing/2014/main" id="{3B2DEA55-5E72-4A50-9444-EBCA06C1195C}"/>
              </a:ext>
            </a:extLst>
          </p:cNvPr>
          <p:cNvGrpSpPr/>
          <p:nvPr/>
        </p:nvGrpSpPr>
        <p:grpSpPr>
          <a:xfrm>
            <a:off x="2427617" y="5182200"/>
            <a:ext cx="185411" cy="185411"/>
            <a:chOff x="-1038225" y="4360664"/>
            <a:chExt cx="185411" cy="185411"/>
          </a:xfrm>
        </p:grpSpPr>
        <p:sp>
          <p:nvSpPr>
            <p:cNvPr id="16" name="楕円 15">
              <a:extLst>
                <a:ext uri="{FF2B5EF4-FFF2-40B4-BE49-F238E27FC236}">
                  <a16:creationId xmlns:a16="http://schemas.microsoft.com/office/drawing/2014/main" id="{3BA66BCC-AC91-4C44-8F0B-51ABE7CA499C}"/>
                </a:ext>
              </a:extLst>
            </p:cNvPr>
            <p:cNvSpPr/>
            <p:nvPr/>
          </p:nvSpPr>
          <p:spPr bwMode="auto">
            <a:xfrm>
              <a:off x="-1038225" y="4360664"/>
              <a:ext cx="185411" cy="185411"/>
            </a:xfrm>
            <a:prstGeom prst="ellipse">
              <a:avLst/>
            </a:prstGeom>
            <a:solidFill>
              <a:srgbClr val="EF909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17" name="フリーフォーム: 図形 16">
              <a:extLst>
                <a:ext uri="{FF2B5EF4-FFF2-40B4-BE49-F238E27FC236}">
                  <a16:creationId xmlns:a16="http://schemas.microsoft.com/office/drawing/2014/main" id="{3DBD6D4D-D5EE-403D-89E6-64E4167C7474}"/>
                </a:ext>
              </a:extLst>
            </p:cNvPr>
            <p:cNvSpPr/>
            <p:nvPr/>
          </p:nvSpPr>
          <p:spPr bwMode="auto">
            <a:xfrm>
              <a:off x="-1013113" y="4404880"/>
              <a:ext cx="121227" cy="86591"/>
            </a:xfrm>
            <a:custGeom>
              <a:avLst/>
              <a:gdLst>
                <a:gd name="connsiteX0" fmla="*/ 0 w 133350"/>
                <a:gd name="connsiteY0" fmla="*/ 28575 h 95250"/>
                <a:gd name="connsiteX1" fmla="*/ 47625 w 133350"/>
                <a:gd name="connsiteY1" fmla="*/ 95250 h 95250"/>
                <a:gd name="connsiteX2" fmla="*/ 133350 w 133350"/>
                <a:gd name="connsiteY2" fmla="*/ 0 h 95250"/>
              </a:gdLst>
              <a:ahLst/>
              <a:cxnLst>
                <a:cxn ang="0">
                  <a:pos x="connsiteX0" y="connsiteY0"/>
                </a:cxn>
                <a:cxn ang="0">
                  <a:pos x="connsiteX1" y="connsiteY1"/>
                </a:cxn>
                <a:cxn ang="0">
                  <a:pos x="connsiteX2" y="connsiteY2"/>
                </a:cxn>
              </a:cxnLst>
              <a:rect l="l" t="t" r="r" b="b"/>
              <a:pathLst>
                <a:path w="133350" h="95250">
                  <a:moveTo>
                    <a:pt x="0" y="28575"/>
                  </a:moveTo>
                  <a:lnTo>
                    <a:pt x="47625" y="95250"/>
                  </a:lnTo>
                  <a:lnTo>
                    <a:pt x="133350" y="0"/>
                  </a:lnTo>
                </a:path>
              </a:pathLst>
            </a:custGeom>
            <a:noFill/>
            <a:ln>
              <a:solidFill>
                <a:schemeClr val="bg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bg1"/>
                </a:solidFill>
                <a:effectLst/>
                <a:latin typeface="Arial" charset="0"/>
                <a:ea typeface="ＭＳ Ｐゴシック" pitchFamily="50" charset="-128"/>
              </a:endParaRPr>
            </a:p>
          </p:txBody>
        </p:sp>
      </p:grpSp>
      <p:grpSp>
        <p:nvGrpSpPr>
          <p:cNvPr id="20" name="グループ化 19">
            <a:extLst>
              <a:ext uri="{FF2B5EF4-FFF2-40B4-BE49-F238E27FC236}">
                <a16:creationId xmlns:a16="http://schemas.microsoft.com/office/drawing/2014/main" id="{3DBF2CFC-C17E-4EA9-8591-7CA2CD11AB54}"/>
              </a:ext>
            </a:extLst>
          </p:cNvPr>
          <p:cNvGrpSpPr/>
          <p:nvPr/>
        </p:nvGrpSpPr>
        <p:grpSpPr>
          <a:xfrm>
            <a:off x="2802050" y="5172675"/>
            <a:ext cx="185411" cy="185411"/>
            <a:chOff x="2802050" y="5172675"/>
            <a:chExt cx="185411" cy="185411"/>
          </a:xfrm>
        </p:grpSpPr>
        <p:sp>
          <p:nvSpPr>
            <p:cNvPr id="88" name="楕円 87">
              <a:extLst>
                <a:ext uri="{FF2B5EF4-FFF2-40B4-BE49-F238E27FC236}">
                  <a16:creationId xmlns:a16="http://schemas.microsoft.com/office/drawing/2014/main" id="{C77C92E8-4AE3-4B09-B5D5-54C97E0CE549}"/>
                </a:ext>
              </a:extLst>
            </p:cNvPr>
            <p:cNvSpPr/>
            <p:nvPr/>
          </p:nvSpPr>
          <p:spPr bwMode="auto">
            <a:xfrm>
              <a:off x="2802050" y="5172675"/>
              <a:ext cx="185411" cy="185411"/>
            </a:xfrm>
            <a:prstGeom prst="ellipse">
              <a:avLst/>
            </a:prstGeom>
            <a:solidFill>
              <a:srgbClr val="7FC43A"/>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19" name="乗算記号 18">
              <a:extLst>
                <a:ext uri="{FF2B5EF4-FFF2-40B4-BE49-F238E27FC236}">
                  <a16:creationId xmlns:a16="http://schemas.microsoft.com/office/drawing/2014/main" id="{BD1E9915-E053-4B43-A669-72B7934E5622}"/>
                </a:ext>
              </a:extLst>
            </p:cNvPr>
            <p:cNvSpPr/>
            <p:nvPr/>
          </p:nvSpPr>
          <p:spPr bwMode="auto">
            <a:xfrm>
              <a:off x="2807825" y="5177857"/>
              <a:ext cx="175044" cy="175044"/>
            </a:xfrm>
            <a:prstGeom prst="mathMultiply">
              <a:avLst>
                <a:gd name="adj1" fmla="val 10005"/>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pic>
        <p:nvPicPr>
          <p:cNvPr id="93" name="図 92">
            <a:extLst>
              <a:ext uri="{FF2B5EF4-FFF2-40B4-BE49-F238E27FC236}">
                <a16:creationId xmlns:a16="http://schemas.microsoft.com/office/drawing/2014/main" id="{9A77704F-3B4B-4054-BEFC-BF4B49643616}"/>
              </a:ext>
            </a:extLst>
          </p:cNvPr>
          <p:cNvPicPr>
            <a:picLocks noChangeAspect="1"/>
          </p:cNvPicPr>
          <p:nvPr/>
        </p:nvPicPr>
        <p:blipFill>
          <a:blip r:embed="rId16"/>
          <a:stretch>
            <a:fillRect/>
          </a:stretch>
        </p:blipFill>
        <p:spPr>
          <a:xfrm>
            <a:off x="1395208" y="5191725"/>
            <a:ext cx="477571" cy="364175"/>
          </a:xfrm>
          <a:prstGeom prst="rect">
            <a:avLst/>
          </a:prstGeom>
        </p:spPr>
      </p:pic>
      <p:pic>
        <p:nvPicPr>
          <p:cNvPr id="21" name="図 20">
            <a:extLst>
              <a:ext uri="{FF2B5EF4-FFF2-40B4-BE49-F238E27FC236}">
                <a16:creationId xmlns:a16="http://schemas.microsoft.com/office/drawing/2014/main" id="{4FFA7DC5-BE1D-4222-BC19-84BBD23A859D}"/>
              </a:ext>
            </a:extLst>
          </p:cNvPr>
          <p:cNvPicPr>
            <a:picLocks noChangeAspect="1"/>
          </p:cNvPicPr>
          <p:nvPr/>
        </p:nvPicPr>
        <p:blipFill>
          <a:blip r:embed="rId17"/>
          <a:stretch>
            <a:fillRect/>
          </a:stretch>
        </p:blipFill>
        <p:spPr>
          <a:xfrm>
            <a:off x="4554467" y="5177857"/>
            <a:ext cx="486737" cy="375316"/>
          </a:xfrm>
          <a:prstGeom prst="rect">
            <a:avLst/>
          </a:prstGeom>
        </p:spPr>
      </p:pic>
      <p:pic>
        <p:nvPicPr>
          <p:cNvPr id="97" name="図 96">
            <a:extLst>
              <a:ext uri="{FF2B5EF4-FFF2-40B4-BE49-F238E27FC236}">
                <a16:creationId xmlns:a16="http://schemas.microsoft.com/office/drawing/2014/main" id="{61761467-AFD2-4C8F-AFD8-B67C767EFC4F}"/>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7173"/>
          <a:stretch/>
        </p:blipFill>
        <p:spPr>
          <a:xfrm>
            <a:off x="3444681" y="5115100"/>
            <a:ext cx="463595" cy="430688"/>
          </a:xfrm>
          <a:prstGeom prst="rect">
            <a:avLst/>
          </a:prstGeom>
        </p:spPr>
      </p:pic>
      <p:grpSp>
        <p:nvGrpSpPr>
          <p:cNvPr id="23" name="グループ化 22">
            <a:extLst>
              <a:ext uri="{FF2B5EF4-FFF2-40B4-BE49-F238E27FC236}">
                <a16:creationId xmlns:a16="http://schemas.microsoft.com/office/drawing/2014/main" id="{BB9FDA48-3A22-4F77-803D-10F3921F0BA7}"/>
              </a:ext>
            </a:extLst>
          </p:cNvPr>
          <p:cNvGrpSpPr/>
          <p:nvPr/>
        </p:nvGrpSpPr>
        <p:grpSpPr>
          <a:xfrm>
            <a:off x="2033073" y="5204531"/>
            <a:ext cx="267586" cy="345232"/>
            <a:chOff x="5997266" y="1406611"/>
            <a:chExt cx="267586" cy="345232"/>
          </a:xfrm>
        </p:grpSpPr>
        <p:pic>
          <p:nvPicPr>
            <p:cNvPr id="99" name="図 98">
              <a:extLst>
                <a:ext uri="{FF2B5EF4-FFF2-40B4-BE49-F238E27FC236}">
                  <a16:creationId xmlns:a16="http://schemas.microsoft.com/office/drawing/2014/main" id="{60BCBA50-7F9E-4E87-A4B1-A0F0C5D883E5}"/>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7266" y="1406611"/>
              <a:ext cx="210103" cy="298307"/>
            </a:xfrm>
            <a:prstGeom prst="rect">
              <a:avLst/>
            </a:prstGeom>
          </p:spPr>
        </p:pic>
        <p:pic>
          <p:nvPicPr>
            <p:cNvPr id="100" name="図 99">
              <a:extLst>
                <a:ext uri="{FF2B5EF4-FFF2-40B4-BE49-F238E27FC236}">
                  <a16:creationId xmlns:a16="http://schemas.microsoft.com/office/drawing/2014/main" id="{F17DD6F2-B857-4C93-ADBB-2FE4E9EFFC7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54749" y="1453536"/>
              <a:ext cx="210103" cy="298307"/>
            </a:xfrm>
            <a:prstGeom prst="rect">
              <a:avLst/>
            </a:prstGeom>
          </p:spPr>
        </p:pic>
      </p:grpSp>
      <p:grpSp>
        <p:nvGrpSpPr>
          <p:cNvPr id="101" name="グループ化 100">
            <a:extLst>
              <a:ext uri="{FF2B5EF4-FFF2-40B4-BE49-F238E27FC236}">
                <a16:creationId xmlns:a16="http://schemas.microsoft.com/office/drawing/2014/main" id="{0786120A-9A12-4DA0-B2E7-E2FC608714AA}"/>
              </a:ext>
            </a:extLst>
          </p:cNvPr>
          <p:cNvGrpSpPr/>
          <p:nvPr/>
        </p:nvGrpSpPr>
        <p:grpSpPr>
          <a:xfrm>
            <a:off x="3086954" y="5204531"/>
            <a:ext cx="267586" cy="345232"/>
            <a:chOff x="5997266" y="1406611"/>
            <a:chExt cx="267586" cy="345232"/>
          </a:xfrm>
        </p:grpSpPr>
        <p:pic>
          <p:nvPicPr>
            <p:cNvPr id="102" name="図 101">
              <a:extLst>
                <a:ext uri="{FF2B5EF4-FFF2-40B4-BE49-F238E27FC236}">
                  <a16:creationId xmlns:a16="http://schemas.microsoft.com/office/drawing/2014/main" id="{07B6DAA5-39F5-439A-97E8-181C89EC430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7266" y="1406611"/>
              <a:ext cx="210103" cy="298307"/>
            </a:xfrm>
            <a:prstGeom prst="rect">
              <a:avLst/>
            </a:prstGeom>
          </p:spPr>
        </p:pic>
        <p:pic>
          <p:nvPicPr>
            <p:cNvPr id="103" name="図 102">
              <a:extLst>
                <a:ext uri="{FF2B5EF4-FFF2-40B4-BE49-F238E27FC236}">
                  <a16:creationId xmlns:a16="http://schemas.microsoft.com/office/drawing/2014/main" id="{AD1CD5FF-01DA-460D-BB64-C64CFAE4BEC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54749" y="1453536"/>
              <a:ext cx="210103" cy="298307"/>
            </a:xfrm>
            <a:prstGeom prst="rect">
              <a:avLst/>
            </a:prstGeom>
          </p:spPr>
        </p:pic>
      </p:grpSp>
      <p:pic>
        <p:nvPicPr>
          <p:cNvPr id="104" name="図 103">
            <a:extLst>
              <a:ext uri="{FF2B5EF4-FFF2-40B4-BE49-F238E27FC236}">
                <a16:creationId xmlns:a16="http://schemas.microsoft.com/office/drawing/2014/main" id="{A660765D-63E2-4F72-B202-A133D55E1FF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162767" y="5328082"/>
            <a:ext cx="175112" cy="175112"/>
          </a:xfrm>
          <a:prstGeom prst="rect">
            <a:avLst/>
          </a:prstGeom>
        </p:spPr>
      </p:pic>
      <p:pic>
        <p:nvPicPr>
          <p:cNvPr id="105" name="図 104">
            <a:extLst>
              <a:ext uri="{FF2B5EF4-FFF2-40B4-BE49-F238E27FC236}">
                <a16:creationId xmlns:a16="http://schemas.microsoft.com/office/drawing/2014/main" id="{2FC92C03-B69B-4BFB-B8BB-C29572CD6179}"/>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 t="1" r="1589" b="48553"/>
          <a:stretch/>
        </p:blipFill>
        <p:spPr>
          <a:xfrm>
            <a:off x="955466" y="5267526"/>
            <a:ext cx="279448" cy="186406"/>
          </a:xfrm>
          <a:prstGeom prst="rect">
            <a:avLst/>
          </a:prstGeom>
        </p:spPr>
      </p:pic>
      <p:pic>
        <p:nvPicPr>
          <p:cNvPr id="106" name="図 105">
            <a:extLst>
              <a:ext uri="{FF2B5EF4-FFF2-40B4-BE49-F238E27FC236}">
                <a16:creationId xmlns:a16="http://schemas.microsoft.com/office/drawing/2014/main" id="{435ADDAC-4D4A-4F8A-9D2D-8D9EB063B5D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rot="545330">
            <a:off x="409957" y="5178932"/>
            <a:ext cx="342948" cy="415801"/>
          </a:xfrm>
          <a:prstGeom prst="rect">
            <a:avLst/>
          </a:prstGeom>
        </p:spPr>
      </p:pic>
      <p:grpSp>
        <p:nvGrpSpPr>
          <p:cNvPr id="26" name="グループ化 25">
            <a:extLst>
              <a:ext uri="{FF2B5EF4-FFF2-40B4-BE49-F238E27FC236}">
                <a16:creationId xmlns:a16="http://schemas.microsoft.com/office/drawing/2014/main" id="{D80EE97D-43FC-4C5D-8BAE-7FC166297526}"/>
              </a:ext>
            </a:extLst>
          </p:cNvPr>
          <p:cNvGrpSpPr/>
          <p:nvPr/>
        </p:nvGrpSpPr>
        <p:grpSpPr>
          <a:xfrm>
            <a:off x="4044665" y="5176839"/>
            <a:ext cx="448006" cy="381543"/>
            <a:chOff x="4044665" y="5176839"/>
            <a:chExt cx="448006" cy="381543"/>
          </a:xfrm>
        </p:grpSpPr>
        <p:pic>
          <p:nvPicPr>
            <p:cNvPr id="107" name="図 106">
              <a:extLst>
                <a:ext uri="{FF2B5EF4-FFF2-40B4-BE49-F238E27FC236}">
                  <a16:creationId xmlns:a16="http://schemas.microsoft.com/office/drawing/2014/main" id="{16DC82C4-2F44-4988-AE1B-982E5DF5477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044665" y="5176839"/>
              <a:ext cx="448006" cy="381543"/>
            </a:xfrm>
            <a:prstGeom prst="rect">
              <a:avLst/>
            </a:prstGeom>
          </p:spPr>
        </p:pic>
        <p:sp>
          <p:nvSpPr>
            <p:cNvPr id="24" name="正方形/長方形 23">
              <a:extLst>
                <a:ext uri="{FF2B5EF4-FFF2-40B4-BE49-F238E27FC236}">
                  <a16:creationId xmlns:a16="http://schemas.microsoft.com/office/drawing/2014/main" id="{7389BC31-D35E-4F2F-97F5-E078E9D59B6C}"/>
                </a:ext>
              </a:extLst>
            </p:cNvPr>
            <p:cNvSpPr/>
            <p:nvPr/>
          </p:nvSpPr>
          <p:spPr bwMode="auto">
            <a:xfrm>
              <a:off x="4121728" y="5221217"/>
              <a:ext cx="210103" cy="138090"/>
            </a:xfrm>
            <a:prstGeom prst="rect">
              <a:avLst/>
            </a:prstGeom>
            <a:solidFill>
              <a:srgbClr val="DDDDDD"/>
            </a:solidFill>
            <a:ln w="12700">
              <a:solidFill>
                <a:srgbClr val="777777"/>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08" name="正方形/長方形 107">
              <a:extLst>
                <a:ext uri="{FF2B5EF4-FFF2-40B4-BE49-F238E27FC236}">
                  <a16:creationId xmlns:a16="http://schemas.microsoft.com/office/drawing/2014/main" id="{80F5BD2B-3DAB-4DAC-B2C7-DF6914317156}"/>
                </a:ext>
              </a:extLst>
            </p:cNvPr>
            <p:cNvSpPr/>
            <p:nvPr/>
          </p:nvSpPr>
          <p:spPr bwMode="auto">
            <a:xfrm>
              <a:off x="4194528" y="5259037"/>
              <a:ext cx="210103" cy="138090"/>
            </a:xfrm>
            <a:prstGeom prst="rect">
              <a:avLst/>
            </a:prstGeom>
            <a:solidFill>
              <a:srgbClr val="DDDDDD"/>
            </a:solidFill>
            <a:ln w="12700">
              <a:solidFill>
                <a:srgbClr val="777777"/>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200" dirty="0">
                  <a:solidFill>
                    <a:srgbClr val="777777"/>
                  </a:solidFill>
                  <a:ea typeface="Meiryo UI" panose="020B0604030504040204" pitchFamily="50" charset="-128"/>
                </a:rPr>
                <a:t>＊＊＊＊＊</a:t>
              </a:r>
            </a:p>
            <a:p>
              <a:pPr algn="ctr" defTabSz="1017588"/>
              <a:r>
                <a:rPr lang="ja-JP" altLang="en-US" sz="200" dirty="0">
                  <a:solidFill>
                    <a:srgbClr val="777777"/>
                  </a:solidFill>
                  <a:ea typeface="Meiryo UI" panose="020B0604030504040204" pitchFamily="50" charset="-128"/>
                </a:rPr>
                <a:t>＊＊＊＊＊</a:t>
              </a:r>
            </a:p>
            <a:p>
              <a:pPr algn="ctr" defTabSz="1017588"/>
              <a:r>
                <a:rPr lang="ja-JP" altLang="en-US" sz="200" dirty="0">
                  <a:solidFill>
                    <a:srgbClr val="777777"/>
                  </a:solidFill>
                  <a:ea typeface="Meiryo UI" panose="020B0604030504040204" pitchFamily="50" charset="-128"/>
                </a:rPr>
                <a:t>＊＊＊＊＊</a:t>
              </a:r>
            </a:p>
          </p:txBody>
        </p:sp>
      </p:grpSp>
      <p:grpSp>
        <p:nvGrpSpPr>
          <p:cNvPr id="29" name="グループ化 28">
            <a:extLst>
              <a:ext uri="{FF2B5EF4-FFF2-40B4-BE49-F238E27FC236}">
                <a16:creationId xmlns:a16="http://schemas.microsoft.com/office/drawing/2014/main" id="{EA0DA6FC-47CE-406C-95EB-2FEAC96F2906}"/>
              </a:ext>
            </a:extLst>
          </p:cNvPr>
          <p:cNvGrpSpPr/>
          <p:nvPr/>
        </p:nvGrpSpPr>
        <p:grpSpPr>
          <a:xfrm>
            <a:off x="5489935" y="5260826"/>
            <a:ext cx="1103300" cy="722962"/>
            <a:chOff x="-1454843" y="4270301"/>
            <a:chExt cx="999951" cy="655240"/>
          </a:xfrm>
        </p:grpSpPr>
        <p:pic>
          <p:nvPicPr>
            <p:cNvPr id="109" name="図 108">
              <a:extLst>
                <a:ext uri="{FF2B5EF4-FFF2-40B4-BE49-F238E27FC236}">
                  <a16:creationId xmlns:a16="http://schemas.microsoft.com/office/drawing/2014/main" id="{8ED6B09C-776B-415D-AEA6-A65C83C7B4F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41854" y="4301344"/>
              <a:ext cx="226043" cy="156670"/>
            </a:xfrm>
            <a:prstGeom prst="rect">
              <a:avLst/>
            </a:prstGeom>
          </p:spPr>
        </p:pic>
        <p:pic>
          <p:nvPicPr>
            <p:cNvPr id="110" name="図 109">
              <a:extLst>
                <a:ext uri="{FF2B5EF4-FFF2-40B4-BE49-F238E27FC236}">
                  <a16:creationId xmlns:a16="http://schemas.microsoft.com/office/drawing/2014/main" id="{42F95D3C-01BE-443B-904B-E598818B99E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4281" y="4568616"/>
              <a:ext cx="127607" cy="129100"/>
            </a:xfrm>
            <a:prstGeom prst="rect">
              <a:avLst/>
            </a:prstGeom>
          </p:spPr>
        </p:pic>
        <p:grpSp>
          <p:nvGrpSpPr>
            <p:cNvPr id="111" name="グループ化 110">
              <a:extLst>
                <a:ext uri="{FF2B5EF4-FFF2-40B4-BE49-F238E27FC236}">
                  <a16:creationId xmlns:a16="http://schemas.microsoft.com/office/drawing/2014/main" id="{6C368F0D-EF94-4B06-BB9A-7E340ED06912}"/>
                </a:ext>
              </a:extLst>
            </p:cNvPr>
            <p:cNvGrpSpPr/>
            <p:nvPr/>
          </p:nvGrpSpPr>
          <p:grpSpPr>
            <a:xfrm>
              <a:off x="-1143708" y="4507897"/>
              <a:ext cx="94871" cy="94871"/>
              <a:chOff x="-1038225" y="4360664"/>
              <a:chExt cx="185411" cy="185411"/>
            </a:xfrm>
          </p:grpSpPr>
          <p:sp>
            <p:nvSpPr>
              <p:cNvPr id="112" name="楕円 111">
                <a:extLst>
                  <a:ext uri="{FF2B5EF4-FFF2-40B4-BE49-F238E27FC236}">
                    <a16:creationId xmlns:a16="http://schemas.microsoft.com/office/drawing/2014/main" id="{99E024AD-286D-44E9-A20A-9C473CCCF1E0}"/>
                  </a:ext>
                </a:extLst>
              </p:cNvPr>
              <p:cNvSpPr/>
              <p:nvPr/>
            </p:nvSpPr>
            <p:spPr bwMode="auto">
              <a:xfrm>
                <a:off x="-1038225" y="4360664"/>
                <a:ext cx="185411" cy="185411"/>
              </a:xfrm>
              <a:prstGeom prst="ellipse">
                <a:avLst/>
              </a:prstGeom>
              <a:solidFill>
                <a:srgbClr val="EF909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113" name="フリーフォーム: 図形 112">
                <a:extLst>
                  <a:ext uri="{FF2B5EF4-FFF2-40B4-BE49-F238E27FC236}">
                    <a16:creationId xmlns:a16="http://schemas.microsoft.com/office/drawing/2014/main" id="{EC084D89-843B-4BE7-A46E-0CB328921455}"/>
                  </a:ext>
                </a:extLst>
              </p:cNvPr>
              <p:cNvSpPr/>
              <p:nvPr/>
            </p:nvSpPr>
            <p:spPr bwMode="auto">
              <a:xfrm>
                <a:off x="-1013113" y="4404880"/>
                <a:ext cx="121227" cy="86591"/>
              </a:xfrm>
              <a:custGeom>
                <a:avLst/>
                <a:gdLst>
                  <a:gd name="connsiteX0" fmla="*/ 0 w 133350"/>
                  <a:gd name="connsiteY0" fmla="*/ 28575 h 95250"/>
                  <a:gd name="connsiteX1" fmla="*/ 47625 w 133350"/>
                  <a:gd name="connsiteY1" fmla="*/ 95250 h 95250"/>
                  <a:gd name="connsiteX2" fmla="*/ 133350 w 133350"/>
                  <a:gd name="connsiteY2" fmla="*/ 0 h 95250"/>
                </a:gdLst>
                <a:ahLst/>
                <a:cxnLst>
                  <a:cxn ang="0">
                    <a:pos x="connsiteX0" y="connsiteY0"/>
                  </a:cxn>
                  <a:cxn ang="0">
                    <a:pos x="connsiteX1" y="connsiteY1"/>
                  </a:cxn>
                  <a:cxn ang="0">
                    <a:pos x="connsiteX2" y="connsiteY2"/>
                  </a:cxn>
                </a:cxnLst>
                <a:rect l="l" t="t" r="r" b="b"/>
                <a:pathLst>
                  <a:path w="133350" h="95250">
                    <a:moveTo>
                      <a:pt x="0" y="28575"/>
                    </a:moveTo>
                    <a:lnTo>
                      <a:pt x="47625" y="95250"/>
                    </a:lnTo>
                    <a:lnTo>
                      <a:pt x="133350" y="0"/>
                    </a:lnTo>
                  </a:path>
                </a:pathLst>
              </a:custGeom>
              <a:noFill/>
              <a:ln>
                <a:solidFill>
                  <a:schemeClr val="bg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bg1"/>
                  </a:solidFill>
                  <a:effectLst/>
                  <a:latin typeface="Arial" charset="0"/>
                  <a:ea typeface="ＭＳ Ｐゴシック" pitchFamily="50" charset="-128"/>
                </a:endParaRPr>
              </a:p>
            </p:txBody>
          </p:sp>
        </p:grpSp>
        <p:grpSp>
          <p:nvGrpSpPr>
            <p:cNvPr id="114" name="グループ化 113">
              <a:extLst>
                <a:ext uri="{FF2B5EF4-FFF2-40B4-BE49-F238E27FC236}">
                  <a16:creationId xmlns:a16="http://schemas.microsoft.com/office/drawing/2014/main" id="{63A567AB-E73B-4FE3-A389-623DE1A5B01A}"/>
                </a:ext>
              </a:extLst>
            </p:cNvPr>
            <p:cNvGrpSpPr/>
            <p:nvPr/>
          </p:nvGrpSpPr>
          <p:grpSpPr>
            <a:xfrm>
              <a:off x="-952118" y="4503023"/>
              <a:ext cx="94871" cy="94871"/>
              <a:chOff x="2802050" y="5172675"/>
              <a:chExt cx="185411" cy="185411"/>
            </a:xfrm>
          </p:grpSpPr>
          <p:sp>
            <p:nvSpPr>
              <p:cNvPr id="115" name="楕円 114">
                <a:extLst>
                  <a:ext uri="{FF2B5EF4-FFF2-40B4-BE49-F238E27FC236}">
                    <a16:creationId xmlns:a16="http://schemas.microsoft.com/office/drawing/2014/main" id="{98F0E750-F33D-4B91-920F-1BB79C7B6709}"/>
                  </a:ext>
                </a:extLst>
              </p:cNvPr>
              <p:cNvSpPr/>
              <p:nvPr/>
            </p:nvSpPr>
            <p:spPr bwMode="auto">
              <a:xfrm>
                <a:off x="2802050" y="5172675"/>
                <a:ext cx="185411" cy="185411"/>
              </a:xfrm>
              <a:prstGeom prst="ellipse">
                <a:avLst/>
              </a:prstGeom>
              <a:solidFill>
                <a:srgbClr val="7FC43A"/>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116" name="乗算記号 115">
                <a:extLst>
                  <a:ext uri="{FF2B5EF4-FFF2-40B4-BE49-F238E27FC236}">
                    <a16:creationId xmlns:a16="http://schemas.microsoft.com/office/drawing/2014/main" id="{DC77AF7F-3901-4589-8A33-FF07C8B33C13}"/>
                  </a:ext>
                </a:extLst>
              </p:cNvPr>
              <p:cNvSpPr/>
              <p:nvPr/>
            </p:nvSpPr>
            <p:spPr bwMode="auto">
              <a:xfrm>
                <a:off x="2807825" y="5177857"/>
                <a:ext cx="175044" cy="175044"/>
              </a:xfrm>
              <a:prstGeom prst="mathMultiply">
                <a:avLst>
                  <a:gd name="adj1" fmla="val 10005"/>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pic>
          <p:nvPicPr>
            <p:cNvPr id="117" name="図 116">
              <a:extLst>
                <a:ext uri="{FF2B5EF4-FFF2-40B4-BE49-F238E27FC236}">
                  <a16:creationId xmlns:a16="http://schemas.microsoft.com/office/drawing/2014/main" id="{18A68BDD-71FC-48AB-B5F4-7C2830E070F0}"/>
                </a:ext>
              </a:extLst>
            </p:cNvPr>
            <p:cNvPicPr>
              <a:picLocks noChangeAspect="1"/>
            </p:cNvPicPr>
            <p:nvPr/>
          </p:nvPicPr>
          <p:blipFill>
            <a:blip r:embed="rId16"/>
            <a:stretch>
              <a:fillRect/>
            </a:stretch>
          </p:blipFill>
          <p:spPr>
            <a:xfrm>
              <a:off x="-874720" y="4276847"/>
              <a:ext cx="244364" cy="186341"/>
            </a:xfrm>
            <a:prstGeom prst="rect">
              <a:avLst/>
            </a:prstGeom>
          </p:spPr>
        </p:pic>
        <p:grpSp>
          <p:nvGrpSpPr>
            <p:cNvPr id="118" name="グループ化 117">
              <a:extLst>
                <a:ext uri="{FF2B5EF4-FFF2-40B4-BE49-F238E27FC236}">
                  <a16:creationId xmlns:a16="http://schemas.microsoft.com/office/drawing/2014/main" id="{3E557707-0413-4E0E-823A-4CB9101A8C5A}"/>
                </a:ext>
              </a:extLst>
            </p:cNvPr>
            <p:cNvGrpSpPr/>
            <p:nvPr/>
          </p:nvGrpSpPr>
          <p:grpSpPr>
            <a:xfrm>
              <a:off x="-1345588" y="4519323"/>
              <a:ext cx="136918" cy="176648"/>
              <a:chOff x="5997266" y="1406611"/>
              <a:chExt cx="267586" cy="345232"/>
            </a:xfrm>
          </p:grpSpPr>
          <p:pic>
            <p:nvPicPr>
              <p:cNvPr id="119" name="図 118">
                <a:extLst>
                  <a:ext uri="{FF2B5EF4-FFF2-40B4-BE49-F238E27FC236}">
                    <a16:creationId xmlns:a16="http://schemas.microsoft.com/office/drawing/2014/main" id="{1FA7E021-5F96-404F-ABB1-CA0C83DA170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7266" y="1406611"/>
                <a:ext cx="210103" cy="298307"/>
              </a:xfrm>
              <a:prstGeom prst="rect">
                <a:avLst/>
              </a:prstGeom>
            </p:spPr>
          </p:pic>
          <p:pic>
            <p:nvPicPr>
              <p:cNvPr id="120" name="図 119">
                <a:extLst>
                  <a:ext uri="{FF2B5EF4-FFF2-40B4-BE49-F238E27FC236}">
                    <a16:creationId xmlns:a16="http://schemas.microsoft.com/office/drawing/2014/main" id="{28FAACBC-F4D8-4A84-9A77-47BB5628979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54749" y="1453536"/>
                <a:ext cx="210103" cy="298307"/>
              </a:xfrm>
              <a:prstGeom prst="rect">
                <a:avLst/>
              </a:prstGeom>
            </p:spPr>
          </p:pic>
        </p:grpSp>
        <p:grpSp>
          <p:nvGrpSpPr>
            <p:cNvPr id="124" name="グループ化 123">
              <a:extLst>
                <a:ext uri="{FF2B5EF4-FFF2-40B4-BE49-F238E27FC236}">
                  <a16:creationId xmlns:a16="http://schemas.microsoft.com/office/drawing/2014/main" id="{53358187-C02A-4E8A-BA4F-1297B7EE95A3}"/>
                </a:ext>
              </a:extLst>
            </p:cNvPr>
            <p:cNvGrpSpPr/>
            <p:nvPr/>
          </p:nvGrpSpPr>
          <p:grpSpPr>
            <a:xfrm>
              <a:off x="-806338" y="4519323"/>
              <a:ext cx="136918" cy="176648"/>
              <a:chOff x="5997266" y="1406611"/>
              <a:chExt cx="267586" cy="345232"/>
            </a:xfrm>
          </p:grpSpPr>
          <p:pic>
            <p:nvPicPr>
              <p:cNvPr id="132" name="図 131">
                <a:extLst>
                  <a:ext uri="{FF2B5EF4-FFF2-40B4-BE49-F238E27FC236}">
                    <a16:creationId xmlns:a16="http://schemas.microsoft.com/office/drawing/2014/main" id="{1C5D18F7-CB3E-43D8-88B6-E596355F044A}"/>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7266" y="1406611"/>
                <a:ext cx="210103" cy="298307"/>
              </a:xfrm>
              <a:prstGeom prst="rect">
                <a:avLst/>
              </a:prstGeom>
            </p:spPr>
          </p:pic>
          <p:pic>
            <p:nvPicPr>
              <p:cNvPr id="133" name="図 132">
                <a:extLst>
                  <a:ext uri="{FF2B5EF4-FFF2-40B4-BE49-F238E27FC236}">
                    <a16:creationId xmlns:a16="http://schemas.microsoft.com/office/drawing/2014/main" id="{5EB6C4CD-0E85-407A-AE2C-C173D25DAB2E}"/>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54749" y="1453536"/>
                <a:ext cx="210103" cy="298307"/>
              </a:xfrm>
              <a:prstGeom prst="rect">
                <a:avLst/>
              </a:prstGeom>
            </p:spPr>
          </p:pic>
        </p:grpSp>
        <p:pic>
          <p:nvPicPr>
            <p:cNvPr id="134" name="図 133">
              <a:extLst>
                <a:ext uri="{FF2B5EF4-FFF2-40B4-BE49-F238E27FC236}">
                  <a16:creationId xmlns:a16="http://schemas.microsoft.com/office/drawing/2014/main" id="{DA4FB5CA-A452-4368-9A97-DDFF6B5562E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67546" y="4582541"/>
              <a:ext cx="89601" cy="89601"/>
            </a:xfrm>
            <a:prstGeom prst="rect">
              <a:avLst/>
            </a:prstGeom>
          </p:spPr>
        </p:pic>
        <p:pic>
          <p:nvPicPr>
            <p:cNvPr id="157" name="図 156">
              <a:extLst>
                <a:ext uri="{FF2B5EF4-FFF2-40B4-BE49-F238E27FC236}">
                  <a16:creationId xmlns:a16="http://schemas.microsoft.com/office/drawing/2014/main" id="{3448CA08-047A-449F-9449-34E34D67A6EB}"/>
                </a:ext>
              </a:extLst>
            </p:cNvPr>
            <p:cNvPicPr>
              <a:picLocks noChangeAspect="1"/>
            </p:cNvPicPr>
            <p:nvPr/>
          </p:nvPicPr>
          <p:blipFill rotWithShape="1">
            <a:blip r:embed="rId21" cstate="print">
              <a:extLst>
                <a:ext uri="{28A0092B-C50C-407E-A947-70E740481C1C}">
                  <a14:useLocalDpi xmlns:a14="http://schemas.microsoft.com/office/drawing/2010/main" val="0"/>
                </a:ext>
              </a:extLst>
            </a:blip>
            <a:srcRect l="1" t="1" r="1589" b="48553"/>
            <a:stretch/>
          </p:blipFill>
          <p:spPr>
            <a:xfrm>
              <a:off x="-1099727" y="4315633"/>
              <a:ext cx="142988" cy="95380"/>
            </a:xfrm>
            <a:prstGeom prst="rect">
              <a:avLst/>
            </a:prstGeom>
          </p:spPr>
        </p:pic>
        <p:pic>
          <p:nvPicPr>
            <p:cNvPr id="158" name="図 157">
              <a:extLst>
                <a:ext uri="{FF2B5EF4-FFF2-40B4-BE49-F238E27FC236}">
                  <a16:creationId xmlns:a16="http://schemas.microsoft.com/office/drawing/2014/main" id="{AE79ED26-CC24-42CF-8A09-157C42B1C534}"/>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rot="545330">
              <a:off x="-1378853" y="4270301"/>
              <a:ext cx="175480" cy="212757"/>
            </a:xfrm>
            <a:prstGeom prst="rect">
              <a:avLst/>
            </a:prstGeom>
          </p:spPr>
        </p:pic>
        <p:pic>
          <p:nvPicPr>
            <p:cNvPr id="163" name="図 162">
              <a:extLst>
                <a:ext uri="{FF2B5EF4-FFF2-40B4-BE49-F238E27FC236}">
                  <a16:creationId xmlns:a16="http://schemas.microsoft.com/office/drawing/2014/main" id="{9170280C-9CCC-447E-A8F3-FA0EFBDB9581}"/>
                </a:ext>
              </a:extLst>
            </p:cNvPr>
            <p:cNvPicPr>
              <a:picLocks noChangeAspect="1"/>
            </p:cNvPicPr>
            <p:nvPr/>
          </p:nvPicPr>
          <p:blipFill>
            <a:blip r:embed="rId17"/>
            <a:stretch>
              <a:fillRect/>
            </a:stretch>
          </p:blipFill>
          <p:spPr>
            <a:xfrm>
              <a:off x="-703946" y="4730834"/>
              <a:ext cx="249054" cy="192042"/>
            </a:xfrm>
            <a:prstGeom prst="rect">
              <a:avLst/>
            </a:prstGeom>
          </p:spPr>
        </p:pic>
        <p:pic>
          <p:nvPicPr>
            <p:cNvPr id="164" name="図 163">
              <a:extLst>
                <a:ext uri="{FF2B5EF4-FFF2-40B4-BE49-F238E27FC236}">
                  <a16:creationId xmlns:a16="http://schemas.microsoft.com/office/drawing/2014/main" id="{6DD63A75-8910-42FD-BF73-1A1558B6916E}"/>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b="17173"/>
            <a:stretch/>
          </p:blipFill>
          <p:spPr>
            <a:xfrm>
              <a:off x="-1271801" y="4698723"/>
              <a:ext cx="237212" cy="220374"/>
            </a:xfrm>
            <a:prstGeom prst="rect">
              <a:avLst/>
            </a:prstGeom>
          </p:spPr>
        </p:pic>
        <p:grpSp>
          <p:nvGrpSpPr>
            <p:cNvPr id="165" name="グループ化 164">
              <a:extLst>
                <a:ext uri="{FF2B5EF4-FFF2-40B4-BE49-F238E27FC236}">
                  <a16:creationId xmlns:a16="http://schemas.microsoft.com/office/drawing/2014/main" id="{8FC94616-CD52-4A7E-B19C-D427617CFA02}"/>
                </a:ext>
              </a:extLst>
            </p:cNvPr>
            <p:cNvGrpSpPr/>
            <p:nvPr/>
          </p:nvGrpSpPr>
          <p:grpSpPr>
            <a:xfrm>
              <a:off x="-1454843" y="4744483"/>
              <a:ext cx="136918" cy="176648"/>
              <a:chOff x="5997266" y="1406611"/>
              <a:chExt cx="267586" cy="345232"/>
            </a:xfrm>
          </p:grpSpPr>
          <p:pic>
            <p:nvPicPr>
              <p:cNvPr id="166" name="図 165">
                <a:extLst>
                  <a:ext uri="{FF2B5EF4-FFF2-40B4-BE49-F238E27FC236}">
                    <a16:creationId xmlns:a16="http://schemas.microsoft.com/office/drawing/2014/main" id="{97A512F2-9400-406E-B907-463268DC1E8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997266" y="1406611"/>
                <a:ext cx="210103" cy="298307"/>
              </a:xfrm>
              <a:prstGeom prst="rect">
                <a:avLst/>
              </a:prstGeom>
            </p:spPr>
          </p:pic>
          <p:pic>
            <p:nvPicPr>
              <p:cNvPr id="167" name="図 166">
                <a:extLst>
                  <a:ext uri="{FF2B5EF4-FFF2-40B4-BE49-F238E27FC236}">
                    <a16:creationId xmlns:a16="http://schemas.microsoft.com/office/drawing/2014/main" id="{41054001-8EAE-4BDA-B532-C6169CAEB2D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54749" y="1453536"/>
                <a:ext cx="210103" cy="298307"/>
              </a:xfrm>
              <a:prstGeom prst="rect">
                <a:avLst/>
              </a:prstGeom>
            </p:spPr>
          </p:pic>
        </p:grpSp>
        <p:pic>
          <p:nvPicPr>
            <p:cNvPr id="168" name="図 167">
              <a:extLst>
                <a:ext uri="{FF2B5EF4-FFF2-40B4-BE49-F238E27FC236}">
                  <a16:creationId xmlns:a16="http://schemas.microsoft.com/office/drawing/2014/main" id="{E384FF58-EF72-4FCA-9BA1-6E6456853B6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416051" y="4807701"/>
              <a:ext cx="89601" cy="89601"/>
            </a:xfrm>
            <a:prstGeom prst="rect">
              <a:avLst/>
            </a:prstGeom>
          </p:spPr>
        </p:pic>
        <p:grpSp>
          <p:nvGrpSpPr>
            <p:cNvPr id="169" name="グループ化 168">
              <a:extLst>
                <a:ext uri="{FF2B5EF4-FFF2-40B4-BE49-F238E27FC236}">
                  <a16:creationId xmlns:a16="http://schemas.microsoft.com/office/drawing/2014/main" id="{1ACA3E9E-8759-42DF-9DAF-E0CCA1162165}"/>
                </a:ext>
              </a:extLst>
            </p:cNvPr>
            <p:cNvGrpSpPr/>
            <p:nvPr/>
          </p:nvGrpSpPr>
          <p:grpSpPr>
            <a:xfrm>
              <a:off x="-964801" y="4730313"/>
              <a:ext cx="229236" cy="195228"/>
              <a:chOff x="4044665" y="5176839"/>
              <a:chExt cx="448006" cy="381543"/>
            </a:xfrm>
          </p:grpSpPr>
          <p:pic>
            <p:nvPicPr>
              <p:cNvPr id="170" name="図 169">
                <a:extLst>
                  <a:ext uri="{FF2B5EF4-FFF2-40B4-BE49-F238E27FC236}">
                    <a16:creationId xmlns:a16="http://schemas.microsoft.com/office/drawing/2014/main" id="{3625E897-4A64-4087-858C-8B996D0A39D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044665" y="5176839"/>
                <a:ext cx="448006" cy="381543"/>
              </a:xfrm>
              <a:prstGeom prst="rect">
                <a:avLst/>
              </a:prstGeom>
            </p:spPr>
          </p:pic>
          <p:sp>
            <p:nvSpPr>
              <p:cNvPr id="171" name="正方形/長方形 170">
                <a:extLst>
                  <a:ext uri="{FF2B5EF4-FFF2-40B4-BE49-F238E27FC236}">
                    <a16:creationId xmlns:a16="http://schemas.microsoft.com/office/drawing/2014/main" id="{E7250BBE-2563-45D8-B05B-914B0C63944B}"/>
                  </a:ext>
                </a:extLst>
              </p:cNvPr>
              <p:cNvSpPr/>
              <p:nvPr/>
            </p:nvSpPr>
            <p:spPr bwMode="auto">
              <a:xfrm>
                <a:off x="4121728" y="5221217"/>
                <a:ext cx="210103" cy="138090"/>
              </a:xfrm>
              <a:prstGeom prst="rect">
                <a:avLst/>
              </a:prstGeom>
              <a:solidFill>
                <a:srgbClr val="DDDDDD"/>
              </a:solidFill>
              <a:ln w="12700">
                <a:solidFill>
                  <a:srgbClr val="777777"/>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72" name="正方形/長方形 171">
                <a:extLst>
                  <a:ext uri="{FF2B5EF4-FFF2-40B4-BE49-F238E27FC236}">
                    <a16:creationId xmlns:a16="http://schemas.microsoft.com/office/drawing/2014/main" id="{E60B514C-4278-41FE-8E27-4A59A14EBC40}"/>
                  </a:ext>
                </a:extLst>
              </p:cNvPr>
              <p:cNvSpPr/>
              <p:nvPr/>
            </p:nvSpPr>
            <p:spPr bwMode="auto">
              <a:xfrm>
                <a:off x="4194528" y="5259037"/>
                <a:ext cx="210103" cy="138090"/>
              </a:xfrm>
              <a:prstGeom prst="rect">
                <a:avLst/>
              </a:prstGeom>
              <a:solidFill>
                <a:srgbClr val="DDDDDD"/>
              </a:solidFill>
              <a:ln w="12700">
                <a:solidFill>
                  <a:srgbClr val="777777"/>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r>
                  <a:rPr lang="ja-JP" altLang="en-US" sz="200" dirty="0">
                    <a:solidFill>
                      <a:srgbClr val="777777"/>
                    </a:solidFill>
                    <a:ea typeface="Meiryo UI" panose="020B0604030504040204" pitchFamily="50" charset="-128"/>
                  </a:rPr>
                  <a:t>＊＊＊＊＊</a:t>
                </a:r>
              </a:p>
              <a:p>
                <a:pPr algn="ctr" defTabSz="1017588"/>
                <a:r>
                  <a:rPr lang="ja-JP" altLang="en-US" sz="200" dirty="0">
                    <a:solidFill>
                      <a:srgbClr val="777777"/>
                    </a:solidFill>
                    <a:ea typeface="Meiryo UI" panose="020B0604030504040204" pitchFamily="50" charset="-128"/>
                  </a:rPr>
                  <a:t>＊＊＊＊＊</a:t>
                </a:r>
              </a:p>
              <a:p>
                <a:pPr algn="ctr" defTabSz="1017588"/>
                <a:r>
                  <a:rPr lang="ja-JP" altLang="en-US" sz="200" dirty="0">
                    <a:solidFill>
                      <a:srgbClr val="777777"/>
                    </a:solidFill>
                    <a:ea typeface="Meiryo UI" panose="020B0604030504040204" pitchFamily="50" charset="-128"/>
                  </a:rPr>
                  <a:t>＊＊＊＊＊</a:t>
                </a:r>
              </a:p>
            </p:txBody>
          </p:sp>
        </p:grpSp>
      </p:grpSp>
      <p:sp>
        <p:nvSpPr>
          <p:cNvPr id="31" name="二等辺三角形 30">
            <a:extLst>
              <a:ext uri="{FF2B5EF4-FFF2-40B4-BE49-F238E27FC236}">
                <a16:creationId xmlns:a16="http://schemas.microsoft.com/office/drawing/2014/main" id="{0C9F3020-BCE7-4F42-AD1A-070A3D31A853}"/>
              </a:ext>
            </a:extLst>
          </p:cNvPr>
          <p:cNvSpPr/>
          <p:nvPr/>
        </p:nvSpPr>
        <p:spPr bwMode="auto">
          <a:xfrm flipV="1">
            <a:off x="5523345" y="6032448"/>
            <a:ext cx="1020080" cy="117595"/>
          </a:xfrm>
          <a:prstGeom prst="triangle">
            <a:avLst/>
          </a:prstGeom>
          <a:solidFill>
            <a:srgbClr val="BEE1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73" name="フリーフォーム: 図形 172">
            <a:extLst>
              <a:ext uri="{FF2B5EF4-FFF2-40B4-BE49-F238E27FC236}">
                <a16:creationId xmlns:a16="http://schemas.microsoft.com/office/drawing/2014/main" id="{938BF737-5616-4485-912C-84F289EE70B5}"/>
              </a:ext>
            </a:extLst>
          </p:cNvPr>
          <p:cNvSpPr/>
          <p:nvPr/>
        </p:nvSpPr>
        <p:spPr>
          <a:xfrm>
            <a:off x="5738388" y="6165085"/>
            <a:ext cx="577553" cy="353327"/>
          </a:xfrm>
          <a:custGeom>
            <a:avLst/>
            <a:gdLst>
              <a:gd name="connsiteX0" fmla="*/ 1619822 w 1619250"/>
              <a:gd name="connsiteY0" fmla="*/ 652272 h 990600"/>
              <a:gd name="connsiteX1" fmla="*/ 1282351 w 1619250"/>
              <a:gd name="connsiteY1" fmla="*/ 314801 h 990600"/>
              <a:gd name="connsiteX2" fmla="*/ 1274636 w 1619250"/>
              <a:gd name="connsiteY2" fmla="*/ 314992 h 990600"/>
              <a:gd name="connsiteX3" fmla="*/ 959834 w 1619250"/>
              <a:gd name="connsiteY3" fmla="*/ 7144 h 990600"/>
              <a:gd name="connsiteX4" fmla="*/ 653510 w 1619250"/>
              <a:gd name="connsiteY4" fmla="*/ 248603 h 990600"/>
              <a:gd name="connsiteX5" fmla="*/ 536448 w 1619250"/>
              <a:gd name="connsiteY5" fmla="*/ 220790 h 990600"/>
              <a:gd name="connsiteX6" fmla="*/ 276415 w 1619250"/>
              <a:gd name="connsiteY6" fmla="*/ 477488 h 990600"/>
              <a:gd name="connsiteX7" fmla="*/ 263462 w 1619250"/>
              <a:gd name="connsiteY7" fmla="*/ 477203 h 990600"/>
              <a:gd name="connsiteX8" fmla="*/ 7144 w 1619250"/>
              <a:gd name="connsiteY8" fmla="*/ 733520 h 990600"/>
              <a:gd name="connsiteX9" fmla="*/ 263462 w 1619250"/>
              <a:gd name="connsiteY9" fmla="*/ 989838 h 990600"/>
              <a:gd name="connsiteX10" fmla="*/ 1287208 w 1619250"/>
              <a:gd name="connsiteY10" fmla="*/ 989838 h 990600"/>
              <a:gd name="connsiteX11" fmla="*/ 1287208 w 1619250"/>
              <a:gd name="connsiteY11" fmla="*/ 989743 h 990600"/>
              <a:gd name="connsiteX12" fmla="*/ 1619822 w 1619250"/>
              <a:gd name="connsiteY12" fmla="*/ 652272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9250" h="990600">
                <a:moveTo>
                  <a:pt x="1619822" y="652272"/>
                </a:moveTo>
                <a:cubicBezTo>
                  <a:pt x="1619822" y="465868"/>
                  <a:pt x="1468755" y="314801"/>
                  <a:pt x="1282351" y="314801"/>
                </a:cubicBezTo>
                <a:cubicBezTo>
                  <a:pt x="1279779" y="314801"/>
                  <a:pt x="1277207" y="314897"/>
                  <a:pt x="1274636" y="314992"/>
                </a:cubicBezTo>
                <a:cubicBezTo>
                  <a:pt x="1270825" y="144399"/>
                  <a:pt x="1131380" y="7144"/>
                  <a:pt x="959834" y="7144"/>
                </a:cubicBezTo>
                <a:cubicBezTo>
                  <a:pt x="811149" y="7144"/>
                  <a:pt x="686657" y="110109"/>
                  <a:pt x="653510" y="248603"/>
                </a:cubicBezTo>
                <a:cubicBezTo>
                  <a:pt x="618268" y="230791"/>
                  <a:pt x="578548" y="220790"/>
                  <a:pt x="536448" y="220790"/>
                </a:cubicBezTo>
                <a:cubicBezTo>
                  <a:pt x="393954" y="220790"/>
                  <a:pt x="278321" y="335375"/>
                  <a:pt x="276415" y="477488"/>
                </a:cubicBezTo>
                <a:cubicBezTo>
                  <a:pt x="272129" y="477298"/>
                  <a:pt x="267843" y="477203"/>
                  <a:pt x="263462" y="477203"/>
                </a:cubicBezTo>
                <a:cubicBezTo>
                  <a:pt x="121920" y="477203"/>
                  <a:pt x="7144" y="591979"/>
                  <a:pt x="7144" y="733520"/>
                </a:cubicBezTo>
                <a:cubicBezTo>
                  <a:pt x="7144" y="875062"/>
                  <a:pt x="121920" y="989838"/>
                  <a:pt x="263462" y="989838"/>
                </a:cubicBezTo>
                <a:lnTo>
                  <a:pt x="1287208" y="989838"/>
                </a:lnTo>
                <a:lnTo>
                  <a:pt x="1287208" y="989743"/>
                </a:lnTo>
                <a:cubicBezTo>
                  <a:pt x="1471231" y="986981"/>
                  <a:pt x="1619822" y="836962"/>
                  <a:pt x="1619822" y="652272"/>
                </a:cubicBezTo>
                <a:close/>
              </a:path>
            </a:pathLst>
          </a:custGeom>
          <a:solidFill>
            <a:srgbClr val="1265AB"/>
          </a:solidFill>
          <a:ln w="9525" cap="flat">
            <a:noFill/>
            <a:prstDash val="solid"/>
            <a:miter/>
          </a:ln>
        </p:spPr>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ＭＳ Ｐゴシック" pitchFamily="50" charset="-128"/>
              <a:ea typeface="ＭＳ Ｐゴシック" pitchFamily="50" charset="-128"/>
              <a:cs typeface="+mn-cs"/>
            </a:endParaRPr>
          </a:p>
        </p:txBody>
      </p:sp>
      <p:sp>
        <p:nvSpPr>
          <p:cNvPr id="174" name="Text Box 72">
            <a:extLst>
              <a:ext uri="{FF2B5EF4-FFF2-40B4-BE49-F238E27FC236}">
                <a16:creationId xmlns:a16="http://schemas.microsoft.com/office/drawing/2014/main" id="{CA97D560-6602-4BC0-8702-04EBA5AF85C7}"/>
              </a:ext>
            </a:extLst>
          </p:cNvPr>
          <p:cNvSpPr txBox="1">
            <a:spLocks noChangeArrowheads="1"/>
          </p:cNvSpPr>
          <p:nvPr/>
        </p:nvSpPr>
        <p:spPr bwMode="auto">
          <a:xfrm>
            <a:off x="5662130" y="6262492"/>
            <a:ext cx="768222" cy="258387"/>
          </a:xfrm>
          <a:prstGeom prst="rect">
            <a:avLst/>
          </a:prstGeom>
          <a:noFill/>
          <a:ln>
            <a:noFill/>
          </a:ln>
          <a:effectLst/>
        </p:spPr>
        <p:txBody>
          <a:bodyPr wrap="square" lIns="88248" tIns="44124" rIns="88248" bIns="44124">
            <a:spAutoFit/>
          </a:bodyPr>
          <a:lstStyle>
            <a:lvl1pPr defTabSz="973138" eaLnBrk="0" hangingPunct="0">
              <a:spcBef>
                <a:spcPct val="20000"/>
              </a:spcBef>
              <a:buChar char="•"/>
              <a:defRPr kumimoji="1" sz="2500">
                <a:solidFill>
                  <a:schemeClr val="tx1"/>
                </a:solidFill>
                <a:latin typeface="ＭＳ Ｐゴシック" charset="-128"/>
                <a:ea typeface="ＭＳ Ｐゴシック" charset="-128"/>
              </a:defRPr>
            </a:lvl1pPr>
            <a:lvl2pPr marL="742950" indent="-285750" defTabSz="973138" eaLnBrk="0" hangingPunct="0">
              <a:spcBef>
                <a:spcPct val="20000"/>
              </a:spcBef>
              <a:buChar char="–"/>
              <a:defRPr kumimoji="1" sz="2100">
                <a:solidFill>
                  <a:schemeClr val="tx1"/>
                </a:solidFill>
                <a:latin typeface="ＭＳ Ｐゴシック" charset="-128"/>
                <a:ea typeface="ＭＳ Ｐゴシック" charset="-128"/>
              </a:defRPr>
            </a:lvl2pPr>
            <a:lvl3pPr marL="1143000" indent="-228600" defTabSz="973138" eaLnBrk="0" hangingPunct="0">
              <a:spcBef>
                <a:spcPct val="20000"/>
              </a:spcBef>
              <a:buChar char="•"/>
              <a:defRPr kumimoji="1" sz="1900">
                <a:solidFill>
                  <a:schemeClr val="tx1"/>
                </a:solidFill>
                <a:latin typeface="ＭＳ Ｐゴシック" charset="-128"/>
                <a:ea typeface="ＭＳ Ｐゴシック" charset="-128"/>
              </a:defRPr>
            </a:lvl3pPr>
            <a:lvl4pPr marL="1600200" indent="-228600" defTabSz="973138" eaLnBrk="0" hangingPunct="0">
              <a:spcBef>
                <a:spcPct val="20000"/>
              </a:spcBef>
              <a:buChar char="–"/>
              <a:defRPr kumimoji="1" sz="1600">
                <a:solidFill>
                  <a:schemeClr val="tx1"/>
                </a:solidFill>
                <a:latin typeface="ＭＳ Ｐゴシック" charset="-128"/>
                <a:ea typeface="ＭＳ Ｐゴシック" charset="-128"/>
              </a:defRPr>
            </a:lvl4pPr>
            <a:lvl5pPr marL="2057400" indent="-228600" defTabSz="973138" eaLnBrk="0" hangingPunct="0">
              <a:spcBef>
                <a:spcPct val="20000"/>
              </a:spcBef>
              <a:buChar char="»"/>
              <a:defRPr kumimoji="1" sz="1600">
                <a:solidFill>
                  <a:schemeClr val="tx1"/>
                </a:solidFill>
                <a:latin typeface="ＭＳ Ｐゴシック" charset="-128"/>
                <a:ea typeface="ＭＳ Ｐゴシック" charset="-128"/>
              </a:defRPr>
            </a:lvl5pPr>
            <a:lvl6pPr marL="25146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6pPr>
            <a:lvl7pPr marL="29718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7pPr>
            <a:lvl8pPr marL="34290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8pPr>
            <a:lvl9pPr marL="3886200" indent="-228600" defTabSz="973138" eaLnBrk="0" fontAlgn="base" hangingPunct="0">
              <a:spcBef>
                <a:spcPct val="20000"/>
              </a:spcBef>
              <a:spcAft>
                <a:spcPct val="0"/>
              </a:spcAft>
              <a:buChar char="»"/>
              <a:defRPr kumimoji="1" sz="1600">
                <a:solidFill>
                  <a:schemeClr val="tx1"/>
                </a:solidFill>
                <a:latin typeface="ＭＳ Ｐゴシック" charset="-128"/>
                <a:ea typeface="ＭＳ Ｐゴシック" charset="-128"/>
              </a:defRPr>
            </a:lvl9pPr>
          </a:lstStyle>
          <a:p>
            <a:pPr algn="ctr" defTabSz="882636" eaLnBrk="1" hangingPunct="1">
              <a:spcBef>
                <a:spcPct val="0"/>
              </a:spcBef>
              <a:buNone/>
              <a:defRPr/>
            </a:pPr>
            <a:r>
              <a:rPr lang="en-US" altLang="ja-JP" sz="1100" dirty="0" err="1">
                <a:solidFill>
                  <a:schemeClr val="bg1"/>
                </a:solidFill>
                <a:latin typeface="Segoe UI" panose="020B0502040204020203" pitchFamily="34" charset="0"/>
                <a:ea typeface="Segoe UI Black" panose="020B0A02040204020203" pitchFamily="34" charset="0"/>
                <a:cs typeface="Segoe UI" panose="020B0502040204020203" pitchFamily="34" charset="0"/>
              </a:rPr>
              <a:t>freee</a:t>
            </a:r>
            <a:endParaRPr lang="ja-JP" altLang="en-US" sz="1100" dirty="0">
              <a:solidFill>
                <a:schemeClr val="bg1"/>
              </a:solidFill>
              <a:latin typeface="Segoe UI" panose="020B0502040204020203" pitchFamily="34" charset="0"/>
              <a:ea typeface="Meiryo UI" panose="020B0604030504040204" pitchFamily="50" charset="-128"/>
              <a:cs typeface="Segoe UI" panose="020B0502040204020203" pitchFamily="34" charset="0"/>
            </a:endParaRPr>
          </a:p>
        </p:txBody>
      </p:sp>
      <p:pic>
        <p:nvPicPr>
          <p:cNvPr id="176" name="図 175">
            <a:extLst>
              <a:ext uri="{FF2B5EF4-FFF2-40B4-BE49-F238E27FC236}">
                <a16:creationId xmlns:a16="http://schemas.microsoft.com/office/drawing/2014/main" id="{38691C9E-E49A-4988-B7E6-2E4F8B7C090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91592" y="5834000"/>
            <a:ext cx="376885" cy="463569"/>
          </a:xfrm>
          <a:prstGeom prst="rect">
            <a:avLst/>
          </a:prstGeom>
        </p:spPr>
      </p:pic>
      <p:sp>
        <p:nvSpPr>
          <p:cNvPr id="178" name="二等辺三角形 177">
            <a:extLst>
              <a:ext uri="{FF2B5EF4-FFF2-40B4-BE49-F238E27FC236}">
                <a16:creationId xmlns:a16="http://schemas.microsoft.com/office/drawing/2014/main" id="{67F2FF97-BE54-44AD-A216-0909904E8262}"/>
              </a:ext>
            </a:extLst>
          </p:cNvPr>
          <p:cNvSpPr/>
          <p:nvPr/>
        </p:nvSpPr>
        <p:spPr bwMode="auto">
          <a:xfrm rot="16200000" flipV="1">
            <a:off x="8746776" y="5995918"/>
            <a:ext cx="353328" cy="119123"/>
          </a:xfrm>
          <a:prstGeom prst="triangle">
            <a:avLst/>
          </a:prstGeom>
          <a:solidFill>
            <a:srgbClr val="BEE1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80" name="テキスト ボックス 179">
            <a:extLst>
              <a:ext uri="{FF2B5EF4-FFF2-40B4-BE49-F238E27FC236}">
                <a16:creationId xmlns:a16="http://schemas.microsoft.com/office/drawing/2014/main" id="{F1572A83-2199-4E8D-8DAA-E630FE043384}"/>
              </a:ext>
            </a:extLst>
          </p:cNvPr>
          <p:cNvSpPr txBox="1"/>
          <p:nvPr/>
        </p:nvSpPr>
        <p:spPr bwMode="auto">
          <a:xfrm>
            <a:off x="430306" y="6574645"/>
            <a:ext cx="2133955" cy="205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8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画像はイメージです。</a:t>
            </a:r>
          </a:p>
        </p:txBody>
      </p:sp>
      <p:cxnSp>
        <p:nvCxnSpPr>
          <p:cNvPr id="28" name="直線矢印コネクタ 27">
            <a:extLst>
              <a:ext uri="{FF2B5EF4-FFF2-40B4-BE49-F238E27FC236}">
                <a16:creationId xmlns:a16="http://schemas.microsoft.com/office/drawing/2014/main" id="{7447B769-9936-4065-90B3-5948F9CEEA45}"/>
              </a:ext>
            </a:extLst>
          </p:cNvPr>
          <p:cNvCxnSpPr/>
          <p:nvPr/>
        </p:nvCxnSpPr>
        <p:spPr bwMode="auto">
          <a:xfrm>
            <a:off x="2192415" y="2849178"/>
            <a:ext cx="487467" cy="0"/>
          </a:xfrm>
          <a:prstGeom prst="straightConnector1">
            <a:avLst/>
          </a:prstGeom>
          <a:noFill/>
          <a:ln w="38100">
            <a:solidFill>
              <a:srgbClr val="0064B4"/>
            </a:solidFill>
            <a:headEnd type="oval"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cxnSp>
      <p:sp>
        <p:nvSpPr>
          <p:cNvPr id="64" name="四角形: 角を丸くする 63">
            <a:extLst>
              <a:ext uri="{FF2B5EF4-FFF2-40B4-BE49-F238E27FC236}">
                <a16:creationId xmlns:a16="http://schemas.microsoft.com/office/drawing/2014/main" id="{061C9ACD-5403-44E2-B299-E4391DA80996}"/>
              </a:ext>
            </a:extLst>
          </p:cNvPr>
          <p:cNvSpPr/>
          <p:nvPr/>
        </p:nvSpPr>
        <p:spPr bwMode="auto">
          <a:xfrm>
            <a:off x="556630" y="2803199"/>
            <a:ext cx="1827505" cy="171569"/>
          </a:xfrm>
          <a:prstGeom prst="roundRect">
            <a:avLst>
              <a:gd name="adj" fmla="val 8501"/>
            </a:avLst>
          </a:prstGeom>
          <a:solidFill>
            <a:srgbClr val="0064B4"/>
          </a:solidFill>
          <a:ln>
            <a:solidFill>
              <a:srgbClr val="0064B4"/>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ja-JP" altLang="en-US" sz="1000" dirty="0">
                <a:solidFill>
                  <a:schemeClr val="bg1"/>
                </a:solidFill>
                <a:ea typeface="Meiryo UI" panose="020B0604030504040204" pitchFamily="50" charset="-128"/>
              </a:rPr>
              <a:t>小さな不定形のレシート</a:t>
            </a:r>
            <a:r>
              <a:rPr lang="en-US" altLang="ja-JP" sz="1000" dirty="0">
                <a:solidFill>
                  <a:schemeClr val="bg1"/>
                </a:solidFill>
                <a:ea typeface="Meiryo UI" panose="020B0604030504040204" pitchFamily="50" charset="-128"/>
              </a:rPr>
              <a:t>/</a:t>
            </a:r>
            <a:r>
              <a:rPr lang="ja-JP" altLang="en-US" sz="1000" dirty="0">
                <a:solidFill>
                  <a:schemeClr val="bg1"/>
                </a:solidFill>
                <a:ea typeface="Meiryo UI" panose="020B0604030504040204" pitchFamily="50" charset="-128"/>
              </a:rPr>
              <a:t>領収書</a:t>
            </a:r>
            <a:endParaRPr kumimoji="1" lang="ja-JP" altLang="en-US" sz="1000" b="0" i="0" u="none" strike="noStrike" cap="none" normalizeH="0" baseline="0" dirty="0">
              <a:ln>
                <a:noFill/>
              </a:ln>
              <a:solidFill>
                <a:schemeClr val="bg1"/>
              </a:solidFill>
              <a:effectLst/>
              <a:ea typeface="Meiryo UI" panose="020B0604030504040204" pitchFamily="50" charset="-128"/>
            </a:endParaRPr>
          </a:p>
        </p:txBody>
      </p:sp>
    </p:spTree>
    <p:extLst>
      <p:ext uri="{BB962C8B-B14F-4D97-AF65-F5344CB8AC3E}">
        <p14:creationId xmlns:p14="http://schemas.microsoft.com/office/powerpoint/2010/main" val="613727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AB629EDC-3CFD-4B70-B610-6B0547871C8E}"/>
              </a:ext>
            </a:extLst>
          </p:cNvPr>
          <p:cNvSpPr/>
          <p:nvPr/>
        </p:nvSpPr>
        <p:spPr bwMode="auto">
          <a:xfrm>
            <a:off x="430306" y="810891"/>
            <a:ext cx="9045388" cy="4096870"/>
          </a:xfrm>
          <a:prstGeom prst="roundRect">
            <a:avLst>
              <a:gd name="adj" fmla="val 1371"/>
            </a:avLst>
          </a:prstGeom>
          <a:solidFill>
            <a:srgbClr val="C5DC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5" name="四角形: 角を丸くする 14">
            <a:extLst>
              <a:ext uri="{FF2B5EF4-FFF2-40B4-BE49-F238E27FC236}">
                <a16:creationId xmlns:a16="http://schemas.microsoft.com/office/drawing/2014/main" id="{486F777C-88BE-4DD6-8220-62FCFCE2812A}"/>
              </a:ext>
            </a:extLst>
          </p:cNvPr>
          <p:cNvSpPr/>
          <p:nvPr/>
        </p:nvSpPr>
        <p:spPr bwMode="auto">
          <a:xfrm>
            <a:off x="536081" y="2912199"/>
            <a:ext cx="8833838" cy="1881474"/>
          </a:xfrm>
          <a:prstGeom prst="roundRect">
            <a:avLst>
              <a:gd name="adj" fmla="val 2444"/>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37" name="四角形: 角を丸くする 36">
            <a:extLst>
              <a:ext uri="{FF2B5EF4-FFF2-40B4-BE49-F238E27FC236}">
                <a16:creationId xmlns:a16="http://schemas.microsoft.com/office/drawing/2014/main" id="{191D3C5D-C004-4895-8167-80DEEE9B60AB}"/>
              </a:ext>
            </a:extLst>
          </p:cNvPr>
          <p:cNvSpPr/>
          <p:nvPr/>
        </p:nvSpPr>
        <p:spPr bwMode="auto">
          <a:xfrm>
            <a:off x="5706039" y="4575105"/>
            <a:ext cx="3468588" cy="73809"/>
          </a:xfrm>
          <a:prstGeom prst="roundRect">
            <a:avLst>
              <a:gd name="adj" fmla="val 0"/>
            </a:avLst>
          </a:prstGeom>
          <a:solidFill>
            <a:srgbClr val="FCFB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200" dirty="0">
              <a:solidFill>
                <a:srgbClr val="464646"/>
              </a:solidFill>
              <a:ea typeface="Meiryo UI" panose="020B0604030504040204" pitchFamily="50" charset="-128"/>
            </a:endParaRPr>
          </a:p>
        </p:txBody>
      </p:sp>
      <p:sp>
        <p:nvSpPr>
          <p:cNvPr id="6" name="四角形: 角を丸くする 5">
            <a:extLst>
              <a:ext uri="{FF2B5EF4-FFF2-40B4-BE49-F238E27FC236}">
                <a16:creationId xmlns:a16="http://schemas.microsoft.com/office/drawing/2014/main" id="{409F8E10-8D0A-4D3B-B5E4-7C80D90A65AC}"/>
              </a:ext>
            </a:extLst>
          </p:cNvPr>
          <p:cNvSpPr/>
          <p:nvPr/>
        </p:nvSpPr>
        <p:spPr bwMode="auto">
          <a:xfrm>
            <a:off x="430306" y="5435672"/>
            <a:ext cx="9045388" cy="914990"/>
          </a:xfrm>
          <a:prstGeom prst="roundRect">
            <a:avLst>
              <a:gd name="adj" fmla="val 2444"/>
            </a:avLst>
          </a:prstGeom>
          <a:solidFill>
            <a:srgbClr val="F9E4C7"/>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D6CF7EAA-3B07-469A-8D48-018D03845655}"/>
              </a:ext>
            </a:extLst>
          </p:cNvPr>
          <p:cNvSpPr/>
          <p:nvPr/>
        </p:nvSpPr>
        <p:spPr bwMode="auto">
          <a:xfrm>
            <a:off x="536081" y="5518816"/>
            <a:ext cx="4388694" cy="748703"/>
          </a:xfrm>
          <a:prstGeom prst="roundRect">
            <a:avLst>
              <a:gd name="adj" fmla="val 2444"/>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33ABD2B7-43A3-45F1-B22B-DA5F358D37FF}"/>
              </a:ext>
            </a:extLst>
          </p:cNvPr>
          <p:cNvSpPr>
            <a:spLocks noGrp="1"/>
          </p:cNvSpPr>
          <p:nvPr>
            <p:ph type="sldNum" sz="quarter" idx="4"/>
          </p:nvPr>
        </p:nvSpPr>
        <p:spPr/>
        <p:txBody>
          <a:bodyPr/>
          <a:lstStyle/>
          <a:p>
            <a:pPr>
              <a:defRPr/>
            </a:pPr>
            <a:fld id="{FB3629B8-3F17-4C5D-9EA5-923845F78C95}" type="slidenum">
              <a:rPr lang="en-US" altLang="ja-JP" smtClean="0"/>
              <a:pPr>
                <a:defRPr/>
              </a:pPr>
              <a:t>28</a:t>
            </a:fld>
            <a:endParaRPr lang="en-US" altLang="ja-JP" dirty="0"/>
          </a:p>
        </p:txBody>
      </p:sp>
      <p:sp>
        <p:nvSpPr>
          <p:cNvPr id="3" name="タイトル 2">
            <a:extLst>
              <a:ext uri="{FF2B5EF4-FFF2-40B4-BE49-F238E27FC236}">
                <a16:creationId xmlns:a16="http://schemas.microsoft.com/office/drawing/2014/main" id="{78E2EF34-12A1-4323-B304-18FFF9FCFB56}"/>
              </a:ext>
            </a:extLst>
          </p:cNvPr>
          <p:cNvSpPr>
            <a:spLocks noGrp="1"/>
          </p:cNvSpPr>
          <p:nvPr>
            <p:ph type="title"/>
          </p:nvPr>
        </p:nvSpPr>
        <p:spPr/>
        <p:txBody>
          <a:bodyPr/>
          <a:lstStyle/>
          <a:p>
            <a:r>
              <a:rPr lang="ja-JP" altLang="en-US" dirty="0"/>
              <a:t>クラウド会計ソフト </a:t>
            </a:r>
            <a:r>
              <a:rPr lang="en-US" altLang="ja-JP" dirty="0" err="1"/>
              <a:t>freee</a:t>
            </a:r>
            <a:r>
              <a:rPr lang="ja-JP" altLang="en-US" dirty="0"/>
              <a:t>会計　モデル見積</a:t>
            </a:r>
            <a:endParaRPr kumimoji="1" lang="ja-JP" altLang="en-US" dirty="0"/>
          </a:p>
        </p:txBody>
      </p:sp>
      <p:sp>
        <p:nvSpPr>
          <p:cNvPr id="4" name="テキスト ボックス 3">
            <a:extLst>
              <a:ext uri="{FF2B5EF4-FFF2-40B4-BE49-F238E27FC236}">
                <a16:creationId xmlns:a16="http://schemas.microsoft.com/office/drawing/2014/main" id="{45284AD1-D989-478C-947E-BC5250F60C50}"/>
              </a:ext>
            </a:extLst>
          </p:cNvPr>
          <p:cNvSpPr txBox="1"/>
          <p:nvPr/>
        </p:nvSpPr>
        <p:spPr bwMode="auto">
          <a:xfrm>
            <a:off x="629422" y="5544516"/>
            <a:ext cx="3988948"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000" dirty="0">
                <a:solidFill>
                  <a:prstClr val="black">
                    <a:lumMod val="85000"/>
                    <a:lumOff val="15000"/>
                  </a:prstClr>
                </a:solidFill>
                <a:latin typeface="Meiryo UI" pitchFamily="50" charset="-128"/>
                <a:ea typeface="Meiryo UI" pitchFamily="50" charset="-128"/>
                <a:cs typeface="Meiryo UI" pitchFamily="50" charset="-128"/>
              </a:rPr>
              <a:t>Quick</a:t>
            </a:r>
            <a:r>
              <a:rPr lang="ja-JP" altLang="en-US" sz="2000" dirty="0">
                <a:solidFill>
                  <a:prstClr val="black">
                    <a:lumMod val="85000"/>
                    <a:lumOff val="15000"/>
                  </a:prstClr>
                </a:solidFill>
                <a:latin typeface="Meiryo UI" pitchFamily="50" charset="-128"/>
                <a:ea typeface="Meiryo UI" pitchFamily="50" charset="-128"/>
                <a:cs typeface="Meiryo UI" pitchFamily="50" charset="-128"/>
              </a:rPr>
              <a:t>スキャン</a:t>
            </a:r>
            <a:r>
              <a:rPr lang="en-US" altLang="ja-JP" sz="2000" dirty="0">
                <a:solidFill>
                  <a:prstClr val="black">
                    <a:lumMod val="85000"/>
                    <a:lumOff val="15000"/>
                  </a:prstClr>
                </a:solidFill>
                <a:latin typeface="Meiryo UI" pitchFamily="50" charset="-128"/>
                <a:ea typeface="Meiryo UI" pitchFamily="50" charset="-128"/>
                <a:cs typeface="Meiryo UI" pitchFamily="50" charset="-128"/>
              </a:rPr>
              <a:t>V6</a:t>
            </a:r>
            <a:r>
              <a:rPr lang="ja-JP" altLang="en-US" sz="2000" dirty="0">
                <a:solidFill>
                  <a:prstClr val="black">
                    <a:lumMod val="85000"/>
                    <a:lumOff val="15000"/>
                  </a:prstClr>
                </a:solidFill>
                <a:latin typeface="Meiryo UI" pitchFamily="50" charset="-128"/>
                <a:ea typeface="Meiryo UI" pitchFamily="50" charset="-128"/>
                <a:cs typeface="Meiryo UI" pitchFamily="50" charset="-128"/>
              </a:rPr>
              <a:t>導入費</a:t>
            </a:r>
            <a:endParaRPr lang="ja-JP" altLang="en-US" sz="120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9" name="テキスト ボックス 8">
            <a:extLst>
              <a:ext uri="{FF2B5EF4-FFF2-40B4-BE49-F238E27FC236}">
                <a16:creationId xmlns:a16="http://schemas.microsoft.com/office/drawing/2014/main" id="{EBACC55D-6751-4630-8BB7-E7DB4CDA3FFB}"/>
              </a:ext>
            </a:extLst>
          </p:cNvPr>
          <p:cNvSpPr txBox="1"/>
          <p:nvPr/>
        </p:nvSpPr>
        <p:spPr bwMode="auto">
          <a:xfrm>
            <a:off x="430306" y="6416334"/>
            <a:ext cx="2133955" cy="328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8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費用詳細は営業までご確認ください。</a:t>
            </a:r>
            <a:endParaRPr lang="en-US" altLang="ja-JP" sz="800"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8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画像はイメージです。</a:t>
            </a:r>
          </a:p>
        </p:txBody>
      </p:sp>
      <p:sp>
        <p:nvSpPr>
          <p:cNvPr id="10" name="テキスト ボックス 9">
            <a:extLst>
              <a:ext uri="{FF2B5EF4-FFF2-40B4-BE49-F238E27FC236}">
                <a16:creationId xmlns:a16="http://schemas.microsoft.com/office/drawing/2014/main" id="{446110E9-5A4C-4390-B82F-8078D69900C1}"/>
              </a:ext>
            </a:extLst>
          </p:cNvPr>
          <p:cNvSpPr txBox="1"/>
          <p:nvPr/>
        </p:nvSpPr>
        <p:spPr bwMode="auto">
          <a:xfrm>
            <a:off x="629422" y="5942445"/>
            <a:ext cx="3988948" cy="297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00" dirty="0">
                <a:solidFill>
                  <a:prstClr val="black">
                    <a:lumMod val="85000"/>
                    <a:lumOff val="15000"/>
                  </a:prstClr>
                </a:solidFill>
                <a:latin typeface="Meiryo UI" pitchFamily="50" charset="-128"/>
                <a:ea typeface="Meiryo UI" pitchFamily="50" charset="-128"/>
                <a:cs typeface="Meiryo UI" pitchFamily="50" charset="-128"/>
              </a:rPr>
              <a:t>ライセンス</a:t>
            </a:r>
            <a:r>
              <a:rPr lang="en-US" altLang="ja-JP" sz="14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1400" dirty="0">
                <a:solidFill>
                  <a:prstClr val="black">
                    <a:lumMod val="85000"/>
                    <a:lumOff val="15000"/>
                  </a:prstClr>
                </a:solidFill>
                <a:latin typeface="Meiryo UI" pitchFamily="50" charset="-128"/>
                <a:ea typeface="Meiryo UI" pitchFamily="50" charset="-128"/>
                <a:cs typeface="Meiryo UI" pitchFamily="50" charset="-128"/>
              </a:rPr>
              <a:t>各種設定料</a:t>
            </a:r>
            <a:r>
              <a:rPr lang="en-US" altLang="ja-JP" sz="14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1400" dirty="0">
                <a:solidFill>
                  <a:prstClr val="black">
                    <a:lumMod val="85000"/>
                    <a:lumOff val="15000"/>
                  </a:prstClr>
                </a:solidFill>
                <a:latin typeface="Meiryo UI" pitchFamily="50" charset="-128"/>
                <a:ea typeface="Meiryo UI" pitchFamily="50" charset="-128"/>
                <a:cs typeface="Meiryo UI" pitchFamily="50" charset="-128"/>
              </a:rPr>
              <a:t>導入支援サービス　・・・</a:t>
            </a:r>
            <a:r>
              <a:rPr lang="en-US" altLang="ja-JP" sz="1400" dirty="0">
                <a:solidFill>
                  <a:prstClr val="black">
                    <a:lumMod val="85000"/>
                    <a:lumOff val="15000"/>
                  </a:prstClr>
                </a:solidFill>
                <a:latin typeface="Meiryo UI" pitchFamily="50" charset="-128"/>
                <a:ea typeface="Meiryo UI" pitchFamily="50" charset="-128"/>
                <a:cs typeface="Meiryo UI" pitchFamily="50" charset="-128"/>
              </a:rPr>
              <a:t>etc.</a:t>
            </a:r>
            <a:endParaRPr lang="ja-JP" altLang="en-US" sz="100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2" name="四角形: 角を丸くする 11">
            <a:extLst>
              <a:ext uri="{FF2B5EF4-FFF2-40B4-BE49-F238E27FC236}">
                <a16:creationId xmlns:a16="http://schemas.microsoft.com/office/drawing/2014/main" id="{A86618C3-7ED0-44C0-BCF9-6A2D26C9280A}"/>
              </a:ext>
            </a:extLst>
          </p:cNvPr>
          <p:cNvSpPr/>
          <p:nvPr/>
        </p:nvSpPr>
        <p:spPr bwMode="auto">
          <a:xfrm>
            <a:off x="5001491" y="5518816"/>
            <a:ext cx="4388694" cy="748703"/>
          </a:xfrm>
          <a:prstGeom prst="roundRect">
            <a:avLst>
              <a:gd name="adj" fmla="val 2444"/>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7" name="テキスト ボックス 6">
            <a:extLst>
              <a:ext uri="{FF2B5EF4-FFF2-40B4-BE49-F238E27FC236}">
                <a16:creationId xmlns:a16="http://schemas.microsoft.com/office/drawing/2014/main" id="{D6CFCC0E-9CF3-4CB0-8E9D-C3ED8FAC0BCF}"/>
              </a:ext>
            </a:extLst>
          </p:cNvPr>
          <p:cNvSpPr txBox="1"/>
          <p:nvPr/>
        </p:nvSpPr>
        <p:spPr bwMode="auto">
          <a:xfrm>
            <a:off x="5095914" y="5544516"/>
            <a:ext cx="3784317"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000" dirty="0">
                <a:solidFill>
                  <a:prstClr val="black">
                    <a:lumMod val="85000"/>
                    <a:lumOff val="15000"/>
                  </a:prstClr>
                </a:solidFill>
                <a:latin typeface="Meiryo UI" pitchFamily="50" charset="-128"/>
                <a:ea typeface="Meiryo UI" pitchFamily="50" charset="-128"/>
                <a:cs typeface="Meiryo UI" pitchFamily="50" charset="-128"/>
              </a:rPr>
              <a:t>Quick</a:t>
            </a:r>
            <a:r>
              <a:rPr lang="ja-JP" altLang="en-US" sz="2000" dirty="0">
                <a:solidFill>
                  <a:prstClr val="black">
                    <a:lumMod val="85000"/>
                    <a:lumOff val="15000"/>
                  </a:prstClr>
                </a:solidFill>
                <a:latin typeface="Meiryo UI" pitchFamily="50" charset="-128"/>
                <a:ea typeface="Meiryo UI" pitchFamily="50" charset="-128"/>
                <a:cs typeface="Meiryo UI" pitchFamily="50" charset="-128"/>
              </a:rPr>
              <a:t>スキャン保守料金</a:t>
            </a:r>
          </a:p>
        </p:txBody>
      </p:sp>
      <p:sp>
        <p:nvSpPr>
          <p:cNvPr id="13" name="テキスト ボックス 12">
            <a:extLst>
              <a:ext uri="{FF2B5EF4-FFF2-40B4-BE49-F238E27FC236}">
                <a16:creationId xmlns:a16="http://schemas.microsoft.com/office/drawing/2014/main" id="{4A9EE068-AC40-4FDA-BF0A-85DDAE298348}"/>
              </a:ext>
            </a:extLst>
          </p:cNvPr>
          <p:cNvSpPr txBox="1"/>
          <p:nvPr/>
        </p:nvSpPr>
        <p:spPr bwMode="auto">
          <a:xfrm>
            <a:off x="7561385" y="5752951"/>
            <a:ext cx="1808534" cy="451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ja-JP" altLang="en-US" sz="1800" dirty="0">
                <a:solidFill>
                  <a:prstClr val="black">
                    <a:lumMod val="85000"/>
                    <a:lumOff val="15000"/>
                  </a:prstClr>
                </a:solidFill>
                <a:latin typeface="Meiryo UI" pitchFamily="50" charset="-128"/>
                <a:ea typeface="Meiryo UI" pitchFamily="50" charset="-128"/>
                <a:cs typeface="Meiryo UI" pitchFamily="50" charset="-128"/>
              </a:rPr>
              <a:t>月額　</a:t>
            </a:r>
            <a:r>
              <a:rPr lang="en-US" altLang="ja-JP" sz="2400" dirty="0">
                <a:solidFill>
                  <a:prstClr val="black">
                    <a:lumMod val="85000"/>
                    <a:lumOff val="15000"/>
                  </a:prstClr>
                </a:solidFill>
                <a:latin typeface="Meiryo UI" pitchFamily="50" charset="-128"/>
                <a:ea typeface="Meiryo UI" pitchFamily="50" charset="-128"/>
                <a:cs typeface="Meiryo UI" pitchFamily="50" charset="-128"/>
              </a:rPr>
              <a:t>800</a:t>
            </a:r>
            <a:r>
              <a:rPr lang="ja-JP" altLang="en-US" sz="1800" dirty="0">
                <a:solidFill>
                  <a:prstClr val="black">
                    <a:lumMod val="85000"/>
                    <a:lumOff val="15000"/>
                  </a:prstClr>
                </a:solidFill>
                <a:latin typeface="Meiryo UI" pitchFamily="50" charset="-128"/>
                <a:ea typeface="Meiryo UI" pitchFamily="50" charset="-128"/>
                <a:cs typeface="Meiryo UI" pitchFamily="50" charset="-128"/>
              </a:rPr>
              <a:t>円</a:t>
            </a:r>
            <a:endParaRPr lang="en-US" altLang="ja-JP" sz="180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14" name="テキスト ボックス 13">
            <a:extLst>
              <a:ext uri="{FF2B5EF4-FFF2-40B4-BE49-F238E27FC236}">
                <a16:creationId xmlns:a16="http://schemas.microsoft.com/office/drawing/2014/main" id="{250ED5D8-85FA-4575-8B23-BB9EF3B2F1C1}"/>
              </a:ext>
            </a:extLst>
          </p:cNvPr>
          <p:cNvSpPr txBox="1"/>
          <p:nvPr/>
        </p:nvSpPr>
        <p:spPr bwMode="auto">
          <a:xfrm>
            <a:off x="629422" y="2982538"/>
            <a:ext cx="1890596"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000" b="1" dirty="0" err="1">
                <a:solidFill>
                  <a:srgbClr val="1E46AA"/>
                </a:solidFill>
                <a:latin typeface="Meiryo UI" pitchFamily="50" charset="-128"/>
                <a:ea typeface="Meiryo UI" pitchFamily="50" charset="-128"/>
                <a:cs typeface="Meiryo UI" pitchFamily="50" charset="-128"/>
              </a:rPr>
              <a:t>freee</a:t>
            </a:r>
            <a:r>
              <a:rPr lang="ja-JP" altLang="en-US" sz="2000" b="1" dirty="0">
                <a:solidFill>
                  <a:srgbClr val="1E46AA"/>
                </a:solidFill>
                <a:latin typeface="Meiryo UI" pitchFamily="50" charset="-128"/>
                <a:ea typeface="Meiryo UI" pitchFamily="50" charset="-128"/>
                <a:cs typeface="Meiryo UI" pitchFamily="50" charset="-128"/>
              </a:rPr>
              <a:t>会計</a:t>
            </a:r>
          </a:p>
        </p:txBody>
      </p:sp>
      <p:pic>
        <p:nvPicPr>
          <p:cNvPr id="18" name="Google Shape;192;p39">
            <a:extLst>
              <a:ext uri="{FF2B5EF4-FFF2-40B4-BE49-F238E27FC236}">
                <a16:creationId xmlns:a16="http://schemas.microsoft.com/office/drawing/2014/main" id="{659CA48B-D4F9-4E1E-B618-CC2F9A014456}"/>
              </a:ext>
            </a:extLst>
          </p:cNvPr>
          <p:cNvPicPr preferRelativeResize="0"/>
          <p:nvPr/>
        </p:nvPicPr>
        <p:blipFill rotWithShape="1">
          <a:blip r:embed="rId2">
            <a:alphaModFix/>
          </a:blip>
          <a:srcRect l="9" r="9"/>
          <a:stretch/>
        </p:blipFill>
        <p:spPr>
          <a:xfrm>
            <a:off x="629422" y="3498073"/>
            <a:ext cx="1894551" cy="1165869"/>
          </a:xfrm>
          <a:prstGeom prst="rect">
            <a:avLst/>
          </a:prstGeom>
          <a:noFill/>
          <a:ln>
            <a:noFill/>
          </a:ln>
        </p:spPr>
      </p:pic>
      <p:sp>
        <p:nvSpPr>
          <p:cNvPr id="22" name="加算記号 21">
            <a:extLst>
              <a:ext uri="{FF2B5EF4-FFF2-40B4-BE49-F238E27FC236}">
                <a16:creationId xmlns:a16="http://schemas.microsoft.com/office/drawing/2014/main" id="{0137FFC5-EC99-468B-94FA-AC1575997061}"/>
              </a:ext>
            </a:extLst>
          </p:cNvPr>
          <p:cNvSpPr/>
          <p:nvPr/>
        </p:nvSpPr>
        <p:spPr bwMode="auto">
          <a:xfrm>
            <a:off x="4681518" y="4897890"/>
            <a:ext cx="542964" cy="542964"/>
          </a:xfrm>
          <a:prstGeom prst="mathPlus">
            <a:avLst>
              <a:gd name="adj1" fmla="val 17968"/>
            </a:avLst>
          </a:prstGeom>
          <a:solidFill>
            <a:srgbClr val="C0C0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23" name="テキスト ボックス 22">
            <a:extLst>
              <a:ext uri="{FF2B5EF4-FFF2-40B4-BE49-F238E27FC236}">
                <a16:creationId xmlns:a16="http://schemas.microsoft.com/office/drawing/2014/main" id="{1E2F9E30-AB55-4C54-A886-E102D1ACF227}"/>
              </a:ext>
            </a:extLst>
          </p:cNvPr>
          <p:cNvSpPr txBox="1"/>
          <p:nvPr/>
        </p:nvSpPr>
        <p:spPr bwMode="auto">
          <a:xfrm>
            <a:off x="2484850" y="3027318"/>
            <a:ext cx="3098267" cy="297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00" b="1" dirty="0">
                <a:solidFill>
                  <a:srgbClr val="1E46AA"/>
                </a:solidFill>
                <a:latin typeface="Meiryo UI" pitchFamily="50" charset="-128"/>
                <a:ea typeface="Meiryo UI" pitchFamily="50" charset="-128"/>
                <a:cs typeface="Meiryo UI" pitchFamily="50" charset="-128"/>
              </a:rPr>
              <a:t>■プロフェッショナルプランの場合 </a:t>
            </a:r>
          </a:p>
        </p:txBody>
      </p:sp>
      <p:sp>
        <p:nvSpPr>
          <p:cNvPr id="24" name="テキスト ボックス 23">
            <a:extLst>
              <a:ext uri="{FF2B5EF4-FFF2-40B4-BE49-F238E27FC236}">
                <a16:creationId xmlns:a16="http://schemas.microsoft.com/office/drawing/2014/main" id="{32DBB08B-4666-4A26-A5B9-AE32B1F6A340}"/>
              </a:ext>
            </a:extLst>
          </p:cNvPr>
          <p:cNvSpPr txBox="1"/>
          <p:nvPr/>
        </p:nvSpPr>
        <p:spPr bwMode="auto">
          <a:xfrm>
            <a:off x="6928340" y="2973303"/>
            <a:ext cx="2646235"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dirty="0">
                <a:solidFill>
                  <a:srgbClr val="464646"/>
                </a:solidFill>
                <a:latin typeface="Meiryo UI" pitchFamily="50" charset="-128"/>
                <a:ea typeface="Meiryo UI" pitchFamily="50" charset="-128"/>
                <a:cs typeface="Meiryo UI" pitchFamily="50" charset="-128"/>
              </a:rPr>
              <a:t>※</a:t>
            </a:r>
            <a:r>
              <a:rPr lang="ja-JP" altLang="en-US" sz="1000" dirty="0">
                <a:solidFill>
                  <a:srgbClr val="464646"/>
                </a:solidFill>
                <a:latin typeface="Meiryo UI" pitchFamily="50" charset="-128"/>
                <a:ea typeface="Meiryo UI" pitchFamily="50" charset="-128"/>
                <a:cs typeface="Meiryo UI" pitchFamily="50" charset="-128"/>
              </a:rPr>
              <a:t>経費精算と会計も実施する場合。</a:t>
            </a:r>
            <a:endParaRPr lang="en-US" altLang="ja-JP" sz="1000" dirty="0">
              <a:solidFill>
                <a:srgbClr val="464646"/>
              </a:solidFill>
              <a:latin typeface="Meiryo UI" pitchFamily="50" charset="-128"/>
              <a:ea typeface="Meiryo UI" pitchFamily="50" charset="-128"/>
              <a:cs typeface="Meiryo UI" pitchFamily="50" charset="-128"/>
            </a:endParaRPr>
          </a:p>
          <a:p>
            <a:pPr lvl="0"/>
            <a:r>
              <a:rPr lang="en-US" altLang="ja-JP" sz="1000" dirty="0">
                <a:solidFill>
                  <a:srgbClr val="464646"/>
                </a:solidFill>
                <a:latin typeface="Meiryo UI" pitchFamily="50" charset="-128"/>
                <a:ea typeface="Meiryo UI" pitchFamily="50" charset="-128"/>
                <a:cs typeface="Meiryo UI" pitchFamily="50" charset="-128"/>
              </a:rPr>
              <a:t>※</a:t>
            </a:r>
            <a:r>
              <a:rPr lang="ja-JP" altLang="en-US" sz="1000" dirty="0">
                <a:solidFill>
                  <a:srgbClr val="464646"/>
                </a:solidFill>
                <a:latin typeface="Meiryo UI" pitchFamily="50" charset="-128"/>
                <a:ea typeface="Meiryo UI" pitchFamily="50" charset="-128"/>
                <a:cs typeface="Meiryo UI" pitchFamily="50" charset="-128"/>
              </a:rPr>
              <a:t>年額での試算となります。税抜価格です。</a:t>
            </a:r>
          </a:p>
        </p:txBody>
      </p:sp>
      <p:sp>
        <p:nvSpPr>
          <p:cNvPr id="25" name="テキスト ボックス 24">
            <a:extLst>
              <a:ext uri="{FF2B5EF4-FFF2-40B4-BE49-F238E27FC236}">
                <a16:creationId xmlns:a16="http://schemas.microsoft.com/office/drawing/2014/main" id="{2624D7E3-56BC-434E-85AA-6DA09AEF3F1F}"/>
              </a:ext>
            </a:extLst>
          </p:cNvPr>
          <p:cNvSpPr txBox="1"/>
          <p:nvPr/>
        </p:nvSpPr>
        <p:spPr bwMode="auto">
          <a:xfrm>
            <a:off x="2667721" y="3493510"/>
            <a:ext cx="1138816"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64646"/>
                </a:solidFill>
                <a:latin typeface="Meiryo UI" pitchFamily="50" charset="-128"/>
                <a:ea typeface="Meiryo UI" pitchFamily="50" charset="-128"/>
                <a:cs typeface="Meiryo UI" pitchFamily="50" charset="-128"/>
              </a:rPr>
              <a:t>基本料金</a:t>
            </a:r>
            <a:r>
              <a:rPr lang="en-US" altLang="ja-JP" sz="1000" dirty="0">
                <a:solidFill>
                  <a:srgbClr val="464646"/>
                </a:solidFill>
                <a:latin typeface="Meiryo UI" pitchFamily="50" charset="-128"/>
                <a:ea typeface="Meiryo UI" pitchFamily="50" charset="-128"/>
                <a:cs typeface="Meiryo UI" pitchFamily="50" charset="-128"/>
              </a:rPr>
              <a:t>(</a:t>
            </a:r>
            <a:r>
              <a:rPr lang="ja-JP" altLang="en-US" sz="1000" dirty="0">
                <a:solidFill>
                  <a:srgbClr val="464646"/>
                </a:solidFill>
                <a:latin typeface="Meiryo UI" pitchFamily="50" charset="-128"/>
                <a:ea typeface="Meiryo UI" pitchFamily="50" charset="-128"/>
                <a:cs typeface="Meiryo UI" pitchFamily="50" charset="-128"/>
              </a:rPr>
              <a:t>年額</a:t>
            </a:r>
            <a:r>
              <a:rPr lang="en-US" altLang="ja-JP" sz="1000" dirty="0">
                <a:solidFill>
                  <a:srgbClr val="464646"/>
                </a:solidFill>
                <a:latin typeface="Meiryo UI" pitchFamily="50" charset="-128"/>
                <a:ea typeface="Meiryo UI" pitchFamily="50" charset="-128"/>
                <a:cs typeface="Meiryo UI" pitchFamily="50" charset="-128"/>
              </a:rPr>
              <a:t>)</a:t>
            </a:r>
            <a:endParaRPr lang="ja-JP" altLang="en-US" sz="1000" dirty="0">
              <a:solidFill>
                <a:srgbClr val="464646"/>
              </a:solidFill>
              <a:latin typeface="Meiryo UI" pitchFamily="50" charset="-128"/>
              <a:ea typeface="Meiryo UI" pitchFamily="50" charset="-128"/>
              <a:cs typeface="Meiryo UI" pitchFamily="50" charset="-128"/>
            </a:endParaRPr>
          </a:p>
        </p:txBody>
      </p:sp>
      <p:sp>
        <p:nvSpPr>
          <p:cNvPr id="26" name="テキスト ボックス 25">
            <a:extLst>
              <a:ext uri="{FF2B5EF4-FFF2-40B4-BE49-F238E27FC236}">
                <a16:creationId xmlns:a16="http://schemas.microsoft.com/office/drawing/2014/main" id="{2E360C49-1AC6-4893-9DFD-12FC529523D4}"/>
              </a:ext>
            </a:extLst>
          </p:cNvPr>
          <p:cNvSpPr txBox="1"/>
          <p:nvPr/>
        </p:nvSpPr>
        <p:spPr bwMode="auto">
          <a:xfrm>
            <a:off x="4442310" y="3493510"/>
            <a:ext cx="1671927"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dirty="0">
                <a:solidFill>
                  <a:srgbClr val="464646"/>
                </a:solidFill>
                <a:latin typeface="Meiryo UI" pitchFamily="50" charset="-128"/>
                <a:ea typeface="Meiryo UI" pitchFamily="50" charset="-128"/>
                <a:cs typeface="Meiryo UI" pitchFamily="50" charset="-128"/>
              </a:rPr>
              <a:t>ID</a:t>
            </a:r>
            <a:r>
              <a:rPr lang="ja-JP" altLang="en-US" sz="1000" dirty="0">
                <a:solidFill>
                  <a:srgbClr val="464646"/>
                </a:solidFill>
                <a:latin typeface="Meiryo UI" pitchFamily="50" charset="-128"/>
                <a:ea typeface="Meiryo UI" pitchFamily="50" charset="-128"/>
                <a:cs typeface="Meiryo UI" pitchFamily="50" charset="-128"/>
              </a:rPr>
              <a:t>料金</a:t>
            </a:r>
            <a:r>
              <a:rPr lang="en-US" altLang="ja-JP" sz="1000" dirty="0">
                <a:solidFill>
                  <a:srgbClr val="464646"/>
                </a:solidFill>
                <a:latin typeface="Meiryo UI" pitchFamily="50" charset="-128"/>
                <a:ea typeface="Meiryo UI" pitchFamily="50" charset="-128"/>
                <a:cs typeface="Meiryo UI" pitchFamily="50" charset="-128"/>
              </a:rPr>
              <a:t>(10</a:t>
            </a:r>
            <a:r>
              <a:rPr lang="ja-JP" altLang="en-US" sz="1000" dirty="0">
                <a:solidFill>
                  <a:srgbClr val="464646"/>
                </a:solidFill>
                <a:latin typeface="Meiryo UI" pitchFamily="50" charset="-128"/>
                <a:ea typeface="Meiryo UI" pitchFamily="50" charset="-128"/>
                <a:cs typeface="Meiryo UI" pitchFamily="50" charset="-128"/>
              </a:rPr>
              <a:t>名まで</a:t>
            </a:r>
            <a:r>
              <a:rPr lang="en-US" altLang="ja-JP" sz="1000" dirty="0">
                <a:solidFill>
                  <a:srgbClr val="464646"/>
                </a:solidFill>
                <a:latin typeface="Meiryo UI" pitchFamily="50" charset="-128"/>
                <a:ea typeface="Meiryo UI" pitchFamily="50" charset="-128"/>
                <a:cs typeface="Meiryo UI" pitchFamily="50" charset="-128"/>
              </a:rPr>
              <a:t>ID</a:t>
            </a:r>
            <a:r>
              <a:rPr lang="ja-JP" altLang="en-US" sz="1000" dirty="0">
                <a:solidFill>
                  <a:srgbClr val="464646"/>
                </a:solidFill>
                <a:latin typeface="Meiryo UI" pitchFamily="50" charset="-128"/>
                <a:ea typeface="Meiryo UI" pitchFamily="50" charset="-128"/>
                <a:cs typeface="Meiryo UI" pitchFamily="50" charset="-128"/>
              </a:rPr>
              <a:t>無料</a:t>
            </a:r>
            <a:r>
              <a:rPr lang="en-US" altLang="ja-JP" sz="1000" dirty="0">
                <a:solidFill>
                  <a:srgbClr val="464646"/>
                </a:solidFill>
                <a:latin typeface="Meiryo UI" pitchFamily="50" charset="-128"/>
                <a:ea typeface="Meiryo UI" pitchFamily="50" charset="-128"/>
                <a:cs typeface="Meiryo UI" pitchFamily="50" charset="-128"/>
              </a:rPr>
              <a:t>)</a:t>
            </a:r>
            <a:endParaRPr lang="ja-JP" altLang="en-US" sz="1000" dirty="0">
              <a:solidFill>
                <a:srgbClr val="464646"/>
              </a:solidFill>
              <a:latin typeface="Meiryo UI" pitchFamily="50" charset="-128"/>
              <a:ea typeface="Meiryo UI" pitchFamily="50" charset="-128"/>
              <a:cs typeface="Meiryo UI" pitchFamily="50" charset="-128"/>
            </a:endParaRPr>
          </a:p>
        </p:txBody>
      </p:sp>
      <p:sp>
        <p:nvSpPr>
          <p:cNvPr id="27" name="四角形: 角を丸くする 26">
            <a:extLst>
              <a:ext uri="{FF2B5EF4-FFF2-40B4-BE49-F238E27FC236}">
                <a16:creationId xmlns:a16="http://schemas.microsoft.com/office/drawing/2014/main" id="{27E3B9FA-C214-487D-95D6-8B8B50E48643}"/>
              </a:ext>
            </a:extLst>
          </p:cNvPr>
          <p:cNvSpPr/>
          <p:nvPr/>
        </p:nvSpPr>
        <p:spPr bwMode="auto">
          <a:xfrm>
            <a:off x="5146704" y="3008527"/>
            <a:ext cx="1781636" cy="335461"/>
          </a:xfrm>
          <a:prstGeom prst="roundRect">
            <a:avLst/>
          </a:prstGeom>
          <a:solidFill>
            <a:srgbClr val="EBF3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ja-JP" altLang="en-US" sz="1200" dirty="0">
                <a:solidFill>
                  <a:srgbClr val="464646"/>
                </a:solidFill>
                <a:ea typeface="Meiryo UI" panose="020B0604030504040204" pitchFamily="50" charset="-128"/>
              </a:rPr>
              <a:t>利用人数　</a:t>
            </a:r>
            <a:r>
              <a:rPr lang="en-US" altLang="ja-JP" sz="2000" b="1" dirty="0">
                <a:solidFill>
                  <a:srgbClr val="464646"/>
                </a:solidFill>
                <a:ea typeface="Meiryo UI" panose="020B0604030504040204" pitchFamily="50" charset="-128"/>
              </a:rPr>
              <a:t>50</a:t>
            </a:r>
            <a:r>
              <a:rPr lang="ja-JP" altLang="en-US" sz="1200" dirty="0">
                <a:solidFill>
                  <a:srgbClr val="464646"/>
                </a:solidFill>
                <a:ea typeface="Meiryo UI" panose="020B0604030504040204" pitchFamily="50" charset="-128"/>
              </a:rPr>
              <a:t>名</a:t>
            </a:r>
            <a:r>
              <a:rPr lang="ja-JP" altLang="en-US" sz="1000" dirty="0">
                <a:solidFill>
                  <a:srgbClr val="464646"/>
                </a:solidFill>
                <a:ea typeface="Meiryo UI" panose="020B0604030504040204" pitchFamily="50" charset="-128"/>
              </a:rPr>
              <a:t>の場合</a:t>
            </a:r>
            <a:endParaRPr lang="ja-JP" altLang="en-US" sz="1200" dirty="0">
              <a:solidFill>
                <a:srgbClr val="464646"/>
              </a:solidFill>
              <a:ea typeface="Meiryo UI" panose="020B0604030504040204" pitchFamily="50" charset="-128"/>
            </a:endParaRPr>
          </a:p>
        </p:txBody>
      </p:sp>
      <p:sp>
        <p:nvSpPr>
          <p:cNvPr id="34" name="テキスト ボックス 33">
            <a:extLst>
              <a:ext uri="{FF2B5EF4-FFF2-40B4-BE49-F238E27FC236}">
                <a16:creationId xmlns:a16="http://schemas.microsoft.com/office/drawing/2014/main" id="{9985CC3A-D356-45D2-AB7A-F0593FAC956A}"/>
              </a:ext>
            </a:extLst>
          </p:cNvPr>
          <p:cNvSpPr txBox="1"/>
          <p:nvPr/>
        </p:nvSpPr>
        <p:spPr bwMode="auto">
          <a:xfrm>
            <a:off x="6070153" y="4289800"/>
            <a:ext cx="1379998"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000" dirty="0">
                <a:solidFill>
                  <a:srgbClr val="1E46AA"/>
                </a:solidFill>
                <a:latin typeface="Meiryo UI" pitchFamily="50" charset="-128"/>
                <a:ea typeface="Meiryo UI" pitchFamily="50" charset="-128"/>
                <a:cs typeface="Meiryo UI" pitchFamily="50" charset="-128"/>
              </a:rPr>
              <a:t>年額合計</a:t>
            </a:r>
          </a:p>
        </p:txBody>
      </p:sp>
      <p:sp>
        <p:nvSpPr>
          <p:cNvPr id="35" name="テキスト ボックス 34">
            <a:extLst>
              <a:ext uri="{FF2B5EF4-FFF2-40B4-BE49-F238E27FC236}">
                <a16:creationId xmlns:a16="http://schemas.microsoft.com/office/drawing/2014/main" id="{7259DCF1-5380-420E-9AD4-58A6DD45A2B2}"/>
              </a:ext>
            </a:extLst>
          </p:cNvPr>
          <p:cNvSpPr txBox="1"/>
          <p:nvPr/>
        </p:nvSpPr>
        <p:spPr bwMode="auto">
          <a:xfrm>
            <a:off x="7033314" y="4182169"/>
            <a:ext cx="2141313"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2800" b="1" dirty="0">
                <a:solidFill>
                  <a:srgbClr val="1E46AA"/>
                </a:solidFill>
                <a:latin typeface="Meiryo UI" pitchFamily="50" charset="-128"/>
                <a:ea typeface="Meiryo UI" pitchFamily="50" charset="-128"/>
                <a:cs typeface="Meiryo UI" pitchFamily="50" charset="-128"/>
              </a:rPr>
              <a:t>717,600</a:t>
            </a:r>
            <a:r>
              <a:rPr lang="ja-JP" altLang="en-US" sz="1800" b="1" dirty="0">
                <a:solidFill>
                  <a:srgbClr val="1E46AA"/>
                </a:solidFill>
                <a:latin typeface="Meiryo UI" pitchFamily="50" charset="-128"/>
                <a:ea typeface="Meiryo UI" pitchFamily="50" charset="-128"/>
                <a:cs typeface="Meiryo UI" pitchFamily="50" charset="-128"/>
              </a:rPr>
              <a:t>円</a:t>
            </a:r>
          </a:p>
        </p:txBody>
      </p:sp>
      <p:sp>
        <p:nvSpPr>
          <p:cNvPr id="36" name="四角形: 角を丸くする 35">
            <a:extLst>
              <a:ext uri="{FF2B5EF4-FFF2-40B4-BE49-F238E27FC236}">
                <a16:creationId xmlns:a16="http://schemas.microsoft.com/office/drawing/2014/main" id="{CA363DB5-CE89-4147-9B7B-D301FA1B1E1F}"/>
              </a:ext>
            </a:extLst>
          </p:cNvPr>
          <p:cNvSpPr/>
          <p:nvPr/>
        </p:nvSpPr>
        <p:spPr bwMode="auto">
          <a:xfrm>
            <a:off x="2600599" y="3988477"/>
            <a:ext cx="3347251" cy="73809"/>
          </a:xfrm>
          <a:prstGeom prst="roundRect">
            <a:avLst>
              <a:gd name="adj" fmla="val 0"/>
            </a:avLst>
          </a:prstGeom>
          <a:solidFill>
            <a:srgbClr val="EBF3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200" dirty="0">
              <a:solidFill>
                <a:srgbClr val="464646"/>
              </a:solidFill>
              <a:ea typeface="Meiryo UI" panose="020B0604030504040204" pitchFamily="50" charset="-128"/>
            </a:endParaRPr>
          </a:p>
        </p:txBody>
      </p:sp>
      <p:pic>
        <p:nvPicPr>
          <p:cNvPr id="33" name="図 32">
            <a:extLst>
              <a:ext uri="{FF2B5EF4-FFF2-40B4-BE49-F238E27FC236}">
                <a16:creationId xmlns:a16="http://schemas.microsoft.com/office/drawing/2014/main" id="{7FA92682-ACBC-4F09-9A60-202494440528}"/>
              </a:ext>
            </a:extLst>
          </p:cNvPr>
          <p:cNvPicPr>
            <a:picLocks noChangeAspect="1"/>
          </p:cNvPicPr>
          <p:nvPr/>
        </p:nvPicPr>
        <p:blipFill>
          <a:blip r:embed="rId3"/>
          <a:stretch>
            <a:fillRect/>
          </a:stretch>
        </p:blipFill>
        <p:spPr>
          <a:xfrm>
            <a:off x="5761837" y="4309736"/>
            <a:ext cx="343406" cy="341004"/>
          </a:xfrm>
          <a:prstGeom prst="rect">
            <a:avLst/>
          </a:prstGeom>
        </p:spPr>
      </p:pic>
      <p:sp>
        <p:nvSpPr>
          <p:cNvPr id="28" name="テキスト ボックス 27">
            <a:extLst>
              <a:ext uri="{FF2B5EF4-FFF2-40B4-BE49-F238E27FC236}">
                <a16:creationId xmlns:a16="http://schemas.microsoft.com/office/drawing/2014/main" id="{2B12DA80-AC0C-4651-8577-EB753D33DBCC}"/>
              </a:ext>
            </a:extLst>
          </p:cNvPr>
          <p:cNvSpPr txBox="1"/>
          <p:nvPr/>
        </p:nvSpPr>
        <p:spPr bwMode="auto">
          <a:xfrm>
            <a:off x="2535060" y="3687228"/>
            <a:ext cx="1564199"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2000" dirty="0">
                <a:solidFill>
                  <a:srgbClr val="1E46AA"/>
                </a:solidFill>
                <a:latin typeface="Meiryo UI" pitchFamily="50" charset="-128"/>
                <a:ea typeface="Meiryo UI" pitchFamily="50" charset="-128"/>
                <a:cs typeface="Meiryo UI" pitchFamily="50" charset="-128"/>
              </a:rPr>
              <a:t>477,600</a:t>
            </a:r>
            <a:r>
              <a:rPr lang="ja-JP" altLang="en-US" sz="1400" dirty="0">
                <a:solidFill>
                  <a:srgbClr val="1E46AA"/>
                </a:solidFill>
                <a:latin typeface="Meiryo UI" pitchFamily="50" charset="-128"/>
                <a:ea typeface="Meiryo UI" pitchFamily="50" charset="-128"/>
                <a:cs typeface="Meiryo UI" pitchFamily="50" charset="-128"/>
              </a:rPr>
              <a:t>円</a:t>
            </a:r>
          </a:p>
        </p:txBody>
      </p:sp>
      <p:sp>
        <p:nvSpPr>
          <p:cNvPr id="32" name="テキスト ボックス 31">
            <a:extLst>
              <a:ext uri="{FF2B5EF4-FFF2-40B4-BE49-F238E27FC236}">
                <a16:creationId xmlns:a16="http://schemas.microsoft.com/office/drawing/2014/main" id="{A9178CB5-7497-4A0D-B5F7-5AB44819A1A3}"/>
              </a:ext>
            </a:extLst>
          </p:cNvPr>
          <p:cNvSpPr txBox="1"/>
          <p:nvPr/>
        </p:nvSpPr>
        <p:spPr bwMode="auto">
          <a:xfrm>
            <a:off x="4375012" y="3681941"/>
            <a:ext cx="1564199"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2000" dirty="0">
                <a:solidFill>
                  <a:srgbClr val="1E46AA"/>
                </a:solidFill>
                <a:latin typeface="Meiryo UI" pitchFamily="50" charset="-128"/>
                <a:ea typeface="Meiryo UI" pitchFamily="50" charset="-128"/>
                <a:cs typeface="Meiryo UI" pitchFamily="50" charset="-128"/>
              </a:rPr>
              <a:t>240,000</a:t>
            </a:r>
            <a:r>
              <a:rPr lang="ja-JP" altLang="en-US" sz="1400" dirty="0">
                <a:solidFill>
                  <a:srgbClr val="1E46AA"/>
                </a:solidFill>
                <a:latin typeface="Meiryo UI" pitchFamily="50" charset="-128"/>
                <a:ea typeface="Meiryo UI" pitchFamily="50" charset="-128"/>
                <a:cs typeface="Meiryo UI" pitchFamily="50" charset="-128"/>
              </a:rPr>
              <a:t>円</a:t>
            </a:r>
          </a:p>
        </p:txBody>
      </p:sp>
      <p:sp>
        <p:nvSpPr>
          <p:cNvPr id="30" name="テキスト ボックス 29">
            <a:extLst>
              <a:ext uri="{FF2B5EF4-FFF2-40B4-BE49-F238E27FC236}">
                <a16:creationId xmlns:a16="http://schemas.microsoft.com/office/drawing/2014/main" id="{D98C6CE4-07ED-4497-93DF-DADB55A7783E}"/>
              </a:ext>
            </a:extLst>
          </p:cNvPr>
          <p:cNvSpPr txBox="1"/>
          <p:nvPr/>
        </p:nvSpPr>
        <p:spPr bwMode="auto">
          <a:xfrm>
            <a:off x="4078639" y="3592765"/>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800" dirty="0">
                <a:solidFill>
                  <a:srgbClr val="1E46AA"/>
                </a:solidFill>
                <a:latin typeface="Meiryo UI" pitchFamily="50" charset="-128"/>
                <a:ea typeface="Meiryo UI" pitchFamily="50" charset="-128"/>
                <a:cs typeface="Meiryo UI" pitchFamily="50" charset="-128"/>
              </a:rPr>
              <a:t>+</a:t>
            </a:r>
            <a:endParaRPr lang="ja-JP" altLang="en-US" sz="2800" dirty="0">
              <a:solidFill>
                <a:srgbClr val="1E46AA"/>
              </a:solidFill>
              <a:latin typeface="Meiryo UI" pitchFamily="50" charset="-128"/>
              <a:ea typeface="Meiryo UI" pitchFamily="50" charset="-128"/>
              <a:cs typeface="Meiryo UI" pitchFamily="50" charset="-128"/>
            </a:endParaRPr>
          </a:p>
        </p:txBody>
      </p:sp>
      <p:sp>
        <p:nvSpPr>
          <p:cNvPr id="8" name="二等辺三角形 7">
            <a:extLst>
              <a:ext uri="{FF2B5EF4-FFF2-40B4-BE49-F238E27FC236}">
                <a16:creationId xmlns:a16="http://schemas.microsoft.com/office/drawing/2014/main" id="{C9289436-BE53-46E2-B0E8-6EC5346736A4}"/>
              </a:ext>
            </a:extLst>
          </p:cNvPr>
          <p:cNvSpPr/>
          <p:nvPr/>
        </p:nvSpPr>
        <p:spPr bwMode="auto">
          <a:xfrm rot="15541429">
            <a:off x="6014783" y="3696849"/>
            <a:ext cx="174000" cy="356135"/>
          </a:xfrm>
          <a:prstGeom prst="triangle">
            <a:avLst/>
          </a:prstGeom>
          <a:solidFill>
            <a:srgbClr val="C5DC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58" name="テキスト ボックス 57">
            <a:extLst>
              <a:ext uri="{FF2B5EF4-FFF2-40B4-BE49-F238E27FC236}">
                <a16:creationId xmlns:a16="http://schemas.microsoft.com/office/drawing/2014/main" id="{2775AF5B-9C6F-4BF8-A592-6075249FB5BC}"/>
              </a:ext>
            </a:extLst>
          </p:cNvPr>
          <p:cNvSpPr txBox="1"/>
          <p:nvPr/>
        </p:nvSpPr>
        <p:spPr bwMode="auto">
          <a:xfrm>
            <a:off x="5267451" y="4182169"/>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800" dirty="0">
                <a:solidFill>
                  <a:srgbClr val="1E46AA"/>
                </a:solidFill>
                <a:latin typeface="Meiryo UI" pitchFamily="50" charset="-128"/>
                <a:ea typeface="Meiryo UI" pitchFamily="50" charset="-128"/>
                <a:cs typeface="Meiryo UI" pitchFamily="50" charset="-128"/>
              </a:rPr>
              <a:t>＝</a:t>
            </a:r>
          </a:p>
        </p:txBody>
      </p:sp>
      <p:sp>
        <p:nvSpPr>
          <p:cNvPr id="49" name="四角形: 角を丸くする 48">
            <a:extLst>
              <a:ext uri="{FF2B5EF4-FFF2-40B4-BE49-F238E27FC236}">
                <a16:creationId xmlns:a16="http://schemas.microsoft.com/office/drawing/2014/main" id="{D9C67523-65BD-4D82-B916-C3BF8D7FAC4A}"/>
              </a:ext>
            </a:extLst>
          </p:cNvPr>
          <p:cNvSpPr/>
          <p:nvPr/>
        </p:nvSpPr>
        <p:spPr bwMode="auto">
          <a:xfrm>
            <a:off x="6174498" y="3541641"/>
            <a:ext cx="2940085" cy="505376"/>
          </a:xfrm>
          <a:prstGeom prst="roundRect">
            <a:avLst>
              <a:gd name="adj" fmla="val 2444"/>
            </a:avLst>
          </a:prstGeom>
          <a:solidFill>
            <a:schemeClr val="bg1"/>
          </a:solidFill>
          <a:ln w="19050">
            <a:solidFill>
              <a:srgbClr val="C5DCFF"/>
            </a:solidFill>
            <a:prstDash val="sys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72" name="図 71">
            <a:extLst>
              <a:ext uri="{FF2B5EF4-FFF2-40B4-BE49-F238E27FC236}">
                <a16:creationId xmlns:a16="http://schemas.microsoft.com/office/drawing/2014/main" id="{66132928-8DA6-4662-9D7C-A0DC18EAEEA4}"/>
              </a:ext>
            </a:extLst>
          </p:cNvPr>
          <p:cNvPicPr>
            <a:picLocks noChangeAspect="1"/>
          </p:cNvPicPr>
          <p:nvPr/>
        </p:nvPicPr>
        <p:blipFill>
          <a:blip r:embed="rId3"/>
          <a:stretch>
            <a:fillRect/>
          </a:stretch>
        </p:blipFill>
        <p:spPr>
          <a:xfrm>
            <a:off x="6257410" y="3680084"/>
            <a:ext cx="272873" cy="270964"/>
          </a:xfrm>
          <a:prstGeom prst="rect">
            <a:avLst/>
          </a:prstGeom>
        </p:spPr>
      </p:pic>
      <p:sp>
        <p:nvSpPr>
          <p:cNvPr id="29" name="テキスト ボックス 28">
            <a:extLst>
              <a:ext uri="{FF2B5EF4-FFF2-40B4-BE49-F238E27FC236}">
                <a16:creationId xmlns:a16="http://schemas.microsoft.com/office/drawing/2014/main" id="{59282607-D166-477F-9FFD-E9A875295D17}"/>
              </a:ext>
            </a:extLst>
          </p:cNvPr>
          <p:cNvSpPr txBox="1"/>
          <p:nvPr/>
        </p:nvSpPr>
        <p:spPr bwMode="auto">
          <a:xfrm>
            <a:off x="6300750" y="3614612"/>
            <a:ext cx="1240409"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6,000</a:t>
            </a:r>
            <a:r>
              <a:rPr lang="ja-JP" altLang="en-US" sz="1200" dirty="0">
                <a:solidFill>
                  <a:srgbClr val="1E46AA"/>
                </a:solidFill>
                <a:latin typeface="Meiryo UI" pitchFamily="50" charset="-128"/>
                <a:ea typeface="Meiryo UI" pitchFamily="50" charset="-128"/>
                <a:cs typeface="Meiryo UI" pitchFamily="50" charset="-128"/>
              </a:rPr>
              <a:t>円</a:t>
            </a:r>
          </a:p>
        </p:txBody>
      </p:sp>
      <p:sp>
        <p:nvSpPr>
          <p:cNvPr id="73" name="テキスト ボックス 72">
            <a:extLst>
              <a:ext uri="{FF2B5EF4-FFF2-40B4-BE49-F238E27FC236}">
                <a16:creationId xmlns:a16="http://schemas.microsoft.com/office/drawing/2014/main" id="{7C646704-326F-4A66-8AB9-047D97E47F92}"/>
              </a:ext>
            </a:extLst>
          </p:cNvPr>
          <p:cNvSpPr txBox="1"/>
          <p:nvPr/>
        </p:nvSpPr>
        <p:spPr bwMode="auto">
          <a:xfrm>
            <a:off x="7523140" y="3537668"/>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800" dirty="0">
                <a:solidFill>
                  <a:srgbClr val="1E46AA"/>
                </a:solidFill>
                <a:latin typeface="Meiryo UI" pitchFamily="50" charset="-128"/>
                <a:ea typeface="Meiryo UI" pitchFamily="50" charset="-128"/>
                <a:cs typeface="Meiryo UI" pitchFamily="50" charset="-128"/>
              </a:rPr>
              <a:t>×</a:t>
            </a:r>
            <a:endParaRPr lang="ja-JP" altLang="en-US" sz="2800" dirty="0">
              <a:solidFill>
                <a:srgbClr val="1E46AA"/>
              </a:solidFill>
              <a:latin typeface="Meiryo UI" pitchFamily="50" charset="-128"/>
              <a:ea typeface="Meiryo UI" pitchFamily="50" charset="-128"/>
              <a:cs typeface="Meiryo UI" pitchFamily="50" charset="-128"/>
            </a:endParaRPr>
          </a:p>
        </p:txBody>
      </p:sp>
      <p:sp>
        <p:nvSpPr>
          <p:cNvPr id="31" name="テキスト ボックス 30">
            <a:extLst>
              <a:ext uri="{FF2B5EF4-FFF2-40B4-BE49-F238E27FC236}">
                <a16:creationId xmlns:a16="http://schemas.microsoft.com/office/drawing/2014/main" id="{28717229-9874-4DBC-9C9C-56B9CCA56A1B}"/>
              </a:ext>
            </a:extLst>
          </p:cNvPr>
          <p:cNvSpPr txBox="1"/>
          <p:nvPr/>
        </p:nvSpPr>
        <p:spPr bwMode="auto">
          <a:xfrm>
            <a:off x="8252937" y="3614612"/>
            <a:ext cx="808894"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40</a:t>
            </a:r>
            <a:r>
              <a:rPr lang="ja-JP" altLang="en-US" sz="1200" dirty="0">
                <a:solidFill>
                  <a:srgbClr val="1E46AA"/>
                </a:solidFill>
                <a:latin typeface="Meiryo UI" pitchFamily="50" charset="-128"/>
                <a:ea typeface="Meiryo UI" pitchFamily="50" charset="-128"/>
                <a:cs typeface="Meiryo UI" pitchFamily="50" charset="-128"/>
              </a:rPr>
              <a:t>人</a:t>
            </a:r>
          </a:p>
        </p:txBody>
      </p:sp>
      <p:pic>
        <p:nvPicPr>
          <p:cNvPr id="74" name="図 73">
            <a:extLst>
              <a:ext uri="{FF2B5EF4-FFF2-40B4-BE49-F238E27FC236}">
                <a16:creationId xmlns:a16="http://schemas.microsoft.com/office/drawing/2014/main" id="{5BC3F913-561E-4368-9646-5D699F7EF4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4887" y="3699644"/>
            <a:ext cx="358296" cy="217360"/>
          </a:xfrm>
          <a:prstGeom prst="rect">
            <a:avLst/>
          </a:prstGeom>
        </p:spPr>
      </p:pic>
      <p:sp>
        <p:nvSpPr>
          <p:cNvPr id="70" name="四角形: 角を丸くする 69">
            <a:extLst>
              <a:ext uri="{FF2B5EF4-FFF2-40B4-BE49-F238E27FC236}">
                <a16:creationId xmlns:a16="http://schemas.microsoft.com/office/drawing/2014/main" id="{51CB30E4-92E8-4335-A1C2-C7926647CE34}"/>
              </a:ext>
            </a:extLst>
          </p:cNvPr>
          <p:cNvSpPr/>
          <p:nvPr/>
        </p:nvSpPr>
        <p:spPr bwMode="auto">
          <a:xfrm>
            <a:off x="536081" y="919847"/>
            <a:ext cx="8833838" cy="1881474"/>
          </a:xfrm>
          <a:prstGeom prst="roundRect">
            <a:avLst>
              <a:gd name="adj" fmla="val 2444"/>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71" name="テキスト ボックス 70">
            <a:extLst>
              <a:ext uri="{FF2B5EF4-FFF2-40B4-BE49-F238E27FC236}">
                <a16:creationId xmlns:a16="http://schemas.microsoft.com/office/drawing/2014/main" id="{3B3808CF-C52D-41D9-906B-6506C0B68448}"/>
              </a:ext>
            </a:extLst>
          </p:cNvPr>
          <p:cNvSpPr txBox="1"/>
          <p:nvPr/>
        </p:nvSpPr>
        <p:spPr bwMode="auto">
          <a:xfrm>
            <a:off x="629422" y="1045170"/>
            <a:ext cx="1890596"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000" b="1" dirty="0" err="1">
                <a:solidFill>
                  <a:srgbClr val="1E46AA"/>
                </a:solidFill>
                <a:latin typeface="Meiryo UI" pitchFamily="50" charset="-128"/>
                <a:ea typeface="Meiryo UI" pitchFamily="50" charset="-128"/>
                <a:cs typeface="Meiryo UI" pitchFamily="50" charset="-128"/>
              </a:rPr>
              <a:t>freee</a:t>
            </a:r>
            <a:r>
              <a:rPr lang="ja-JP" altLang="en-US" sz="2000" b="1" dirty="0">
                <a:solidFill>
                  <a:srgbClr val="1E46AA"/>
                </a:solidFill>
                <a:latin typeface="Meiryo UI" pitchFamily="50" charset="-128"/>
                <a:ea typeface="Meiryo UI" pitchFamily="50" charset="-128"/>
                <a:cs typeface="Meiryo UI" pitchFamily="50" charset="-128"/>
              </a:rPr>
              <a:t>経費精算</a:t>
            </a:r>
          </a:p>
        </p:txBody>
      </p:sp>
      <p:pic>
        <p:nvPicPr>
          <p:cNvPr id="82" name="Google Shape;144;p38">
            <a:extLst>
              <a:ext uri="{FF2B5EF4-FFF2-40B4-BE49-F238E27FC236}">
                <a16:creationId xmlns:a16="http://schemas.microsoft.com/office/drawing/2014/main" id="{20307FD2-B3DA-4915-AECB-B803B7B729DD}"/>
              </a:ext>
            </a:extLst>
          </p:cNvPr>
          <p:cNvPicPr preferRelativeResize="0"/>
          <p:nvPr/>
        </p:nvPicPr>
        <p:blipFill rotWithShape="1">
          <a:blip r:embed="rId5">
            <a:alphaModFix/>
          </a:blip>
          <a:srcRect/>
          <a:stretch/>
        </p:blipFill>
        <p:spPr>
          <a:xfrm>
            <a:off x="764894" y="1265220"/>
            <a:ext cx="1619652" cy="1619652"/>
          </a:xfrm>
          <a:prstGeom prst="rect">
            <a:avLst/>
          </a:prstGeom>
          <a:noFill/>
          <a:ln>
            <a:noFill/>
          </a:ln>
        </p:spPr>
      </p:pic>
      <p:sp>
        <p:nvSpPr>
          <p:cNvPr id="84" name="四角形: 角を丸くする 83">
            <a:extLst>
              <a:ext uri="{FF2B5EF4-FFF2-40B4-BE49-F238E27FC236}">
                <a16:creationId xmlns:a16="http://schemas.microsoft.com/office/drawing/2014/main" id="{23D1D3E9-9028-4CA5-AECB-578AAA759153}"/>
              </a:ext>
            </a:extLst>
          </p:cNvPr>
          <p:cNvSpPr/>
          <p:nvPr/>
        </p:nvSpPr>
        <p:spPr bwMode="auto">
          <a:xfrm>
            <a:off x="2573979" y="1007265"/>
            <a:ext cx="1957712" cy="276081"/>
          </a:xfrm>
          <a:prstGeom prst="roundRect">
            <a:avLst/>
          </a:prstGeom>
          <a:solidFill>
            <a:srgbClr val="EBF3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ja-JP" altLang="en-US" sz="1200" dirty="0">
                <a:solidFill>
                  <a:srgbClr val="464646"/>
                </a:solidFill>
                <a:ea typeface="Meiryo UI" panose="020B0604030504040204" pitchFamily="50" charset="-128"/>
              </a:rPr>
              <a:t>利用人数　</a:t>
            </a:r>
            <a:r>
              <a:rPr lang="en-US" altLang="ja-JP" sz="2000" b="1" dirty="0">
                <a:solidFill>
                  <a:srgbClr val="464646"/>
                </a:solidFill>
                <a:ea typeface="Meiryo UI" panose="020B0604030504040204" pitchFamily="50" charset="-128"/>
              </a:rPr>
              <a:t>50</a:t>
            </a:r>
            <a:r>
              <a:rPr lang="ja-JP" altLang="en-US" sz="1200" dirty="0">
                <a:solidFill>
                  <a:srgbClr val="464646"/>
                </a:solidFill>
                <a:ea typeface="Meiryo UI" panose="020B0604030504040204" pitchFamily="50" charset="-128"/>
              </a:rPr>
              <a:t>名</a:t>
            </a:r>
            <a:r>
              <a:rPr lang="ja-JP" altLang="en-US" sz="1000" dirty="0">
                <a:solidFill>
                  <a:srgbClr val="464646"/>
                </a:solidFill>
                <a:ea typeface="Meiryo UI" panose="020B0604030504040204" pitchFamily="50" charset="-128"/>
              </a:rPr>
              <a:t>の場合</a:t>
            </a:r>
            <a:endParaRPr lang="ja-JP" altLang="en-US" sz="1200" dirty="0">
              <a:solidFill>
                <a:srgbClr val="464646"/>
              </a:solidFill>
              <a:ea typeface="Meiryo UI" panose="020B0604030504040204" pitchFamily="50" charset="-128"/>
            </a:endParaRPr>
          </a:p>
        </p:txBody>
      </p:sp>
      <p:sp>
        <p:nvSpPr>
          <p:cNvPr id="85" name="四角形: 角を丸くする 84">
            <a:extLst>
              <a:ext uri="{FF2B5EF4-FFF2-40B4-BE49-F238E27FC236}">
                <a16:creationId xmlns:a16="http://schemas.microsoft.com/office/drawing/2014/main" id="{B4FE1497-C936-4524-94DE-FC2FFE612A9F}"/>
              </a:ext>
            </a:extLst>
          </p:cNvPr>
          <p:cNvSpPr/>
          <p:nvPr/>
        </p:nvSpPr>
        <p:spPr bwMode="auto">
          <a:xfrm>
            <a:off x="2564261" y="1903369"/>
            <a:ext cx="1957712" cy="276081"/>
          </a:xfrm>
          <a:prstGeom prst="roundRect">
            <a:avLst/>
          </a:prstGeom>
          <a:solidFill>
            <a:srgbClr val="EBF3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ja-JP" altLang="en-US" sz="1200" dirty="0">
                <a:solidFill>
                  <a:srgbClr val="464646"/>
                </a:solidFill>
                <a:ea typeface="Meiryo UI" panose="020B0604030504040204" pitchFamily="50" charset="-128"/>
              </a:rPr>
              <a:t>利用人数　</a:t>
            </a:r>
            <a:r>
              <a:rPr lang="en-US" altLang="ja-JP" sz="2000" b="1" dirty="0">
                <a:solidFill>
                  <a:srgbClr val="464646"/>
                </a:solidFill>
                <a:ea typeface="Meiryo UI" panose="020B0604030504040204" pitchFamily="50" charset="-128"/>
              </a:rPr>
              <a:t>100</a:t>
            </a:r>
            <a:r>
              <a:rPr lang="ja-JP" altLang="en-US" sz="1200" dirty="0">
                <a:solidFill>
                  <a:srgbClr val="464646"/>
                </a:solidFill>
                <a:ea typeface="Meiryo UI" panose="020B0604030504040204" pitchFamily="50" charset="-128"/>
              </a:rPr>
              <a:t>名</a:t>
            </a:r>
            <a:r>
              <a:rPr lang="ja-JP" altLang="en-US" sz="1000" dirty="0">
                <a:solidFill>
                  <a:srgbClr val="464646"/>
                </a:solidFill>
                <a:ea typeface="Meiryo UI" panose="020B0604030504040204" pitchFamily="50" charset="-128"/>
              </a:rPr>
              <a:t>の場合</a:t>
            </a:r>
            <a:endParaRPr lang="ja-JP" altLang="en-US" sz="1200" dirty="0">
              <a:solidFill>
                <a:srgbClr val="464646"/>
              </a:solidFill>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8D9B1CF8-A692-43D5-AF4D-F78975CDC0AA}"/>
              </a:ext>
            </a:extLst>
          </p:cNvPr>
          <p:cNvSpPr/>
          <p:nvPr/>
        </p:nvSpPr>
        <p:spPr bwMode="auto">
          <a:xfrm>
            <a:off x="5706039" y="1707664"/>
            <a:ext cx="3468588" cy="73809"/>
          </a:xfrm>
          <a:prstGeom prst="roundRect">
            <a:avLst>
              <a:gd name="adj" fmla="val 0"/>
            </a:avLst>
          </a:prstGeom>
          <a:solidFill>
            <a:srgbClr val="FCFB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200" dirty="0">
              <a:solidFill>
                <a:srgbClr val="464646"/>
              </a:solidFill>
              <a:ea typeface="Meiryo UI" panose="020B0604030504040204" pitchFamily="50" charset="-128"/>
            </a:endParaRPr>
          </a:p>
        </p:txBody>
      </p:sp>
      <p:sp>
        <p:nvSpPr>
          <p:cNvPr id="87" name="テキスト ボックス 86">
            <a:extLst>
              <a:ext uri="{FF2B5EF4-FFF2-40B4-BE49-F238E27FC236}">
                <a16:creationId xmlns:a16="http://schemas.microsoft.com/office/drawing/2014/main" id="{85A86EF3-06BB-4DCC-A14E-3306CA43F3DD}"/>
              </a:ext>
            </a:extLst>
          </p:cNvPr>
          <p:cNvSpPr txBox="1"/>
          <p:nvPr/>
        </p:nvSpPr>
        <p:spPr bwMode="auto">
          <a:xfrm>
            <a:off x="6070153" y="1422359"/>
            <a:ext cx="1379998"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000" dirty="0">
                <a:solidFill>
                  <a:srgbClr val="1E46AA"/>
                </a:solidFill>
                <a:latin typeface="Meiryo UI" pitchFamily="50" charset="-128"/>
                <a:ea typeface="Meiryo UI" pitchFamily="50" charset="-128"/>
                <a:cs typeface="Meiryo UI" pitchFamily="50" charset="-128"/>
              </a:rPr>
              <a:t>年額合計</a:t>
            </a:r>
          </a:p>
        </p:txBody>
      </p:sp>
      <p:sp>
        <p:nvSpPr>
          <p:cNvPr id="88" name="テキスト ボックス 87">
            <a:extLst>
              <a:ext uri="{FF2B5EF4-FFF2-40B4-BE49-F238E27FC236}">
                <a16:creationId xmlns:a16="http://schemas.microsoft.com/office/drawing/2014/main" id="{B4BA95C3-8FBC-4C2A-82C7-1140ADD16CC9}"/>
              </a:ext>
            </a:extLst>
          </p:cNvPr>
          <p:cNvSpPr txBox="1"/>
          <p:nvPr/>
        </p:nvSpPr>
        <p:spPr bwMode="auto">
          <a:xfrm>
            <a:off x="7033314" y="1314728"/>
            <a:ext cx="2141313"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2800" b="1" dirty="0">
                <a:solidFill>
                  <a:srgbClr val="1E46AA"/>
                </a:solidFill>
                <a:latin typeface="Meiryo UI" pitchFamily="50" charset="-128"/>
                <a:ea typeface="Meiryo UI" pitchFamily="50" charset="-128"/>
                <a:cs typeface="Meiryo UI" pitchFamily="50" charset="-128"/>
              </a:rPr>
              <a:t>300,000</a:t>
            </a:r>
            <a:r>
              <a:rPr lang="ja-JP" altLang="en-US" sz="1800" b="1" dirty="0">
                <a:solidFill>
                  <a:srgbClr val="1E46AA"/>
                </a:solidFill>
                <a:latin typeface="Meiryo UI" pitchFamily="50" charset="-128"/>
                <a:ea typeface="Meiryo UI" pitchFamily="50" charset="-128"/>
                <a:cs typeface="Meiryo UI" pitchFamily="50" charset="-128"/>
              </a:rPr>
              <a:t>円</a:t>
            </a:r>
          </a:p>
        </p:txBody>
      </p:sp>
      <p:pic>
        <p:nvPicPr>
          <p:cNvPr id="89" name="図 88">
            <a:extLst>
              <a:ext uri="{FF2B5EF4-FFF2-40B4-BE49-F238E27FC236}">
                <a16:creationId xmlns:a16="http://schemas.microsoft.com/office/drawing/2014/main" id="{45253D0E-457A-4B19-9706-34D9A3057BD7}"/>
              </a:ext>
            </a:extLst>
          </p:cNvPr>
          <p:cNvPicPr>
            <a:picLocks noChangeAspect="1"/>
          </p:cNvPicPr>
          <p:nvPr/>
        </p:nvPicPr>
        <p:blipFill>
          <a:blip r:embed="rId3"/>
          <a:stretch>
            <a:fillRect/>
          </a:stretch>
        </p:blipFill>
        <p:spPr>
          <a:xfrm>
            <a:off x="5761837" y="1442295"/>
            <a:ext cx="343406" cy="341004"/>
          </a:xfrm>
          <a:prstGeom prst="rect">
            <a:avLst/>
          </a:prstGeom>
        </p:spPr>
      </p:pic>
      <p:sp>
        <p:nvSpPr>
          <p:cNvPr id="90" name="四角形: 角を丸くする 89">
            <a:extLst>
              <a:ext uri="{FF2B5EF4-FFF2-40B4-BE49-F238E27FC236}">
                <a16:creationId xmlns:a16="http://schemas.microsoft.com/office/drawing/2014/main" id="{C38C8B16-CDEE-4E02-BB05-8F468E43ED73}"/>
              </a:ext>
            </a:extLst>
          </p:cNvPr>
          <p:cNvSpPr/>
          <p:nvPr/>
        </p:nvSpPr>
        <p:spPr bwMode="auto">
          <a:xfrm>
            <a:off x="5706039" y="2575665"/>
            <a:ext cx="3468588" cy="73809"/>
          </a:xfrm>
          <a:prstGeom prst="roundRect">
            <a:avLst>
              <a:gd name="adj" fmla="val 0"/>
            </a:avLst>
          </a:prstGeom>
          <a:solidFill>
            <a:srgbClr val="FCFBDD"/>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200" dirty="0">
              <a:solidFill>
                <a:srgbClr val="464646"/>
              </a:solidFill>
              <a:ea typeface="Meiryo UI" panose="020B0604030504040204" pitchFamily="50" charset="-128"/>
            </a:endParaRPr>
          </a:p>
        </p:txBody>
      </p:sp>
      <p:sp>
        <p:nvSpPr>
          <p:cNvPr id="91" name="テキスト ボックス 90">
            <a:extLst>
              <a:ext uri="{FF2B5EF4-FFF2-40B4-BE49-F238E27FC236}">
                <a16:creationId xmlns:a16="http://schemas.microsoft.com/office/drawing/2014/main" id="{E47FB3B7-FF1B-4E4C-851B-D35E035CC4A8}"/>
              </a:ext>
            </a:extLst>
          </p:cNvPr>
          <p:cNvSpPr txBox="1"/>
          <p:nvPr/>
        </p:nvSpPr>
        <p:spPr bwMode="auto">
          <a:xfrm>
            <a:off x="6070153" y="2290360"/>
            <a:ext cx="1379998"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000" dirty="0">
                <a:solidFill>
                  <a:srgbClr val="1E46AA"/>
                </a:solidFill>
                <a:latin typeface="Meiryo UI" pitchFamily="50" charset="-128"/>
                <a:ea typeface="Meiryo UI" pitchFamily="50" charset="-128"/>
                <a:cs typeface="Meiryo UI" pitchFamily="50" charset="-128"/>
              </a:rPr>
              <a:t>年額合計</a:t>
            </a:r>
          </a:p>
        </p:txBody>
      </p:sp>
      <p:sp>
        <p:nvSpPr>
          <p:cNvPr id="92" name="テキスト ボックス 91">
            <a:extLst>
              <a:ext uri="{FF2B5EF4-FFF2-40B4-BE49-F238E27FC236}">
                <a16:creationId xmlns:a16="http://schemas.microsoft.com/office/drawing/2014/main" id="{26EF66D5-7D5B-4BD8-AB94-13483A5BE725}"/>
              </a:ext>
            </a:extLst>
          </p:cNvPr>
          <p:cNvSpPr txBox="1"/>
          <p:nvPr/>
        </p:nvSpPr>
        <p:spPr bwMode="auto">
          <a:xfrm>
            <a:off x="7033314" y="2182729"/>
            <a:ext cx="2141313"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2800" b="1" dirty="0">
                <a:solidFill>
                  <a:srgbClr val="1E46AA"/>
                </a:solidFill>
                <a:latin typeface="Meiryo UI" pitchFamily="50" charset="-128"/>
                <a:ea typeface="Meiryo UI" pitchFamily="50" charset="-128"/>
                <a:cs typeface="Meiryo UI" pitchFamily="50" charset="-128"/>
              </a:rPr>
              <a:t>600,000</a:t>
            </a:r>
            <a:r>
              <a:rPr lang="ja-JP" altLang="en-US" sz="1800" b="1" dirty="0">
                <a:solidFill>
                  <a:srgbClr val="1E46AA"/>
                </a:solidFill>
                <a:latin typeface="Meiryo UI" pitchFamily="50" charset="-128"/>
                <a:ea typeface="Meiryo UI" pitchFamily="50" charset="-128"/>
                <a:cs typeface="Meiryo UI" pitchFamily="50" charset="-128"/>
              </a:rPr>
              <a:t>円</a:t>
            </a:r>
          </a:p>
        </p:txBody>
      </p:sp>
      <p:pic>
        <p:nvPicPr>
          <p:cNvPr id="93" name="図 92">
            <a:extLst>
              <a:ext uri="{FF2B5EF4-FFF2-40B4-BE49-F238E27FC236}">
                <a16:creationId xmlns:a16="http://schemas.microsoft.com/office/drawing/2014/main" id="{C2E3452B-2408-4FD2-8154-B7363D1E3743}"/>
              </a:ext>
            </a:extLst>
          </p:cNvPr>
          <p:cNvPicPr>
            <a:picLocks noChangeAspect="1"/>
          </p:cNvPicPr>
          <p:nvPr/>
        </p:nvPicPr>
        <p:blipFill>
          <a:blip r:embed="rId3"/>
          <a:stretch>
            <a:fillRect/>
          </a:stretch>
        </p:blipFill>
        <p:spPr>
          <a:xfrm>
            <a:off x="5761837" y="2310296"/>
            <a:ext cx="343406" cy="341004"/>
          </a:xfrm>
          <a:prstGeom prst="rect">
            <a:avLst/>
          </a:prstGeom>
        </p:spPr>
      </p:pic>
      <p:sp>
        <p:nvSpPr>
          <p:cNvPr id="94" name="テキスト ボックス 93">
            <a:extLst>
              <a:ext uri="{FF2B5EF4-FFF2-40B4-BE49-F238E27FC236}">
                <a16:creationId xmlns:a16="http://schemas.microsoft.com/office/drawing/2014/main" id="{FFC7CCBA-55AC-4AEB-9F66-EFBDACE99D01}"/>
              </a:ext>
            </a:extLst>
          </p:cNvPr>
          <p:cNvSpPr txBox="1"/>
          <p:nvPr/>
        </p:nvSpPr>
        <p:spPr bwMode="auto">
          <a:xfrm>
            <a:off x="5311411" y="1367335"/>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800" dirty="0">
                <a:solidFill>
                  <a:srgbClr val="1E46AA"/>
                </a:solidFill>
                <a:latin typeface="Meiryo UI" pitchFamily="50" charset="-128"/>
                <a:ea typeface="Meiryo UI" pitchFamily="50" charset="-128"/>
                <a:cs typeface="Meiryo UI" pitchFamily="50" charset="-128"/>
              </a:rPr>
              <a:t>＝</a:t>
            </a:r>
          </a:p>
        </p:txBody>
      </p:sp>
      <p:sp>
        <p:nvSpPr>
          <p:cNvPr id="95" name="テキスト ボックス 94">
            <a:extLst>
              <a:ext uri="{FF2B5EF4-FFF2-40B4-BE49-F238E27FC236}">
                <a16:creationId xmlns:a16="http://schemas.microsoft.com/office/drawing/2014/main" id="{696D6E3E-C689-4818-B295-51B2CA2F6F5E}"/>
              </a:ext>
            </a:extLst>
          </p:cNvPr>
          <p:cNvSpPr txBox="1"/>
          <p:nvPr/>
        </p:nvSpPr>
        <p:spPr bwMode="auto">
          <a:xfrm>
            <a:off x="5311411" y="2244849"/>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800" dirty="0">
                <a:solidFill>
                  <a:srgbClr val="1E46AA"/>
                </a:solidFill>
                <a:latin typeface="Meiryo UI" pitchFamily="50" charset="-128"/>
                <a:ea typeface="Meiryo UI" pitchFamily="50" charset="-128"/>
                <a:cs typeface="Meiryo UI" pitchFamily="50" charset="-128"/>
              </a:rPr>
              <a:t>＝</a:t>
            </a:r>
          </a:p>
        </p:txBody>
      </p:sp>
      <p:sp>
        <p:nvSpPr>
          <p:cNvPr id="96" name="テキスト ボックス 95">
            <a:extLst>
              <a:ext uri="{FF2B5EF4-FFF2-40B4-BE49-F238E27FC236}">
                <a16:creationId xmlns:a16="http://schemas.microsoft.com/office/drawing/2014/main" id="{16221526-1D4F-4B25-A03B-A0B905CA9F32}"/>
              </a:ext>
            </a:extLst>
          </p:cNvPr>
          <p:cNvSpPr txBox="1"/>
          <p:nvPr/>
        </p:nvSpPr>
        <p:spPr bwMode="auto">
          <a:xfrm>
            <a:off x="2580115" y="1304833"/>
            <a:ext cx="1209687"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dirty="0">
                <a:solidFill>
                  <a:srgbClr val="464646"/>
                </a:solidFill>
                <a:latin typeface="Meiryo UI" pitchFamily="50" charset="-128"/>
                <a:ea typeface="Meiryo UI" pitchFamily="50" charset="-128"/>
                <a:cs typeface="Meiryo UI" pitchFamily="50" charset="-128"/>
              </a:rPr>
              <a:t>1</a:t>
            </a:r>
            <a:r>
              <a:rPr lang="ja-JP" altLang="en-US" sz="1000" dirty="0">
                <a:solidFill>
                  <a:srgbClr val="464646"/>
                </a:solidFill>
                <a:latin typeface="Meiryo UI" pitchFamily="50" charset="-128"/>
                <a:ea typeface="Meiryo UI" pitchFamily="50" charset="-128"/>
                <a:cs typeface="Meiryo UI" pitchFamily="50" charset="-128"/>
              </a:rPr>
              <a:t>人当たり</a:t>
            </a:r>
          </a:p>
        </p:txBody>
      </p:sp>
      <p:sp>
        <p:nvSpPr>
          <p:cNvPr id="97" name="テキスト ボックス 96">
            <a:extLst>
              <a:ext uri="{FF2B5EF4-FFF2-40B4-BE49-F238E27FC236}">
                <a16:creationId xmlns:a16="http://schemas.microsoft.com/office/drawing/2014/main" id="{3E97660F-451E-45A1-B2EC-F955FCAD58D4}"/>
              </a:ext>
            </a:extLst>
          </p:cNvPr>
          <p:cNvSpPr txBox="1"/>
          <p:nvPr/>
        </p:nvSpPr>
        <p:spPr bwMode="auto">
          <a:xfrm>
            <a:off x="4271101" y="1304833"/>
            <a:ext cx="1209687"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64646"/>
                </a:solidFill>
                <a:latin typeface="Meiryo UI" pitchFamily="50" charset="-128"/>
                <a:ea typeface="Meiryo UI" pitchFamily="50" charset="-128"/>
                <a:cs typeface="Meiryo UI" pitchFamily="50" charset="-128"/>
              </a:rPr>
              <a:t>ご利用人数</a:t>
            </a:r>
          </a:p>
        </p:txBody>
      </p:sp>
      <p:sp>
        <p:nvSpPr>
          <p:cNvPr id="98" name="テキスト ボックス 97">
            <a:extLst>
              <a:ext uri="{FF2B5EF4-FFF2-40B4-BE49-F238E27FC236}">
                <a16:creationId xmlns:a16="http://schemas.microsoft.com/office/drawing/2014/main" id="{E8A2C843-1A3D-4ED1-AA24-5F125907DB2E}"/>
              </a:ext>
            </a:extLst>
          </p:cNvPr>
          <p:cNvSpPr txBox="1"/>
          <p:nvPr/>
        </p:nvSpPr>
        <p:spPr bwMode="auto">
          <a:xfrm>
            <a:off x="2683039" y="1461798"/>
            <a:ext cx="1305056"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6,000</a:t>
            </a:r>
            <a:r>
              <a:rPr lang="ja-JP" altLang="en-US" sz="1200" dirty="0">
                <a:solidFill>
                  <a:srgbClr val="1E46AA"/>
                </a:solidFill>
                <a:latin typeface="Meiryo UI" pitchFamily="50" charset="-128"/>
                <a:ea typeface="Meiryo UI" pitchFamily="50" charset="-128"/>
                <a:cs typeface="Meiryo UI" pitchFamily="50" charset="-128"/>
              </a:rPr>
              <a:t>円</a:t>
            </a:r>
          </a:p>
        </p:txBody>
      </p:sp>
      <p:sp>
        <p:nvSpPr>
          <p:cNvPr id="99" name="テキスト ボックス 98">
            <a:extLst>
              <a:ext uri="{FF2B5EF4-FFF2-40B4-BE49-F238E27FC236}">
                <a16:creationId xmlns:a16="http://schemas.microsoft.com/office/drawing/2014/main" id="{3A83EFFC-402C-4544-BE3F-3C32BC5A9C03}"/>
              </a:ext>
            </a:extLst>
          </p:cNvPr>
          <p:cNvSpPr txBox="1"/>
          <p:nvPr/>
        </p:nvSpPr>
        <p:spPr bwMode="auto">
          <a:xfrm>
            <a:off x="4636721" y="1456511"/>
            <a:ext cx="830347"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50</a:t>
            </a:r>
            <a:r>
              <a:rPr lang="ja-JP" altLang="en-US" sz="1200" dirty="0">
                <a:solidFill>
                  <a:srgbClr val="1E46AA"/>
                </a:solidFill>
                <a:latin typeface="Meiryo UI" pitchFamily="50" charset="-128"/>
                <a:ea typeface="Meiryo UI" pitchFamily="50" charset="-128"/>
                <a:cs typeface="Meiryo UI" pitchFamily="50" charset="-128"/>
              </a:rPr>
              <a:t>人</a:t>
            </a:r>
          </a:p>
        </p:txBody>
      </p:sp>
      <p:sp>
        <p:nvSpPr>
          <p:cNvPr id="100" name="テキスト ボックス 99">
            <a:extLst>
              <a:ext uri="{FF2B5EF4-FFF2-40B4-BE49-F238E27FC236}">
                <a16:creationId xmlns:a16="http://schemas.microsoft.com/office/drawing/2014/main" id="{0B5F1E84-A587-4998-8086-B3F8C0FE2BBB}"/>
              </a:ext>
            </a:extLst>
          </p:cNvPr>
          <p:cNvSpPr txBox="1"/>
          <p:nvPr/>
        </p:nvSpPr>
        <p:spPr bwMode="auto">
          <a:xfrm>
            <a:off x="3863584" y="1367335"/>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800" dirty="0">
                <a:solidFill>
                  <a:srgbClr val="1E46AA"/>
                </a:solidFill>
                <a:latin typeface="Meiryo UI" pitchFamily="50" charset="-128"/>
                <a:ea typeface="Meiryo UI" pitchFamily="50" charset="-128"/>
                <a:cs typeface="Meiryo UI" pitchFamily="50" charset="-128"/>
              </a:rPr>
              <a:t>×</a:t>
            </a:r>
            <a:endParaRPr lang="ja-JP" altLang="en-US" sz="2800" dirty="0">
              <a:solidFill>
                <a:srgbClr val="1E46AA"/>
              </a:solidFill>
              <a:latin typeface="Meiryo UI" pitchFamily="50" charset="-128"/>
              <a:ea typeface="Meiryo UI" pitchFamily="50" charset="-128"/>
              <a:cs typeface="Meiryo UI" pitchFamily="50" charset="-128"/>
            </a:endParaRPr>
          </a:p>
        </p:txBody>
      </p:sp>
      <p:pic>
        <p:nvPicPr>
          <p:cNvPr id="101" name="図 100">
            <a:extLst>
              <a:ext uri="{FF2B5EF4-FFF2-40B4-BE49-F238E27FC236}">
                <a16:creationId xmlns:a16="http://schemas.microsoft.com/office/drawing/2014/main" id="{B6F2FB83-2F0C-4868-A069-AEC1D476A49E}"/>
              </a:ext>
            </a:extLst>
          </p:cNvPr>
          <p:cNvPicPr>
            <a:picLocks noChangeAspect="1"/>
          </p:cNvPicPr>
          <p:nvPr/>
        </p:nvPicPr>
        <p:blipFill>
          <a:blip r:embed="rId3"/>
          <a:stretch>
            <a:fillRect/>
          </a:stretch>
        </p:blipFill>
        <p:spPr>
          <a:xfrm>
            <a:off x="2670953" y="1534148"/>
            <a:ext cx="272873" cy="270964"/>
          </a:xfrm>
          <a:prstGeom prst="rect">
            <a:avLst/>
          </a:prstGeom>
        </p:spPr>
      </p:pic>
      <p:pic>
        <p:nvPicPr>
          <p:cNvPr id="102" name="図 101">
            <a:extLst>
              <a:ext uri="{FF2B5EF4-FFF2-40B4-BE49-F238E27FC236}">
                <a16:creationId xmlns:a16="http://schemas.microsoft.com/office/drawing/2014/main" id="{CEA4385E-F179-431A-9C93-EDBCDB6119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456" y="1560308"/>
            <a:ext cx="358296" cy="217360"/>
          </a:xfrm>
          <a:prstGeom prst="rect">
            <a:avLst/>
          </a:prstGeom>
        </p:spPr>
      </p:pic>
      <p:sp>
        <p:nvSpPr>
          <p:cNvPr id="103" name="テキスト ボックス 102">
            <a:extLst>
              <a:ext uri="{FF2B5EF4-FFF2-40B4-BE49-F238E27FC236}">
                <a16:creationId xmlns:a16="http://schemas.microsoft.com/office/drawing/2014/main" id="{830A6460-4FC5-4347-9F7B-21090E271C9E}"/>
              </a:ext>
            </a:extLst>
          </p:cNvPr>
          <p:cNvSpPr txBox="1"/>
          <p:nvPr/>
        </p:nvSpPr>
        <p:spPr bwMode="auto">
          <a:xfrm>
            <a:off x="2580115" y="2192615"/>
            <a:ext cx="1209687"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dirty="0">
                <a:solidFill>
                  <a:srgbClr val="464646"/>
                </a:solidFill>
                <a:latin typeface="Meiryo UI" pitchFamily="50" charset="-128"/>
                <a:ea typeface="Meiryo UI" pitchFamily="50" charset="-128"/>
                <a:cs typeface="Meiryo UI" pitchFamily="50" charset="-128"/>
              </a:rPr>
              <a:t>1</a:t>
            </a:r>
            <a:r>
              <a:rPr lang="ja-JP" altLang="en-US" sz="1000" dirty="0">
                <a:solidFill>
                  <a:srgbClr val="464646"/>
                </a:solidFill>
                <a:latin typeface="Meiryo UI" pitchFamily="50" charset="-128"/>
                <a:ea typeface="Meiryo UI" pitchFamily="50" charset="-128"/>
                <a:cs typeface="Meiryo UI" pitchFamily="50" charset="-128"/>
              </a:rPr>
              <a:t>人当たり</a:t>
            </a:r>
          </a:p>
        </p:txBody>
      </p:sp>
      <p:sp>
        <p:nvSpPr>
          <p:cNvPr id="104" name="テキスト ボックス 103">
            <a:extLst>
              <a:ext uri="{FF2B5EF4-FFF2-40B4-BE49-F238E27FC236}">
                <a16:creationId xmlns:a16="http://schemas.microsoft.com/office/drawing/2014/main" id="{A4D0E531-7648-4C40-AABA-E7B273A1C3D7}"/>
              </a:ext>
            </a:extLst>
          </p:cNvPr>
          <p:cNvSpPr txBox="1"/>
          <p:nvPr/>
        </p:nvSpPr>
        <p:spPr bwMode="auto">
          <a:xfrm>
            <a:off x="4271101" y="2192615"/>
            <a:ext cx="1209687"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64646"/>
                </a:solidFill>
                <a:latin typeface="Meiryo UI" pitchFamily="50" charset="-128"/>
                <a:ea typeface="Meiryo UI" pitchFamily="50" charset="-128"/>
                <a:cs typeface="Meiryo UI" pitchFamily="50" charset="-128"/>
              </a:rPr>
              <a:t>ご利用人数</a:t>
            </a:r>
          </a:p>
        </p:txBody>
      </p:sp>
      <p:sp>
        <p:nvSpPr>
          <p:cNvPr id="105" name="テキスト ボックス 104">
            <a:extLst>
              <a:ext uri="{FF2B5EF4-FFF2-40B4-BE49-F238E27FC236}">
                <a16:creationId xmlns:a16="http://schemas.microsoft.com/office/drawing/2014/main" id="{703B8557-0C4E-4E46-847C-DB1A44FEDB18}"/>
              </a:ext>
            </a:extLst>
          </p:cNvPr>
          <p:cNvSpPr txBox="1"/>
          <p:nvPr/>
        </p:nvSpPr>
        <p:spPr bwMode="auto">
          <a:xfrm>
            <a:off x="2683039" y="2349580"/>
            <a:ext cx="1305056"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6,000</a:t>
            </a:r>
            <a:r>
              <a:rPr lang="ja-JP" altLang="en-US" sz="1200" dirty="0">
                <a:solidFill>
                  <a:srgbClr val="1E46AA"/>
                </a:solidFill>
                <a:latin typeface="Meiryo UI" pitchFamily="50" charset="-128"/>
                <a:ea typeface="Meiryo UI" pitchFamily="50" charset="-128"/>
                <a:cs typeface="Meiryo UI" pitchFamily="50" charset="-128"/>
              </a:rPr>
              <a:t>円</a:t>
            </a:r>
          </a:p>
        </p:txBody>
      </p:sp>
      <p:sp>
        <p:nvSpPr>
          <p:cNvPr id="106" name="テキスト ボックス 105">
            <a:extLst>
              <a:ext uri="{FF2B5EF4-FFF2-40B4-BE49-F238E27FC236}">
                <a16:creationId xmlns:a16="http://schemas.microsoft.com/office/drawing/2014/main" id="{DBC38133-C73D-4F6D-97B8-2B2A3F525B46}"/>
              </a:ext>
            </a:extLst>
          </p:cNvPr>
          <p:cNvSpPr txBox="1"/>
          <p:nvPr/>
        </p:nvSpPr>
        <p:spPr bwMode="auto">
          <a:xfrm>
            <a:off x="4636721" y="2344293"/>
            <a:ext cx="830347" cy="3594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800" dirty="0">
                <a:solidFill>
                  <a:srgbClr val="1E46AA"/>
                </a:solidFill>
                <a:latin typeface="Meiryo UI" pitchFamily="50" charset="-128"/>
                <a:ea typeface="Meiryo UI" pitchFamily="50" charset="-128"/>
                <a:cs typeface="Meiryo UI" pitchFamily="50" charset="-128"/>
              </a:rPr>
              <a:t>100</a:t>
            </a:r>
            <a:r>
              <a:rPr lang="ja-JP" altLang="en-US" sz="1200" dirty="0">
                <a:solidFill>
                  <a:srgbClr val="1E46AA"/>
                </a:solidFill>
                <a:latin typeface="Meiryo UI" pitchFamily="50" charset="-128"/>
                <a:ea typeface="Meiryo UI" pitchFamily="50" charset="-128"/>
                <a:cs typeface="Meiryo UI" pitchFamily="50" charset="-128"/>
              </a:rPr>
              <a:t>人</a:t>
            </a:r>
          </a:p>
        </p:txBody>
      </p:sp>
      <p:sp>
        <p:nvSpPr>
          <p:cNvPr id="107" name="テキスト ボックス 106">
            <a:extLst>
              <a:ext uri="{FF2B5EF4-FFF2-40B4-BE49-F238E27FC236}">
                <a16:creationId xmlns:a16="http://schemas.microsoft.com/office/drawing/2014/main" id="{ACEAFA12-4E6A-448F-9F37-975E59F96B77}"/>
              </a:ext>
            </a:extLst>
          </p:cNvPr>
          <p:cNvSpPr txBox="1"/>
          <p:nvPr/>
        </p:nvSpPr>
        <p:spPr bwMode="auto">
          <a:xfrm>
            <a:off x="3863584" y="2255117"/>
            <a:ext cx="635772" cy="513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800" dirty="0">
                <a:solidFill>
                  <a:srgbClr val="1E46AA"/>
                </a:solidFill>
                <a:latin typeface="Meiryo UI" pitchFamily="50" charset="-128"/>
                <a:ea typeface="Meiryo UI" pitchFamily="50" charset="-128"/>
                <a:cs typeface="Meiryo UI" pitchFamily="50" charset="-128"/>
              </a:rPr>
              <a:t>×</a:t>
            </a:r>
            <a:endParaRPr lang="ja-JP" altLang="en-US" sz="2800" dirty="0">
              <a:solidFill>
                <a:srgbClr val="1E46AA"/>
              </a:solidFill>
              <a:latin typeface="Meiryo UI" pitchFamily="50" charset="-128"/>
              <a:ea typeface="Meiryo UI" pitchFamily="50" charset="-128"/>
              <a:cs typeface="Meiryo UI" pitchFamily="50" charset="-128"/>
            </a:endParaRPr>
          </a:p>
        </p:txBody>
      </p:sp>
      <p:pic>
        <p:nvPicPr>
          <p:cNvPr id="108" name="図 107">
            <a:extLst>
              <a:ext uri="{FF2B5EF4-FFF2-40B4-BE49-F238E27FC236}">
                <a16:creationId xmlns:a16="http://schemas.microsoft.com/office/drawing/2014/main" id="{DA3DDFCE-A865-4C53-AEB1-39DE14AA0E7D}"/>
              </a:ext>
            </a:extLst>
          </p:cNvPr>
          <p:cNvPicPr>
            <a:picLocks noChangeAspect="1"/>
          </p:cNvPicPr>
          <p:nvPr/>
        </p:nvPicPr>
        <p:blipFill>
          <a:blip r:embed="rId3"/>
          <a:stretch>
            <a:fillRect/>
          </a:stretch>
        </p:blipFill>
        <p:spPr>
          <a:xfrm>
            <a:off x="2670953" y="2421930"/>
            <a:ext cx="272873" cy="270964"/>
          </a:xfrm>
          <a:prstGeom prst="rect">
            <a:avLst/>
          </a:prstGeom>
        </p:spPr>
      </p:pic>
      <p:pic>
        <p:nvPicPr>
          <p:cNvPr id="109" name="図 108">
            <a:extLst>
              <a:ext uri="{FF2B5EF4-FFF2-40B4-BE49-F238E27FC236}">
                <a16:creationId xmlns:a16="http://schemas.microsoft.com/office/drawing/2014/main" id="{982B23B7-80D3-49C6-AAF3-19D7B67788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1456" y="2448090"/>
            <a:ext cx="358296" cy="217360"/>
          </a:xfrm>
          <a:prstGeom prst="rect">
            <a:avLst/>
          </a:prstGeom>
        </p:spPr>
      </p:pic>
      <p:sp>
        <p:nvSpPr>
          <p:cNvPr id="68" name="テキスト ボックス 67">
            <a:extLst>
              <a:ext uri="{FF2B5EF4-FFF2-40B4-BE49-F238E27FC236}">
                <a16:creationId xmlns:a16="http://schemas.microsoft.com/office/drawing/2014/main" id="{DD5195AD-8FB6-4F4A-8012-B706616CFD78}"/>
              </a:ext>
            </a:extLst>
          </p:cNvPr>
          <p:cNvSpPr txBox="1"/>
          <p:nvPr/>
        </p:nvSpPr>
        <p:spPr bwMode="auto">
          <a:xfrm>
            <a:off x="4906874" y="995260"/>
            <a:ext cx="4400296"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1000" dirty="0">
                <a:solidFill>
                  <a:srgbClr val="464646"/>
                </a:solidFill>
                <a:latin typeface="Meiryo UI" pitchFamily="50" charset="-128"/>
                <a:ea typeface="Meiryo UI" pitchFamily="50" charset="-128"/>
                <a:cs typeface="Meiryo UI" pitchFamily="50" charset="-128"/>
              </a:rPr>
              <a:t>※</a:t>
            </a:r>
            <a:r>
              <a:rPr lang="ja-JP" altLang="en-US" sz="1000" dirty="0">
                <a:solidFill>
                  <a:srgbClr val="464646"/>
                </a:solidFill>
                <a:latin typeface="Meiryo UI" pitchFamily="50" charset="-128"/>
                <a:ea typeface="Meiryo UI" pitchFamily="50" charset="-128"/>
                <a:cs typeface="Meiryo UI" pitchFamily="50" charset="-128"/>
              </a:rPr>
              <a:t>年額での試算となります。税抜価格です。　</a:t>
            </a:r>
            <a:r>
              <a:rPr lang="en-US" altLang="ja-JP" sz="1000" dirty="0">
                <a:solidFill>
                  <a:srgbClr val="464646"/>
                </a:solidFill>
                <a:latin typeface="Meiryo UI" pitchFamily="50" charset="-128"/>
                <a:ea typeface="Meiryo UI" pitchFamily="50" charset="-128"/>
                <a:cs typeface="Meiryo UI" pitchFamily="50" charset="-128"/>
              </a:rPr>
              <a:t>※</a:t>
            </a:r>
            <a:r>
              <a:rPr lang="ja-JP" altLang="en-US" sz="1000" dirty="0">
                <a:solidFill>
                  <a:srgbClr val="464646"/>
                </a:solidFill>
                <a:latin typeface="Meiryo UI" pitchFamily="50" charset="-128"/>
                <a:ea typeface="Meiryo UI" pitchFamily="50" charset="-128"/>
                <a:cs typeface="Meiryo UI" pitchFamily="50" charset="-128"/>
              </a:rPr>
              <a:t>最小</a:t>
            </a:r>
            <a:r>
              <a:rPr lang="en-US" altLang="ja-JP" sz="1000" dirty="0">
                <a:solidFill>
                  <a:srgbClr val="464646"/>
                </a:solidFill>
                <a:latin typeface="Meiryo UI" pitchFamily="50" charset="-128"/>
                <a:ea typeface="Meiryo UI" pitchFamily="50" charset="-128"/>
                <a:cs typeface="Meiryo UI" pitchFamily="50" charset="-128"/>
              </a:rPr>
              <a:t>21ID</a:t>
            </a:r>
            <a:r>
              <a:rPr lang="ja-JP" altLang="en-US" sz="1000" dirty="0">
                <a:solidFill>
                  <a:srgbClr val="464646"/>
                </a:solidFill>
                <a:latin typeface="Meiryo UI" pitchFamily="50" charset="-128"/>
                <a:ea typeface="Meiryo UI" pitchFamily="50" charset="-128"/>
                <a:cs typeface="Meiryo UI" pitchFamily="50" charset="-128"/>
              </a:rPr>
              <a:t>～のご契約となります。</a:t>
            </a:r>
          </a:p>
        </p:txBody>
      </p:sp>
    </p:spTree>
    <p:extLst>
      <p:ext uri="{BB962C8B-B14F-4D97-AF65-F5344CB8AC3E}">
        <p14:creationId xmlns:p14="http://schemas.microsoft.com/office/powerpoint/2010/main" val="3764144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rotWithShape="1">
          <a:blip r:embed="rId3" cstate="print">
            <a:extLst>
              <a:ext uri="{28A0092B-C50C-407E-A947-70E740481C1C}">
                <a14:useLocalDpi xmlns:a14="http://schemas.microsoft.com/office/drawing/2010/main" val="0"/>
              </a:ext>
            </a:extLst>
          </a:blip>
          <a:srcRect l="11" r="1" b="7260"/>
          <a:stretch/>
        </p:blipFill>
        <p:spPr>
          <a:xfrm>
            <a:off x="526288" y="907104"/>
            <a:ext cx="8853425" cy="5477187"/>
          </a:xfrm>
          <a:prstGeom prst="rect">
            <a:avLst/>
          </a:prstGeom>
        </p:spPr>
      </p:pic>
      <p:pic>
        <p:nvPicPr>
          <p:cNvPr id="7" name="図 6"/>
          <p:cNvPicPr>
            <a:picLocks noChangeAspect="1"/>
          </p:cNvPicPr>
          <p:nvPr/>
        </p:nvPicPr>
        <p:blipFill>
          <a:blip r:embed="rId4"/>
          <a:stretch>
            <a:fillRect/>
          </a:stretch>
        </p:blipFill>
        <p:spPr>
          <a:xfrm>
            <a:off x="935819" y="1096598"/>
            <a:ext cx="8034362" cy="5098198"/>
          </a:xfrm>
          <a:prstGeom prst="rect">
            <a:avLst/>
          </a:prstGeom>
        </p:spPr>
      </p:pic>
      <p:sp>
        <p:nvSpPr>
          <p:cNvPr id="22" name="テキスト ボックス 21"/>
          <p:cNvSpPr txBox="1"/>
          <p:nvPr/>
        </p:nvSpPr>
        <p:spPr bwMode="auto">
          <a:xfrm>
            <a:off x="1634667" y="1555490"/>
            <a:ext cx="691400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nchor="ctr" anchorCtr="0">
            <a:spAutoFit/>
          </a:bodyPr>
          <a:lstStyle/>
          <a:p>
            <a:pPr eaLnBrk="1" hangingPunct="1"/>
            <a:r>
              <a:rPr lang="ja-JP" altLang="en-US" sz="2902" b="1" dirty="0">
                <a:solidFill>
                  <a:srgbClr val="4D4D4D"/>
                </a:solidFill>
                <a:latin typeface="Meiryo UI" pitchFamily="50" charset="-128"/>
                <a:ea typeface="Meiryo UI" pitchFamily="50" charset="-128"/>
                <a:cs typeface="Meiryo UI" pitchFamily="50" charset="-128"/>
              </a:rPr>
              <a:t>大塚商会のご紹介</a:t>
            </a:r>
          </a:p>
        </p:txBody>
      </p:sp>
      <p:sp>
        <p:nvSpPr>
          <p:cNvPr id="24" name="テキスト ボックス 23"/>
          <p:cNvSpPr txBox="1"/>
          <p:nvPr/>
        </p:nvSpPr>
        <p:spPr bwMode="auto">
          <a:xfrm>
            <a:off x="1634667" y="2462402"/>
            <a:ext cx="691400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4D4D4D"/>
                </a:solidFill>
                <a:latin typeface="Meiryo UI" pitchFamily="50" charset="-128"/>
                <a:ea typeface="Meiryo UI" pitchFamily="50" charset="-128"/>
                <a:cs typeface="Meiryo UI" pitchFamily="50" charset="-128"/>
              </a:rPr>
              <a:t>ご提案機器</a:t>
            </a:r>
          </a:p>
        </p:txBody>
      </p:sp>
      <p:sp>
        <p:nvSpPr>
          <p:cNvPr id="25" name="テキスト ボックス 24"/>
          <p:cNvSpPr txBox="1"/>
          <p:nvPr/>
        </p:nvSpPr>
        <p:spPr bwMode="auto">
          <a:xfrm>
            <a:off x="1634667" y="3369313"/>
            <a:ext cx="691400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4D4D4D"/>
                </a:solidFill>
                <a:latin typeface="Meiryo UI" pitchFamily="50" charset="-128"/>
                <a:ea typeface="Meiryo UI" pitchFamily="50" charset="-128"/>
                <a:cs typeface="Meiryo UI" pitchFamily="50" charset="-128"/>
              </a:rPr>
              <a:t>ご提案コスト</a:t>
            </a:r>
          </a:p>
        </p:txBody>
      </p:sp>
      <p:sp>
        <p:nvSpPr>
          <p:cNvPr id="27" name="テキスト ボックス 26"/>
          <p:cNvSpPr txBox="1"/>
          <p:nvPr/>
        </p:nvSpPr>
        <p:spPr bwMode="auto">
          <a:xfrm>
            <a:off x="1634667" y="4276224"/>
            <a:ext cx="691400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4D4D4D"/>
                </a:solidFill>
                <a:latin typeface="Meiryo UI" pitchFamily="50" charset="-128"/>
                <a:ea typeface="Meiryo UI" pitchFamily="50" charset="-128"/>
                <a:cs typeface="Meiryo UI" pitchFamily="50" charset="-128"/>
              </a:rPr>
              <a:t>プリントオンデマンド機のご紹介</a:t>
            </a:r>
          </a:p>
        </p:txBody>
      </p:sp>
      <p:sp>
        <p:nvSpPr>
          <p:cNvPr id="34" name="テキスト ボックス 33"/>
          <p:cNvSpPr txBox="1"/>
          <p:nvPr/>
        </p:nvSpPr>
        <p:spPr bwMode="auto">
          <a:xfrm>
            <a:off x="1634667" y="5183136"/>
            <a:ext cx="691400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4D4D4D"/>
                </a:solidFill>
                <a:latin typeface="Meiryo UI" pitchFamily="50" charset="-128"/>
                <a:ea typeface="Meiryo UI" pitchFamily="50" charset="-128"/>
                <a:cs typeface="Meiryo UI" pitchFamily="50" charset="-128"/>
              </a:rPr>
              <a:t>大塚商会の</a:t>
            </a:r>
            <a:r>
              <a:rPr lang="en-US" altLang="ja-JP" sz="2902" b="1" dirty="0">
                <a:solidFill>
                  <a:srgbClr val="4D4D4D"/>
                </a:solidFill>
                <a:latin typeface="Meiryo UI" pitchFamily="50" charset="-128"/>
                <a:ea typeface="Meiryo UI" pitchFamily="50" charset="-128"/>
                <a:cs typeface="Meiryo UI" pitchFamily="50" charset="-128"/>
              </a:rPr>
              <a:t>DX</a:t>
            </a:r>
            <a:r>
              <a:rPr lang="ja-JP" altLang="en-US" sz="2902" b="1" dirty="0">
                <a:solidFill>
                  <a:srgbClr val="4D4D4D"/>
                </a:solidFill>
                <a:latin typeface="Meiryo UI" pitchFamily="50" charset="-128"/>
                <a:ea typeface="Meiryo UI" pitchFamily="50" charset="-128"/>
                <a:cs typeface="Meiryo UI" pitchFamily="50" charset="-128"/>
              </a:rPr>
              <a:t>ソリューション</a:t>
            </a:r>
          </a:p>
        </p:txBody>
      </p:sp>
      <p:sp>
        <p:nvSpPr>
          <p:cNvPr id="3" name="正方形/長方形 2"/>
          <p:cNvSpPr/>
          <p:nvPr/>
        </p:nvSpPr>
        <p:spPr bwMode="auto">
          <a:xfrm>
            <a:off x="1211073" y="1674864"/>
            <a:ext cx="277821" cy="277821"/>
          </a:xfrm>
          <a:prstGeom prst="rect">
            <a:avLst/>
          </a:prstGeom>
          <a:gradFill flip="none" rotWithShape="1">
            <a:gsLst>
              <a:gs pos="0">
                <a:schemeClr val="bg1"/>
              </a:gs>
              <a:gs pos="75000">
                <a:schemeClr val="bg1">
                  <a:lumMod val="95000"/>
                </a:schemeClr>
              </a:gs>
              <a:gs pos="100000">
                <a:schemeClr val="bg1">
                  <a:lumMod val="85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25400" h="44450"/>
          </a:sp3d>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2" name="正方形/長方形 31"/>
          <p:cNvSpPr/>
          <p:nvPr/>
        </p:nvSpPr>
        <p:spPr bwMode="auto">
          <a:xfrm>
            <a:off x="1211073" y="2587698"/>
            <a:ext cx="277821" cy="277821"/>
          </a:xfrm>
          <a:prstGeom prst="rect">
            <a:avLst/>
          </a:prstGeom>
          <a:gradFill flip="none" rotWithShape="1">
            <a:gsLst>
              <a:gs pos="0">
                <a:schemeClr val="bg1"/>
              </a:gs>
              <a:gs pos="75000">
                <a:schemeClr val="bg1">
                  <a:lumMod val="95000"/>
                </a:schemeClr>
              </a:gs>
              <a:gs pos="100000">
                <a:schemeClr val="bg1">
                  <a:lumMod val="85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25400" h="44450"/>
          </a:sp3d>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3" name="正方形/長方形 32"/>
          <p:cNvSpPr/>
          <p:nvPr/>
        </p:nvSpPr>
        <p:spPr bwMode="auto">
          <a:xfrm>
            <a:off x="1211073" y="3500532"/>
            <a:ext cx="277821" cy="277821"/>
          </a:xfrm>
          <a:prstGeom prst="rect">
            <a:avLst/>
          </a:prstGeom>
          <a:gradFill flip="none" rotWithShape="1">
            <a:gsLst>
              <a:gs pos="0">
                <a:schemeClr val="bg1"/>
              </a:gs>
              <a:gs pos="70000">
                <a:schemeClr val="bg1">
                  <a:lumMod val="95000"/>
                </a:schemeClr>
              </a:gs>
              <a:gs pos="100000">
                <a:schemeClr val="bg1">
                  <a:lumMod val="85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25400" h="44450"/>
          </a:sp3d>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5" name="正方形/長方形 34"/>
          <p:cNvSpPr/>
          <p:nvPr/>
        </p:nvSpPr>
        <p:spPr bwMode="auto">
          <a:xfrm>
            <a:off x="1211073" y="4413366"/>
            <a:ext cx="277821" cy="277821"/>
          </a:xfrm>
          <a:prstGeom prst="rect">
            <a:avLst/>
          </a:prstGeom>
          <a:gradFill flip="none" rotWithShape="1">
            <a:gsLst>
              <a:gs pos="0">
                <a:schemeClr val="bg1"/>
              </a:gs>
              <a:gs pos="75000">
                <a:schemeClr val="bg1">
                  <a:lumMod val="95000"/>
                </a:schemeClr>
              </a:gs>
              <a:gs pos="100000">
                <a:schemeClr val="bg1">
                  <a:lumMod val="85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25400" h="44450"/>
          </a:sp3d>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6" name="正方形/長方形 35"/>
          <p:cNvSpPr/>
          <p:nvPr/>
        </p:nvSpPr>
        <p:spPr bwMode="auto">
          <a:xfrm>
            <a:off x="1211073" y="5326200"/>
            <a:ext cx="277821" cy="277821"/>
          </a:xfrm>
          <a:prstGeom prst="rect">
            <a:avLst/>
          </a:prstGeom>
          <a:gradFill flip="none" rotWithShape="1">
            <a:gsLst>
              <a:gs pos="0">
                <a:schemeClr val="bg1"/>
              </a:gs>
              <a:gs pos="70000">
                <a:schemeClr val="bg1">
                  <a:lumMod val="95000"/>
                </a:schemeClr>
              </a:gs>
              <a:gs pos="100000">
                <a:schemeClr val="bg1">
                  <a:lumMod val="85000"/>
                </a:schemeClr>
              </a:gs>
            </a:gsLst>
            <a:path path="circle">
              <a:fillToRect l="50000" t="50000" r="50000" b="50000"/>
            </a:path>
            <a:tileRect/>
          </a:gradFill>
          <a:ln w="9525" cap="flat" cmpd="sng" algn="ctr">
            <a:noFill/>
            <a:prstDash val="solid"/>
            <a:round/>
            <a:headEnd type="none" w="med" len="med"/>
            <a:tailEnd type="none" w="med" len="med"/>
          </a:ln>
          <a:effectLst/>
          <a:scene3d>
            <a:camera prst="orthographicFront"/>
            <a:lightRig rig="threePt" dir="t"/>
          </a:scene3d>
          <a:sp3d>
            <a:bevelT w="25400" h="44450"/>
          </a:sp3d>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4" name="タイトル 3">
            <a:extLst>
              <a:ext uri="{FF2B5EF4-FFF2-40B4-BE49-F238E27FC236}">
                <a16:creationId xmlns:a16="http://schemas.microsoft.com/office/drawing/2014/main" id="{C5D688EE-CE5A-48C7-8CBE-67BB8AD1A34A}"/>
              </a:ext>
            </a:extLst>
          </p:cNvPr>
          <p:cNvSpPr>
            <a:spLocks noGrp="1"/>
          </p:cNvSpPr>
          <p:nvPr>
            <p:ph type="title"/>
          </p:nvPr>
        </p:nvSpPr>
        <p:spPr/>
        <p:txBody>
          <a:bodyPr/>
          <a:lstStyle/>
          <a:p>
            <a:r>
              <a:rPr lang="ja-JP" altLang="en-US" dirty="0"/>
              <a:t>本日のご提案内容</a:t>
            </a:r>
          </a:p>
        </p:txBody>
      </p:sp>
      <p:sp>
        <p:nvSpPr>
          <p:cNvPr id="5" name="スライド番号プレースホルダー 4">
            <a:extLst>
              <a:ext uri="{FF2B5EF4-FFF2-40B4-BE49-F238E27FC236}">
                <a16:creationId xmlns:a16="http://schemas.microsoft.com/office/drawing/2014/main" id="{10B70C2D-67AD-46B7-9576-2B42343E35A8}"/>
              </a:ext>
            </a:extLst>
          </p:cNvPr>
          <p:cNvSpPr>
            <a:spLocks noGrp="1"/>
          </p:cNvSpPr>
          <p:nvPr>
            <p:ph type="sldNum" sz="quarter" idx="4"/>
          </p:nvPr>
        </p:nvSpPr>
        <p:spPr/>
        <p:txBody>
          <a:bodyPr/>
          <a:lstStyle/>
          <a:p>
            <a:pPr>
              <a:defRPr/>
            </a:pPr>
            <a:fld id="{FB3629B8-3F17-4C5D-9EA5-923845F78C95}" type="slidenum">
              <a:rPr lang="en-US" altLang="ja-JP" smtClean="0"/>
              <a:pPr>
                <a:defRPr/>
              </a:pPr>
              <a:t>2</a:t>
            </a:fld>
            <a:endParaRPr lang="en-US" altLang="ja-JP" dirty="0"/>
          </a:p>
        </p:txBody>
      </p:sp>
    </p:spTree>
    <p:extLst>
      <p:ext uri="{BB962C8B-B14F-4D97-AF65-F5344CB8AC3E}">
        <p14:creationId xmlns:p14="http://schemas.microsoft.com/office/powerpoint/2010/main" val="2117076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角丸四角形 88"/>
          <p:cNvSpPr/>
          <p:nvPr/>
        </p:nvSpPr>
        <p:spPr bwMode="auto">
          <a:xfrm>
            <a:off x="560699" y="4271476"/>
            <a:ext cx="2135501" cy="2069618"/>
          </a:xfrm>
          <a:prstGeom prst="roundRect">
            <a:avLst>
              <a:gd name="adj" fmla="val 5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148" name="図 1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3612" y="4873509"/>
            <a:ext cx="433763" cy="848884"/>
          </a:xfrm>
          <a:prstGeom prst="rect">
            <a:avLst/>
          </a:prstGeom>
        </p:spPr>
      </p:pic>
      <p:pic>
        <p:nvPicPr>
          <p:cNvPr id="109" name="図 10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3766" y="2230524"/>
            <a:ext cx="750647" cy="1389409"/>
          </a:xfrm>
          <a:prstGeom prst="rect">
            <a:avLst/>
          </a:prstGeom>
        </p:spPr>
      </p:pic>
      <p:sp>
        <p:nvSpPr>
          <p:cNvPr id="87" name="テキスト ボックス 86"/>
          <p:cNvSpPr txBox="1"/>
          <p:nvPr/>
        </p:nvSpPr>
        <p:spPr bwMode="auto">
          <a:xfrm>
            <a:off x="534584" y="908511"/>
            <a:ext cx="639964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用紙を減らしてコスト削減や環境対策に</a:t>
            </a:r>
          </a:p>
        </p:txBody>
      </p:sp>
      <p:sp>
        <p:nvSpPr>
          <p:cNvPr id="88" name="テキスト ボックス 87"/>
          <p:cNvSpPr txBox="1"/>
          <p:nvPr/>
        </p:nvSpPr>
        <p:spPr bwMode="auto">
          <a:xfrm>
            <a:off x="576514" y="1339436"/>
            <a:ext cx="8387904"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内部資料などに両面や集約機能を活用すれば、紙の消費量が抑えられコスト削減や環境対策が可能です。</a:t>
            </a:r>
          </a:p>
        </p:txBody>
      </p:sp>
      <p:sp>
        <p:nvSpPr>
          <p:cNvPr id="90" name="角丸四角形 89"/>
          <p:cNvSpPr/>
          <p:nvPr/>
        </p:nvSpPr>
        <p:spPr bwMode="auto">
          <a:xfrm>
            <a:off x="560699" y="4271478"/>
            <a:ext cx="213550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1706" dirty="0">
                <a:solidFill>
                  <a:schemeClr val="bg1"/>
                </a:solidFill>
                <a:latin typeface="Meiryo UI" pitchFamily="50" charset="-128"/>
                <a:ea typeface="Meiryo UI" pitchFamily="50" charset="-128"/>
                <a:cs typeface="Meiryo UI" pitchFamily="50" charset="-128"/>
              </a:rPr>
              <a:t>両面印刷</a:t>
            </a:r>
          </a:p>
        </p:txBody>
      </p:sp>
      <p:sp>
        <p:nvSpPr>
          <p:cNvPr id="92" name="角丸四角形 91"/>
          <p:cNvSpPr/>
          <p:nvPr/>
        </p:nvSpPr>
        <p:spPr bwMode="auto">
          <a:xfrm>
            <a:off x="2781132" y="4271476"/>
            <a:ext cx="2135501" cy="2069618"/>
          </a:xfrm>
          <a:prstGeom prst="roundRect">
            <a:avLst>
              <a:gd name="adj" fmla="val 5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14" name="角丸四角形 113"/>
          <p:cNvSpPr/>
          <p:nvPr/>
        </p:nvSpPr>
        <p:spPr bwMode="auto">
          <a:xfrm>
            <a:off x="2779405" y="4271478"/>
            <a:ext cx="213550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1706" dirty="0">
                <a:solidFill>
                  <a:schemeClr val="bg1"/>
                </a:solidFill>
                <a:latin typeface="Meiryo UI" pitchFamily="50" charset="-128"/>
                <a:ea typeface="Meiryo UI" pitchFamily="50" charset="-128"/>
                <a:cs typeface="Meiryo UI" pitchFamily="50" charset="-128"/>
              </a:rPr>
              <a:t>集約印刷</a:t>
            </a:r>
          </a:p>
        </p:txBody>
      </p:sp>
      <p:sp>
        <p:nvSpPr>
          <p:cNvPr id="115" name="角丸四角形 114"/>
          <p:cNvSpPr/>
          <p:nvPr/>
        </p:nvSpPr>
        <p:spPr bwMode="auto">
          <a:xfrm>
            <a:off x="5001565" y="4271476"/>
            <a:ext cx="2135501" cy="2069618"/>
          </a:xfrm>
          <a:prstGeom prst="roundRect">
            <a:avLst>
              <a:gd name="adj" fmla="val 5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17" name="角丸四角形 116"/>
          <p:cNvSpPr/>
          <p:nvPr/>
        </p:nvSpPr>
        <p:spPr bwMode="auto">
          <a:xfrm>
            <a:off x="4998111" y="4271478"/>
            <a:ext cx="213550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1706" dirty="0">
                <a:solidFill>
                  <a:schemeClr val="bg1"/>
                </a:solidFill>
                <a:latin typeface="Meiryo UI" pitchFamily="50" charset="-128"/>
                <a:ea typeface="Meiryo UI" pitchFamily="50" charset="-128"/>
                <a:cs typeface="Meiryo UI" pitchFamily="50" charset="-128"/>
              </a:rPr>
              <a:t>両面・集約の併用</a:t>
            </a:r>
          </a:p>
        </p:txBody>
      </p:sp>
      <p:sp>
        <p:nvSpPr>
          <p:cNvPr id="121" name="角丸四角形 120"/>
          <p:cNvSpPr/>
          <p:nvPr/>
        </p:nvSpPr>
        <p:spPr bwMode="auto">
          <a:xfrm>
            <a:off x="7221997" y="4271476"/>
            <a:ext cx="2135501" cy="2069618"/>
          </a:xfrm>
          <a:prstGeom prst="roundRect">
            <a:avLst>
              <a:gd name="adj" fmla="val 5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37" name="角丸四角形 136"/>
          <p:cNvSpPr/>
          <p:nvPr/>
        </p:nvSpPr>
        <p:spPr bwMode="auto">
          <a:xfrm>
            <a:off x="7216816" y="4271478"/>
            <a:ext cx="2135501" cy="301229"/>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1706" dirty="0">
                <a:solidFill>
                  <a:schemeClr val="bg1"/>
                </a:solidFill>
                <a:latin typeface="Meiryo UI" pitchFamily="50" charset="-128"/>
                <a:ea typeface="Meiryo UI" pitchFamily="50" charset="-128"/>
                <a:cs typeface="Meiryo UI" pitchFamily="50" charset="-128"/>
              </a:rPr>
              <a:t>中綴じ印刷</a:t>
            </a:r>
            <a:r>
              <a:rPr lang="ja-JP" altLang="en-US" sz="816" dirty="0">
                <a:solidFill>
                  <a:schemeClr val="bg1"/>
                </a:solidFill>
                <a:latin typeface="Meiryo UI" pitchFamily="50" charset="-128"/>
                <a:ea typeface="Meiryo UI" pitchFamily="50" charset="-128"/>
                <a:cs typeface="Meiryo UI" pitchFamily="50" charset="-128"/>
              </a:rPr>
              <a:t>　</a:t>
            </a:r>
            <a:r>
              <a:rPr lang="en-US" altLang="ja-JP" sz="816" dirty="0">
                <a:solidFill>
                  <a:schemeClr val="bg1"/>
                </a:solidFill>
                <a:latin typeface="Meiryo UI" pitchFamily="50" charset="-128"/>
                <a:ea typeface="Meiryo UI" pitchFamily="50" charset="-128"/>
                <a:cs typeface="Meiryo UI" pitchFamily="50" charset="-128"/>
              </a:rPr>
              <a:t>※</a:t>
            </a:r>
            <a:endParaRPr lang="ja-JP" altLang="en-US" sz="816" dirty="0">
              <a:solidFill>
                <a:schemeClr val="bg1"/>
              </a:solidFill>
              <a:latin typeface="Meiryo UI" pitchFamily="50" charset="-128"/>
              <a:ea typeface="Meiryo UI" pitchFamily="50" charset="-128"/>
              <a:cs typeface="Meiryo UI" pitchFamily="50" charset="-128"/>
            </a:endParaRPr>
          </a:p>
        </p:txBody>
      </p:sp>
      <p:sp>
        <p:nvSpPr>
          <p:cNvPr id="140" name="テキスト ボックス 139"/>
          <p:cNvSpPr txBox="1"/>
          <p:nvPr/>
        </p:nvSpPr>
        <p:spPr bwMode="auto">
          <a:xfrm>
            <a:off x="7933890" y="5799235"/>
            <a:ext cx="1390240"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r>
              <a:rPr lang="en-US" altLang="ja-JP" sz="907" dirty="0">
                <a:solidFill>
                  <a:prstClr val="black">
                    <a:lumMod val="85000"/>
                    <a:lumOff val="15000"/>
                  </a:prstClr>
                </a:solidFill>
                <a:latin typeface="Meiryo UI" pitchFamily="50" charset="-128"/>
                <a:ea typeface="Meiryo UI" pitchFamily="50" charset="-128"/>
                <a:cs typeface="Meiryo UI" pitchFamily="50" charset="-128"/>
              </a:rPr>
              <a:t>※</a:t>
            </a:r>
            <a:r>
              <a:rPr lang="ja-JP" altLang="en-US" sz="907" dirty="0">
                <a:solidFill>
                  <a:prstClr val="black">
                    <a:lumMod val="85000"/>
                    <a:lumOff val="15000"/>
                  </a:prstClr>
                </a:solidFill>
                <a:latin typeface="Meiryo UI" pitchFamily="50" charset="-128"/>
                <a:ea typeface="Meiryo UI" pitchFamily="50" charset="-128"/>
                <a:cs typeface="Meiryo UI" pitchFamily="50" charset="-128"/>
              </a:rPr>
              <a:t>フィニッシャー装着時のみ</a:t>
            </a:r>
          </a:p>
        </p:txBody>
      </p:sp>
      <p:sp>
        <p:nvSpPr>
          <p:cNvPr id="3" name="ホームベース 2"/>
          <p:cNvSpPr/>
          <p:nvPr/>
        </p:nvSpPr>
        <p:spPr bwMode="auto">
          <a:xfrm>
            <a:off x="576514" y="6054447"/>
            <a:ext cx="2055450" cy="286647"/>
          </a:xfrm>
          <a:prstGeom prst="homePlate">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 name="正方形/長方形 3"/>
          <p:cNvSpPr/>
          <p:nvPr/>
        </p:nvSpPr>
        <p:spPr>
          <a:xfrm>
            <a:off x="1142578" y="6067233"/>
            <a:ext cx="971741" cy="287771"/>
          </a:xfrm>
          <a:prstGeom prst="rect">
            <a:avLst/>
          </a:prstGeom>
        </p:spPr>
        <p:txBody>
          <a:bodyPr wrap="none">
            <a:spAutoFit/>
          </a:bodyPr>
          <a:lstStyle/>
          <a:p>
            <a:pPr algn="ctr"/>
            <a:r>
              <a:rPr lang="ja-JP" altLang="en-US" sz="1270" dirty="0">
                <a:latin typeface="Meiryo UI" panose="020B0604030504040204" pitchFamily="50" charset="-128"/>
                <a:ea typeface="Meiryo UI" panose="020B0604030504040204" pitchFamily="50" charset="-128"/>
              </a:rPr>
              <a:t>用紙の節約</a:t>
            </a:r>
          </a:p>
        </p:txBody>
      </p:sp>
      <p:sp>
        <p:nvSpPr>
          <p:cNvPr id="151" name="ホームベース 150"/>
          <p:cNvSpPr/>
          <p:nvPr/>
        </p:nvSpPr>
        <p:spPr bwMode="auto">
          <a:xfrm>
            <a:off x="2798410" y="6054447"/>
            <a:ext cx="2055450" cy="286647"/>
          </a:xfrm>
          <a:prstGeom prst="homePlate">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52" name="正方形/長方形 151"/>
          <p:cNvSpPr/>
          <p:nvPr/>
        </p:nvSpPr>
        <p:spPr>
          <a:xfrm>
            <a:off x="3086355" y="6067233"/>
            <a:ext cx="1527982" cy="287771"/>
          </a:xfrm>
          <a:prstGeom prst="rect">
            <a:avLst/>
          </a:prstGeom>
        </p:spPr>
        <p:txBody>
          <a:bodyPr wrap="none">
            <a:spAutoFit/>
          </a:bodyPr>
          <a:lstStyle/>
          <a:p>
            <a:pPr algn="ctr"/>
            <a:r>
              <a:rPr lang="ja-JP" altLang="en-US" sz="1270" dirty="0">
                <a:latin typeface="Meiryo UI" panose="020B0604030504040204" pitchFamily="50" charset="-128"/>
                <a:ea typeface="Meiryo UI" panose="020B0604030504040204" pitchFamily="50" charset="-128"/>
              </a:rPr>
              <a:t>用紙・カウントの節約</a:t>
            </a:r>
          </a:p>
        </p:txBody>
      </p:sp>
      <p:sp>
        <p:nvSpPr>
          <p:cNvPr id="153" name="ホームベース 152"/>
          <p:cNvSpPr/>
          <p:nvPr/>
        </p:nvSpPr>
        <p:spPr bwMode="auto">
          <a:xfrm>
            <a:off x="5015389" y="6054447"/>
            <a:ext cx="2055450" cy="286647"/>
          </a:xfrm>
          <a:prstGeom prst="homePlate">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54" name="正方形/長方形 153"/>
          <p:cNvSpPr/>
          <p:nvPr/>
        </p:nvSpPr>
        <p:spPr>
          <a:xfrm>
            <a:off x="5303334" y="6067233"/>
            <a:ext cx="1527982" cy="287771"/>
          </a:xfrm>
          <a:prstGeom prst="rect">
            <a:avLst/>
          </a:prstGeom>
        </p:spPr>
        <p:txBody>
          <a:bodyPr wrap="none">
            <a:spAutoFit/>
          </a:bodyPr>
          <a:lstStyle/>
          <a:p>
            <a:pPr algn="ctr"/>
            <a:r>
              <a:rPr lang="ja-JP" altLang="en-US" sz="1270" dirty="0">
                <a:latin typeface="Meiryo UI" panose="020B0604030504040204" pitchFamily="50" charset="-128"/>
                <a:ea typeface="Meiryo UI" panose="020B0604030504040204" pitchFamily="50" charset="-128"/>
              </a:rPr>
              <a:t>用紙・カウントの節約</a:t>
            </a:r>
          </a:p>
        </p:txBody>
      </p:sp>
      <p:sp>
        <p:nvSpPr>
          <p:cNvPr id="159" name="ホームベース 158"/>
          <p:cNvSpPr/>
          <p:nvPr/>
        </p:nvSpPr>
        <p:spPr bwMode="auto">
          <a:xfrm>
            <a:off x="7239276" y="6054447"/>
            <a:ext cx="2055450" cy="286647"/>
          </a:xfrm>
          <a:prstGeom prst="homePlate">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60" name="正方形/長方形 159"/>
          <p:cNvSpPr/>
          <p:nvPr/>
        </p:nvSpPr>
        <p:spPr>
          <a:xfrm>
            <a:off x="7527220" y="6067233"/>
            <a:ext cx="1527982" cy="287771"/>
          </a:xfrm>
          <a:prstGeom prst="rect">
            <a:avLst/>
          </a:prstGeom>
        </p:spPr>
        <p:txBody>
          <a:bodyPr wrap="none">
            <a:spAutoFit/>
          </a:bodyPr>
          <a:lstStyle/>
          <a:p>
            <a:pPr algn="ctr"/>
            <a:r>
              <a:rPr lang="ja-JP" altLang="en-US" sz="1270" dirty="0">
                <a:latin typeface="Meiryo UI" panose="020B0604030504040204" pitchFamily="50" charset="-128"/>
                <a:ea typeface="Meiryo UI" panose="020B0604030504040204" pitchFamily="50" charset="-128"/>
              </a:rPr>
              <a:t>用紙・カウントの節約</a:t>
            </a:r>
          </a:p>
        </p:txBody>
      </p:sp>
      <p:sp>
        <p:nvSpPr>
          <p:cNvPr id="165" name="角丸四角形 164"/>
          <p:cNvSpPr/>
          <p:nvPr/>
        </p:nvSpPr>
        <p:spPr bwMode="auto">
          <a:xfrm>
            <a:off x="1501353" y="4823473"/>
            <a:ext cx="969323" cy="895568"/>
          </a:xfrm>
          <a:prstGeom prst="roundRect">
            <a:avLst>
              <a:gd name="adj" fmla="val 220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67" name="角丸四角形 166"/>
          <p:cNvSpPr/>
          <p:nvPr/>
        </p:nvSpPr>
        <p:spPr bwMode="auto">
          <a:xfrm>
            <a:off x="3802358" y="4823473"/>
            <a:ext cx="969323" cy="895568"/>
          </a:xfrm>
          <a:prstGeom prst="roundRect">
            <a:avLst>
              <a:gd name="adj" fmla="val 220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69" name="正方形/長方形 168"/>
          <p:cNvSpPr/>
          <p:nvPr/>
        </p:nvSpPr>
        <p:spPr>
          <a:xfrm>
            <a:off x="3675132" y="4936276"/>
            <a:ext cx="1223777" cy="678647"/>
          </a:xfrm>
          <a:prstGeom prst="rect">
            <a:avLst/>
          </a:prstGeom>
        </p:spPr>
        <p:txBody>
          <a:bodyPr vert="horz" wrap="square">
            <a:spAutoFit/>
          </a:bodyPr>
          <a:lstStyle/>
          <a:p>
            <a:pPr algn="ctr"/>
            <a:r>
              <a:rPr lang="ja-JP" altLang="en-US" sz="1270" dirty="0">
                <a:latin typeface="Meiryo UI" panose="020B0604030504040204" pitchFamily="50" charset="-128"/>
                <a:ea typeface="Meiryo UI" panose="020B0604030504040204" pitchFamily="50" charset="-128"/>
              </a:rPr>
              <a:t>複数枚数を</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まとめて片面</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に印刷</a:t>
            </a:r>
          </a:p>
        </p:txBody>
      </p:sp>
      <p:sp>
        <p:nvSpPr>
          <p:cNvPr id="172" name="角丸四角形 171"/>
          <p:cNvSpPr/>
          <p:nvPr/>
        </p:nvSpPr>
        <p:spPr bwMode="auto">
          <a:xfrm>
            <a:off x="5961429" y="4823473"/>
            <a:ext cx="969323" cy="895568"/>
          </a:xfrm>
          <a:prstGeom prst="roundRect">
            <a:avLst>
              <a:gd name="adj" fmla="val 220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73" name="正方形/長方形 172"/>
          <p:cNvSpPr/>
          <p:nvPr/>
        </p:nvSpPr>
        <p:spPr>
          <a:xfrm>
            <a:off x="5834203" y="4936276"/>
            <a:ext cx="1223777" cy="678647"/>
          </a:xfrm>
          <a:prstGeom prst="rect">
            <a:avLst/>
          </a:prstGeom>
        </p:spPr>
        <p:txBody>
          <a:bodyPr vert="horz" wrap="square">
            <a:spAutoFit/>
          </a:bodyPr>
          <a:lstStyle/>
          <a:p>
            <a:pPr algn="ctr"/>
            <a:r>
              <a:rPr lang="ja-JP" altLang="en-US" sz="1270" dirty="0">
                <a:latin typeface="Meiryo UI" panose="020B0604030504040204" pitchFamily="50" charset="-128"/>
                <a:ea typeface="Meiryo UI" panose="020B0604030504040204" pitchFamily="50" charset="-128"/>
              </a:rPr>
              <a:t>複数枚数を</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まとめて両面</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に印刷</a:t>
            </a:r>
          </a:p>
        </p:txBody>
      </p:sp>
      <p:sp>
        <p:nvSpPr>
          <p:cNvPr id="174" name="角丸四角形 173"/>
          <p:cNvSpPr/>
          <p:nvPr/>
        </p:nvSpPr>
        <p:spPr bwMode="auto">
          <a:xfrm>
            <a:off x="8276405" y="4823473"/>
            <a:ext cx="998695" cy="895568"/>
          </a:xfrm>
          <a:prstGeom prst="roundRect">
            <a:avLst>
              <a:gd name="adj" fmla="val 220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76" name="正方形/長方形 175"/>
          <p:cNvSpPr/>
          <p:nvPr/>
        </p:nvSpPr>
        <p:spPr>
          <a:xfrm>
            <a:off x="8163864" y="4857026"/>
            <a:ext cx="1223777" cy="874085"/>
          </a:xfrm>
          <a:prstGeom prst="rect">
            <a:avLst/>
          </a:prstGeom>
        </p:spPr>
        <p:txBody>
          <a:bodyPr vert="horz" wrap="square">
            <a:spAutoFit/>
          </a:bodyPr>
          <a:lstStyle/>
          <a:p>
            <a:pPr algn="ctr"/>
            <a:r>
              <a:rPr lang="ja-JP" altLang="en-US" sz="1270" dirty="0">
                <a:latin typeface="Meiryo UI" panose="020B0604030504040204" pitchFamily="50" charset="-128"/>
                <a:ea typeface="Meiryo UI" panose="020B0604030504040204" pitchFamily="50" charset="-128"/>
              </a:rPr>
              <a:t>節約だけでなく</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見栄えの良い</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資料作り</a:t>
            </a:r>
            <a:endParaRPr lang="en-US" altLang="ja-JP" sz="1270" dirty="0">
              <a:latin typeface="Meiryo UI" panose="020B0604030504040204" pitchFamily="50" charset="-128"/>
              <a:ea typeface="Meiryo UI" panose="020B0604030504040204" pitchFamily="50" charset="-128"/>
            </a:endParaRPr>
          </a:p>
          <a:p>
            <a:pPr algn="ctr"/>
            <a:r>
              <a:rPr lang="ja-JP" altLang="en-US" sz="1270" dirty="0">
                <a:latin typeface="Meiryo UI" panose="020B0604030504040204" pitchFamily="50" charset="-128"/>
                <a:ea typeface="Meiryo UI" panose="020B0604030504040204" pitchFamily="50" charset="-128"/>
              </a:rPr>
              <a:t>が可能</a:t>
            </a:r>
          </a:p>
        </p:txBody>
      </p:sp>
      <p:sp>
        <p:nvSpPr>
          <p:cNvPr id="182" name="角丸四角形 181"/>
          <p:cNvSpPr/>
          <p:nvPr/>
        </p:nvSpPr>
        <p:spPr bwMode="auto">
          <a:xfrm>
            <a:off x="574819" y="1733625"/>
            <a:ext cx="1125579" cy="235030"/>
          </a:xfrm>
          <a:prstGeom prst="roundRect">
            <a:avLst>
              <a:gd name="adj" fmla="val 3617"/>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rPr>
              <a:t>例</a:t>
            </a:r>
            <a:r>
              <a:rPr lang="en-US" altLang="ja-JP" sz="1270" dirty="0">
                <a:solidFill>
                  <a:schemeClr val="tx1">
                    <a:lumMod val="75000"/>
                    <a:lumOff val="25000"/>
                  </a:schemeClr>
                </a:solidFill>
                <a:latin typeface="Meiryo UI" panose="020B0604030504040204" pitchFamily="50" charset="-128"/>
                <a:ea typeface="Meiryo UI" panose="020B0604030504040204" pitchFamily="50" charset="-128"/>
              </a:rPr>
              <a:t>1</a:t>
            </a:r>
            <a:endParaRPr lang="ja-JP" altLang="en-US" sz="127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185" name="角丸四角形 184"/>
          <p:cNvSpPr/>
          <p:nvPr/>
        </p:nvSpPr>
        <p:spPr bwMode="auto">
          <a:xfrm>
            <a:off x="5015389" y="1733625"/>
            <a:ext cx="1125579" cy="235030"/>
          </a:xfrm>
          <a:prstGeom prst="roundRect">
            <a:avLst>
              <a:gd name="adj" fmla="val 3617"/>
            </a:avLst>
          </a:prstGeom>
          <a:solidFill>
            <a:srgbClr val="BEE1FF"/>
          </a:solidFill>
          <a:ln w="19050" cap="flat" cmpd="sng" algn="ctr">
            <a:solidFill>
              <a:srgbClr val="BEE1FF"/>
            </a:solid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rPr>
              <a:t>例</a:t>
            </a:r>
            <a:r>
              <a:rPr lang="en-US" altLang="ja-JP" sz="1270" dirty="0">
                <a:solidFill>
                  <a:schemeClr val="tx1">
                    <a:lumMod val="75000"/>
                    <a:lumOff val="25000"/>
                  </a:schemeClr>
                </a:solidFill>
                <a:latin typeface="Meiryo UI" panose="020B0604030504040204" pitchFamily="50" charset="-128"/>
                <a:ea typeface="Meiryo UI" panose="020B0604030504040204" pitchFamily="50" charset="-128"/>
              </a:rPr>
              <a:t>2</a:t>
            </a:r>
            <a:endParaRPr lang="ja-JP" altLang="en-US" sz="1270" dirty="0">
              <a:solidFill>
                <a:schemeClr val="tx1">
                  <a:lumMod val="75000"/>
                  <a:lumOff val="25000"/>
                </a:schemeClr>
              </a:solidFill>
              <a:latin typeface="Meiryo UI" panose="020B0604030504040204" pitchFamily="50" charset="-128"/>
              <a:ea typeface="Meiryo UI" panose="020B0604030504040204" pitchFamily="50" charset="-128"/>
            </a:endParaRPr>
          </a:p>
        </p:txBody>
      </p:sp>
      <p:sp>
        <p:nvSpPr>
          <p:cNvPr id="5" name="右矢印 4"/>
          <p:cNvSpPr/>
          <p:nvPr/>
        </p:nvSpPr>
        <p:spPr bwMode="auto">
          <a:xfrm>
            <a:off x="2761204" y="2810425"/>
            <a:ext cx="509706" cy="552902"/>
          </a:xfrm>
          <a:prstGeom prst="rightArrow">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198" name="テキスト ボックス 197"/>
          <p:cNvSpPr txBox="1"/>
          <p:nvPr/>
        </p:nvSpPr>
        <p:spPr bwMode="auto">
          <a:xfrm>
            <a:off x="534585" y="1986362"/>
            <a:ext cx="20808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両面＋集約機能で</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1451" dirty="0">
                <a:solidFill>
                  <a:srgbClr val="C00000"/>
                </a:solidFill>
                <a:latin typeface="Meiryo UI" pitchFamily="50" charset="-128"/>
                <a:ea typeface="Meiryo UI" pitchFamily="50" charset="-128"/>
                <a:cs typeface="Meiryo UI" pitchFamily="50" charset="-128"/>
              </a:rPr>
              <a:t>8</a:t>
            </a:r>
            <a:r>
              <a:rPr lang="ja-JP" altLang="en-US" sz="1451" dirty="0">
                <a:solidFill>
                  <a:srgbClr val="C00000"/>
                </a:solidFill>
                <a:latin typeface="Meiryo UI" pitchFamily="50" charset="-128"/>
                <a:ea typeface="Meiryo UI" pitchFamily="50" charset="-128"/>
                <a:cs typeface="Meiryo UI" pitchFamily="50" charset="-128"/>
              </a:rPr>
              <a:t>枚の原稿</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が</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a:t>
            </a:r>
          </a:p>
        </p:txBody>
      </p:sp>
      <p:sp>
        <p:nvSpPr>
          <p:cNvPr id="199" name="テキスト ボックス 198"/>
          <p:cNvSpPr txBox="1"/>
          <p:nvPr/>
        </p:nvSpPr>
        <p:spPr bwMode="auto">
          <a:xfrm>
            <a:off x="5001564" y="1986362"/>
            <a:ext cx="20808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両面＋製本機能で</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1451" dirty="0">
                <a:solidFill>
                  <a:srgbClr val="C00000"/>
                </a:solidFill>
                <a:latin typeface="Meiryo UI" pitchFamily="50" charset="-128"/>
                <a:ea typeface="Meiryo UI" pitchFamily="50" charset="-128"/>
                <a:cs typeface="Meiryo UI" pitchFamily="50" charset="-128"/>
              </a:rPr>
              <a:t>60</a:t>
            </a:r>
            <a:r>
              <a:rPr lang="ja-JP" altLang="en-US" sz="1451" dirty="0">
                <a:solidFill>
                  <a:srgbClr val="C00000"/>
                </a:solidFill>
                <a:latin typeface="Meiryo UI" pitchFamily="50" charset="-128"/>
                <a:ea typeface="Meiryo UI" pitchFamily="50" charset="-128"/>
                <a:cs typeface="Meiryo UI" pitchFamily="50" charset="-128"/>
              </a:rPr>
              <a:t>枚の原稿</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が</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a:t>
            </a:r>
          </a:p>
        </p:txBody>
      </p:sp>
      <p:sp>
        <p:nvSpPr>
          <p:cNvPr id="235" name="右矢印 234"/>
          <p:cNvSpPr/>
          <p:nvPr/>
        </p:nvSpPr>
        <p:spPr bwMode="auto">
          <a:xfrm>
            <a:off x="7123340" y="2810425"/>
            <a:ext cx="509706" cy="552902"/>
          </a:xfrm>
          <a:prstGeom prst="rightArrow">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6" name="円形吹き出し 5"/>
          <p:cNvSpPr/>
          <p:nvPr/>
        </p:nvSpPr>
        <p:spPr bwMode="auto">
          <a:xfrm>
            <a:off x="2366771" y="1737424"/>
            <a:ext cx="1028706" cy="968341"/>
          </a:xfrm>
          <a:prstGeom prst="wedgeEllipseCallout">
            <a:avLst>
              <a:gd name="adj1" fmla="val 50550"/>
              <a:gd name="adj2" fmla="val 38412"/>
            </a:avLst>
          </a:prstGeom>
          <a:solidFill>
            <a:schemeClr val="bg1"/>
          </a:solidFill>
          <a:ln>
            <a:solidFill>
              <a:schemeClr val="accent1"/>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48" name="円形吹き出し 247"/>
          <p:cNvSpPr/>
          <p:nvPr/>
        </p:nvSpPr>
        <p:spPr bwMode="auto">
          <a:xfrm>
            <a:off x="6773969" y="1737424"/>
            <a:ext cx="1028706" cy="968341"/>
          </a:xfrm>
          <a:prstGeom prst="wedgeEllipseCallout">
            <a:avLst>
              <a:gd name="adj1" fmla="val 50550"/>
              <a:gd name="adj2" fmla="val 38412"/>
            </a:avLst>
          </a:prstGeom>
          <a:solidFill>
            <a:schemeClr val="bg1"/>
          </a:solidFill>
          <a:ln>
            <a:solidFill>
              <a:schemeClr val="accent1"/>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49" name="テキスト ボックス 248"/>
          <p:cNvSpPr txBox="1"/>
          <p:nvPr/>
        </p:nvSpPr>
        <p:spPr bwMode="auto">
          <a:xfrm>
            <a:off x="2499450" y="2040145"/>
            <a:ext cx="763351"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r>
              <a:rPr lang="en-US" altLang="ja-JP" sz="1814" b="1" dirty="0">
                <a:solidFill>
                  <a:srgbClr val="C00000"/>
                </a:solidFill>
                <a:latin typeface="Meiryo UI" pitchFamily="50" charset="-128"/>
                <a:ea typeface="Meiryo UI" pitchFamily="50" charset="-128"/>
                <a:cs typeface="Meiryo UI" pitchFamily="50" charset="-128"/>
              </a:rPr>
              <a:t>1</a:t>
            </a:r>
            <a:r>
              <a:rPr lang="ja-JP" altLang="en-US" sz="1814" b="1" dirty="0">
                <a:solidFill>
                  <a:srgbClr val="C00000"/>
                </a:solidFill>
                <a:latin typeface="Meiryo UI" pitchFamily="50" charset="-128"/>
                <a:ea typeface="Meiryo UI" pitchFamily="50" charset="-128"/>
                <a:cs typeface="Meiryo UI" pitchFamily="50" charset="-128"/>
              </a:rPr>
              <a:t>枚に</a:t>
            </a:r>
          </a:p>
        </p:txBody>
      </p:sp>
      <p:sp>
        <p:nvSpPr>
          <p:cNvPr id="250" name="テキスト ボックス 249"/>
          <p:cNvSpPr txBox="1"/>
          <p:nvPr/>
        </p:nvSpPr>
        <p:spPr bwMode="auto">
          <a:xfrm>
            <a:off x="6816079" y="1900570"/>
            <a:ext cx="944490" cy="6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r>
              <a:rPr lang="en-US" altLang="ja-JP" sz="1814" b="1" dirty="0">
                <a:solidFill>
                  <a:srgbClr val="C00000"/>
                </a:solidFill>
                <a:latin typeface="Meiryo UI" pitchFamily="50" charset="-128"/>
                <a:ea typeface="Meiryo UI" pitchFamily="50" charset="-128"/>
                <a:cs typeface="Meiryo UI" pitchFamily="50" charset="-128"/>
              </a:rPr>
              <a:t>15</a:t>
            </a:r>
            <a:r>
              <a:rPr lang="ja-JP" altLang="en-US" sz="1814" b="1" dirty="0">
                <a:solidFill>
                  <a:srgbClr val="C00000"/>
                </a:solidFill>
                <a:latin typeface="Meiryo UI" pitchFamily="50" charset="-128"/>
                <a:ea typeface="Meiryo UI" pitchFamily="50" charset="-128"/>
                <a:cs typeface="Meiryo UI" pitchFamily="50" charset="-128"/>
              </a:rPr>
              <a:t>枚の</a:t>
            </a:r>
          </a:p>
          <a:p>
            <a:pPr algn="ctr" eaLnBrk="1" hangingPunct="1"/>
            <a:r>
              <a:rPr lang="ja-JP" altLang="en-US" sz="1814" b="1" dirty="0">
                <a:solidFill>
                  <a:srgbClr val="C00000"/>
                </a:solidFill>
                <a:latin typeface="Meiryo UI" pitchFamily="50" charset="-128"/>
                <a:ea typeface="Meiryo UI" pitchFamily="50" charset="-128"/>
                <a:cs typeface="Meiryo UI" pitchFamily="50" charset="-128"/>
              </a:rPr>
              <a:t>冊子に</a:t>
            </a:r>
          </a:p>
        </p:txBody>
      </p:sp>
      <p:sp>
        <p:nvSpPr>
          <p:cNvPr id="251" name="テキスト ボックス 250"/>
          <p:cNvSpPr txBox="1"/>
          <p:nvPr/>
        </p:nvSpPr>
        <p:spPr bwMode="auto">
          <a:xfrm>
            <a:off x="730514" y="3725660"/>
            <a:ext cx="3802901"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用紙代</a:t>
            </a:r>
            <a:r>
              <a:rPr lang="ja-JP" altLang="en-US" sz="2540" b="1" dirty="0">
                <a:solidFill>
                  <a:srgbClr val="C00000"/>
                </a:solidFill>
                <a:latin typeface="Meiryo UI" pitchFamily="50" charset="-128"/>
                <a:ea typeface="Meiryo UI" pitchFamily="50" charset="-128"/>
                <a:cs typeface="Meiryo UI" pitchFamily="50" charset="-128"/>
              </a:rPr>
              <a:t>１</a:t>
            </a:r>
            <a:r>
              <a:rPr lang="en-US" altLang="ja-JP" sz="2540" b="1" dirty="0">
                <a:solidFill>
                  <a:srgbClr val="C00000"/>
                </a:solidFill>
                <a:latin typeface="Meiryo UI" pitchFamily="50" charset="-128"/>
                <a:ea typeface="Meiryo UI" pitchFamily="50" charset="-128"/>
                <a:cs typeface="Meiryo UI" pitchFamily="50" charset="-128"/>
              </a:rPr>
              <a:t>/8 </a:t>
            </a:r>
            <a:r>
              <a:rPr lang="en-US" altLang="ja-JP" sz="1814" dirty="0">
                <a:solidFill>
                  <a:schemeClr val="tx1">
                    <a:lumMod val="75000"/>
                    <a:lumOff val="25000"/>
                  </a:schemeClr>
                </a:solidFill>
                <a:latin typeface="Meiryo UI" pitchFamily="50" charset="-128"/>
                <a:ea typeface="Meiryo UI" pitchFamily="50" charset="-128"/>
                <a:cs typeface="Meiryo UI" pitchFamily="50" charset="-128"/>
              </a:rPr>
              <a:t>&amp; </a:t>
            </a:r>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カウンター代</a:t>
            </a:r>
            <a:r>
              <a:rPr lang="ja-JP" altLang="en-US" sz="2540" b="1" dirty="0">
                <a:solidFill>
                  <a:srgbClr val="C00000"/>
                </a:solidFill>
                <a:latin typeface="Meiryo UI" pitchFamily="50" charset="-128"/>
                <a:ea typeface="Meiryo UI" pitchFamily="50" charset="-128"/>
                <a:cs typeface="Meiryo UI" pitchFamily="50" charset="-128"/>
              </a:rPr>
              <a:t>１</a:t>
            </a:r>
            <a:r>
              <a:rPr lang="en-US" altLang="ja-JP" sz="2540" b="1" dirty="0">
                <a:solidFill>
                  <a:srgbClr val="C00000"/>
                </a:solidFill>
                <a:latin typeface="Meiryo UI" pitchFamily="50" charset="-128"/>
                <a:ea typeface="Meiryo UI" pitchFamily="50" charset="-128"/>
                <a:cs typeface="Meiryo UI" pitchFamily="50" charset="-128"/>
              </a:rPr>
              <a:t>/4</a:t>
            </a:r>
          </a:p>
        </p:txBody>
      </p:sp>
      <p:sp>
        <p:nvSpPr>
          <p:cNvPr id="252" name="正方形/長方形 251"/>
          <p:cNvSpPr/>
          <p:nvPr/>
        </p:nvSpPr>
        <p:spPr>
          <a:xfrm>
            <a:off x="1374126" y="5030669"/>
            <a:ext cx="1223777" cy="483209"/>
          </a:xfrm>
          <a:prstGeom prst="rect">
            <a:avLst/>
          </a:prstGeom>
        </p:spPr>
        <p:txBody>
          <a:bodyPr vert="horz" wrap="square">
            <a:spAutoFit/>
          </a:bodyPr>
          <a:lstStyle/>
          <a:p>
            <a:pPr algn="ctr"/>
            <a:r>
              <a:rPr lang="ja-JP" altLang="en-US" sz="1270" dirty="0">
                <a:latin typeface="Meiryo UI" panose="020B0604030504040204" pitchFamily="50" charset="-128"/>
                <a:ea typeface="Meiryo UI" panose="020B0604030504040204" pitchFamily="50" charset="-128"/>
              </a:rPr>
              <a:t>用紙代</a:t>
            </a:r>
            <a:endParaRPr lang="en-US" altLang="ja-JP" sz="1270" dirty="0">
              <a:latin typeface="Meiryo UI" panose="020B0604030504040204" pitchFamily="50" charset="-128"/>
              <a:ea typeface="Meiryo UI" panose="020B0604030504040204" pitchFamily="50" charset="-128"/>
            </a:endParaRPr>
          </a:p>
          <a:p>
            <a:pPr algn="ctr"/>
            <a:r>
              <a:rPr lang="en-US" altLang="ja-JP" sz="1270" dirty="0">
                <a:latin typeface="Meiryo UI" panose="020B0604030504040204" pitchFamily="50" charset="-128"/>
                <a:ea typeface="Meiryo UI" panose="020B0604030504040204" pitchFamily="50" charset="-128"/>
              </a:rPr>
              <a:t>1/2</a:t>
            </a:r>
            <a:endParaRPr lang="ja-JP" altLang="en-US" sz="1270" dirty="0">
              <a:latin typeface="Meiryo UI" panose="020B0604030504040204" pitchFamily="50" charset="-128"/>
              <a:ea typeface="Meiryo UI" panose="020B0604030504040204" pitchFamily="50" charset="-128"/>
            </a:endParaRPr>
          </a:p>
        </p:txBody>
      </p:sp>
      <p:sp>
        <p:nvSpPr>
          <p:cNvPr id="253" name="テキスト ボックス 252"/>
          <p:cNvSpPr txBox="1"/>
          <p:nvPr/>
        </p:nvSpPr>
        <p:spPr bwMode="auto">
          <a:xfrm>
            <a:off x="5133853" y="3725660"/>
            <a:ext cx="3802901"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gn="ctr" eaLnBrk="1" hangingPunct="1"/>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用紙代</a:t>
            </a:r>
            <a:r>
              <a:rPr lang="ja-JP" altLang="en-US" sz="2540" b="1" dirty="0">
                <a:solidFill>
                  <a:srgbClr val="C00000"/>
                </a:solidFill>
                <a:latin typeface="Meiryo UI" pitchFamily="50" charset="-128"/>
                <a:ea typeface="Meiryo UI" pitchFamily="50" charset="-128"/>
                <a:cs typeface="Meiryo UI" pitchFamily="50" charset="-128"/>
              </a:rPr>
              <a:t>１</a:t>
            </a:r>
            <a:r>
              <a:rPr lang="en-US" altLang="ja-JP" sz="2540" b="1" dirty="0">
                <a:solidFill>
                  <a:srgbClr val="C00000"/>
                </a:solidFill>
                <a:latin typeface="Meiryo UI" pitchFamily="50" charset="-128"/>
                <a:ea typeface="Meiryo UI" pitchFamily="50" charset="-128"/>
                <a:cs typeface="Meiryo UI" pitchFamily="50" charset="-128"/>
              </a:rPr>
              <a:t>/4 </a:t>
            </a:r>
            <a:r>
              <a:rPr lang="en-US" altLang="ja-JP" sz="1814" dirty="0">
                <a:solidFill>
                  <a:schemeClr val="tx1">
                    <a:lumMod val="75000"/>
                    <a:lumOff val="25000"/>
                  </a:schemeClr>
                </a:solidFill>
                <a:latin typeface="Meiryo UI" pitchFamily="50" charset="-128"/>
                <a:ea typeface="Meiryo UI" pitchFamily="50" charset="-128"/>
                <a:cs typeface="Meiryo UI" pitchFamily="50" charset="-128"/>
              </a:rPr>
              <a:t>&amp; </a:t>
            </a:r>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カウンター代</a:t>
            </a:r>
            <a:r>
              <a:rPr lang="ja-JP" altLang="en-US" sz="2540" b="1" dirty="0">
                <a:solidFill>
                  <a:srgbClr val="C00000"/>
                </a:solidFill>
                <a:latin typeface="Meiryo UI" pitchFamily="50" charset="-128"/>
                <a:ea typeface="Meiryo UI" pitchFamily="50" charset="-128"/>
                <a:cs typeface="Meiryo UI" pitchFamily="50" charset="-128"/>
              </a:rPr>
              <a:t>１</a:t>
            </a:r>
            <a:r>
              <a:rPr lang="en-US" altLang="ja-JP" sz="2540" b="1" dirty="0">
                <a:solidFill>
                  <a:srgbClr val="C00000"/>
                </a:solidFill>
                <a:latin typeface="Meiryo UI" pitchFamily="50" charset="-128"/>
                <a:ea typeface="Meiryo UI" pitchFamily="50" charset="-128"/>
                <a:cs typeface="Meiryo UI" pitchFamily="50" charset="-128"/>
              </a:rPr>
              <a:t>/2</a:t>
            </a:r>
          </a:p>
        </p:txBody>
      </p:sp>
      <p:pic>
        <p:nvPicPr>
          <p:cNvPr id="105" name="図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9859" y="2728951"/>
            <a:ext cx="323117" cy="458766"/>
          </a:xfrm>
          <a:prstGeom prst="rect">
            <a:avLst/>
          </a:prstGeom>
        </p:spPr>
      </p:pic>
      <p:pic>
        <p:nvPicPr>
          <p:cNvPr id="106" name="図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8085" y="2867177"/>
            <a:ext cx="323117" cy="458766"/>
          </a:xfrm>
          <a:prstGeom prst="rect">
            <a:avLst/>
          </a:prstGeom>
        </p:spPr>
      </p:pic>
      <p:pic>
        <p:nvPicPr>
          <p:cNvPr id="107" name="図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6310" y="3005402"/>
            <a:ext cx="323117" cy="458766"/>
          </a:xfrm>
          <a:prstGeom prst="rect">
            <a:avLst/>
          </a:prstGeom>
        </p:spPr>
      </p:pic>
      <p:pic>
        <p:nvPicPr>
          <p:cNvPr id="108" name="図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4536" y="3143628"/>
            <a:ext cx="323117" cy="458766"/>
          </a:xfrm>
          <a:prstGeom prst="rect">
            <a:avLst/>
          </a:prstGeom>
        </p:spPr>
      </p:pic>
      <p:pic>
        <p:nvPicPr>
          <p:cNvPr id="101" name="図 1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892" y="2728951"/>
            <a:ext cx="323117" cy="458766"/>
          </a:xfrm>
          <a:prstGeom prst="rect">
            <a:avLst/>
          </a:prstGeom>
        </p:spPr>
      </p:pic>
      <p:pic>
        <p:nvPicPr>
          <p:cNvPr id="102" name="図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117" y="2867177"/>
            <a:ext cx="323117" cy="458766"/>
          </a:xfrm>
          <a:prstGeom prst="rect">
            <a:avLst/>
          </a:prstGeom>
        </p:spPr>
      </p:pic>
      <p:pic>
        <p:nvPicPr>
          <p:cNvPr id="103" name="図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343" y="3005402"/>
            <a:ext cx="323117" cy="458766"/>
          </a:xfrm>
          <a:prstGeom prst="rect">
            <a:avLst/>
          </a:prstGeom>
        </p:spPr>
      </p:pic>
      <p:pic>
        <p:nvPicPr>
          <p:cNvPr id="104" name="図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2568" y="3143628"/>
            <a:ext cx="323117" cy="458766"/>
          </a:xfrm>
          <a:prstGeom prst="rect">
            <a:avLst/>
          </a:prstGeom>
        </p:spPr>
      </p:pic>
      <p:grpSp>
        <p:nvGrpSpPr>
          <p:cNvPr id="2" name="グループ化 1"/>
          <p:cNvGrpSpPr/>
          <p:nvPr/>
        </p:nvGrpSpPr>
        <p:grpSpPr>
          <a:xfrm>
            <a:off x="6047284" y="2626162"/>
            <a:ext cx="887759" cy="957175"/>
            <a:chOff x="-1047999" y="2095466"/>
            <a:chExt cx="1356878" cy="1462976"/>
          </a:xfrm>
        </p:grpSpPr>
        <p:pic>
          <p:nvPicPr>
            <p:cNvPr id="110" name="図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999" y="2095466"/>
              <a:ext cx="356252" cy="505811"/>
            </a:xfrm>
            <a:prstGeom prst="rect">
              <a:avLst/>
            </a:prstGeom>
          </p:spPr>
        </p:pic>
        <p:pic>
          <p:nvPicPr>
            <p:cNvPr id="111" name="図 1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18" y="2201818"/>
              <a:ext cx="356252" cy="505811"/>
            </a:xfrm>
            <a:prstGeom prst="rect">
              <a:avLst/>
            </a:prstGeom>
          </p:spPr>
        </p:pic>
        <p:pic>
          <p:nvPicPr>
            <p:cNvPr id="112" name="図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37" y="2308170"/>
              <a:ext cx="356252" cy="505811"/>
            </a:xfrm>
            <a:prstGeom prst="rect">
              <a:avLst/>
            </a:prstGeom>
          </p:spPr>
        </p:pic>
        <p:pic>
          <p:nvPicPr>
            <p:cNvPr id="113" name="図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456" y="2414522"/>
              <a:ext cx="356252" cy="505811"/>
            </a:xfrm>
            <a:prstGeom prst="rect">
              <a:avLst/>
            </a:prstGeom>
          </p:spPr>
        </p:pic>
        <p:pic>
          <p:nvPicPr>
            <p:cNvPr id="116" name="図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275" y="2520874"/>
              <a:ext cx="356252" cy="505811"/>
            </a:xfrm>
            <a:prstGeom prst="rect">
              <a:avLst/>
            </a:prstGeom>
          </p:spPr>
        </p:pic>
        <p:pic>
          <p:nvPicPr>
            <p:cNvPr id="118" name="図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094" y="2627226"/>
              <a:ext cx="356252" cy="505811"/>
            </a:xfrm>
            <a:prstGeom prst="rect">
              <a:avLst/>
            </a:prstGeom>
          </p:spPr>
        </p:pic>
        <p:pic>
          <p:nvPicPr>
            <p:cNvPr id="119" name="図 1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13" y="2733578"/>
              <a:ext cx="356252" cy="505811"/>
            </a:xfrm>
            <a:prstGeom prst="rect">
              <a:avLst/>
            </a:prstGeom>
          </p:spPr>
        </p:pic>
        <p:pic>
          <p:nvPicPr>
            <p:cNvPr id="120" name="図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732" y="2839930"/>
              <a:ext cx="356252" cy="505811"/>
            </a:xfrm>
            <a:prstGeom prst="rect">
              <a:avLst/>
            </a:prstGeom>
          </p:spPr>
        </p:pic>
        <p:pic>
          <p:nvPicPr>
            <p:cNvPr id="122" name="図 1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551" y="2946282"/>
              <a:ext cx="356252" cy="505811"/>
            </a:xfrm>
            <a:prstGeom prst="rect">
              <a:avLst/>
            </a:prstGeom>
          </p:spPr>
        </p:pic>
        <p:pic>
          <p:nvPicPr>
            <p:cNvPr id="123" name="図 1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73" y="3052631"/>
              <a:ext cx="356252" cy="505811"/>
            </a:xfrm>
            <a:prstGeom prst="rect">
              <a:avLst/>
            </a:prstGeom>
          </p:spPr>
        </p:pic>
      </p:grpSp>
      <p:grpSp>
        <p:nvGrpSpPr>
          <p:cNvPr id="124" name="グループ化 123"/>
          <p:cNvGrpSpPr/>
          <p:nvPr/>
        </p:nvGrpSpPr>
        <p:grpSpPr>
          <a:xfrm>
            <a:off x="5568379" y="2626162"/>
            <a:ext cx="887759" cy="957175"/>
            <a:chOff x="-1047999" y="2095466"/>
            <a:chExt cx="1356878" cy="1462976"/>
          </a:xfrm>
        </p:grpSpPr>
        <p:pic>
          <p:nvPicPr>
            <p:cNvPr id="125" name="図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999" y="2095466"/>
              <a:ext cx="356252" cy="505811"/>
            </a:xfrm>
            <a:prstGeom prst="rect">
              <a:avLst/>
            </a:prstGeom>
          </p:spPr>
        </p:pic>
        <p:pic>
          <p:nvPicPr>
            <p:cNvPr id="126" name="図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18" y="2201818"/>
              <a:ext cx="356252" cy="505811"/>
            </a:xfrm>
            <a:prstGeom prst="rect">
              <a:avLst/>
            </a:prstGeom>
          </p:spPr>
        </p:pic>
        <p:pic>
          <p:nvPicPr>
            <p:cNvPr id="127" name="図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37" y="2308170"/>
              <a:ext cx="356252" cy="505811"/>
            </a:xfrm>
            <a:prstGeom prst="rect">
              <a:avLst/>
            </a:prstGeom>
          </p:spPr>
        </p:pic>
        <p:pic>
          <p:nvPicPr>
            <p:cNvPr id="128" name="図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456" y="2414522"/>
              <a:ext cx="356252" cy="505811"/>
            </a:xfrm>
            <a:prstGeom prst="rect">
              <a:avLst/>
            </a:prstGeom>
          </p:spPr>
        </p:pic>
        <p:pic>
          <p:nvPicPr>
            <p:cNvPr id="129" name="図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275" y="2520874"/>
              <a:ext cx="356252" cy="505811"/>
            </a:xfrm>
            <a:prstGeom prst="rect">
              <a:avLst/>
            </a:prstGeom>
          </p:spPr>
        </p:pic>
        <p:pic>
          <p:nvPicPr>
            <p:cNvPr id="130" name="図 1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094" y="2627226"/>
              <a:ext cx="356252" cy="505811"/>
            </a:xfrm>
            <a:prstGeom prst="rect">
              <a:avLst/>
            </a:prstGeom>
          </p:spPr>
        </p:pic>
        <p:pic>
          <p:nvPicPr>
            <p:cNvPr id="131" name="図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13" y="2733578"/>
              <a:ext cx="356252" cy="505811"/>
            </a:xfrm>
            <a:prstGeom prst="rect">
              <a:avLst/>
            </a:prstGeom>
          </p:spPr>
        </p:pic>
        <p:pic>
          <p:nvPicPr>
            <p:cNvPr id="132" name="図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732" y="2839930"/>
              <a:ext cx="356252" cy="505811"/>
            </a:xfrm>
            <a:prstGeom prst="rect">
              <a:avLst/>
            </a:prstGeom>
          </p:spPr>
        </p:pic>
        <p:pic>
          <p:nvPicPr>
            <p:cNvPr id="133" name="図 1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551" y="2946282"/>
              <a:ext cx="356252" cy="505811"/>
            </a:xfrm>
            <a:prstGeom prst="rect">
              <a:avLst/>
            </a:prstGeom>
          </p:spPr>
        </p:pic>
        <p:pic>
          <p:nvPicPr>
            <p:cNvPr id="134" name="図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73" y="3052631"/>
              <a:ext cx="356252" cy="505811"/>
            </a:xfrm>
            <a:prstGeom prst="rect">
              <a:avLst/>
            </a:prstGeom>
          </p:spPr>
        </p:pic>
      </p:grpSp>
      <p:grpSp>
        <p:nvGrpSpPr>
          <p:cNvPr id="135" name="グループ化 134"/>
          <p:cNvGrpSpPr/>
          <p:nvPr/>
        </p:nvGrpSpPr>
        <p:grpSpPr>
          <a:xfrm>
            <a:off x="5089474" y="2626162"/>
            <a:ext cx="887759" cy="957175"/>
            <a:chOff x="-1047999" y="2095466"/>
            <a:chExt cx="1356878" cy="1462976"/>
          </a:xfrm>
        </p:grpSpPr>
        <p:pic>
          <p:nvPicPr>
            <p:cNvPr id="136" name="図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7999" y="2095466"/>
              <a:ext cx="356252" cy="505811"/>
            </a:xfrm>
            <a:prstGeom prst="rect">
              <a:avLst/>
            </a:prstGeom>
          </p:spPr>
        </p:pic>
        <p:pic>
          <p:nvPicPr>
            <p:cNvPr id="138" name="図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818" y="2201818"/>
              <a:ext cx="356252" cy="505811"/>
            </a:xfrm>
            <a:prstGeom prst="rect">
              <a:avLst/>
            </a:prstGeom>
          </p:spPr>
        </p:pic>
        <p:pic>
          <p:nvPicPr>
            <p:cNvPr id="139" name="図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637" y="2308170"/>
              <a:ext cx="356252" cy="505811"/>
            </a:xfrm>
            <a:prstGeom prst="rect">
              <a:avLst/>
            </a:prstGeom>
          </p:spPr>
        </p:pic>
        <p:pic>
          <p:nvPicPr>
            <p:cNvPr id="141" name="図 1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456" y="2414522"/>
              <a:ext cx="356252" cy="505811"/>
            </a:xfrm>
            <a:prstGeom prst="rect">
              <a:avLst/>
            </a:prstGeom>
          </p:spPr>
        </p:pic>
        <p:pic>
          <p:nvPicPr>
            <p:cNvPr id="142" name="図 1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275" y="2520874"/>
              <a:ext cx="356252" cy="505811"/>
            </a:xfrm>
            <a:prstGeom prst="rect">
              <a:avLst/>
            </a:prstGeom>
          </p:spPr>
        </p:pic>
        <p:pic>
          <p:nvPicPr>
            <p:cNvPr id="143" name="図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094" y="2627226"/>
              <a:ext cx="356252" cy="505811"/>
            </a:xfrm>
            <a:prstGeom prst="rect">
              <a:avLst/>
            </a:prstGeom>
          </p:spPr>
        </p:pic>
        <p:pic>
          <p:nvPicPr>
            <p:cNvPr id="144" name="図 1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0913" y="2733578"/>
              <a:ext cx="356252" cy="505811"/>
            </a:xfrm>
            <a:prstGeom prst="rect">
              <a:avLst/>
            </a:prstGeom>
          </p:spPr>
        </p:pic>
        <p:pic>
          <p:nvPicPr>
            <p:cNvPr id="145" name="図 1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732" y="2839930"/>
              <a:ext cx="356252" cy="505811"/>
            </a:xfrm>
            <a:prstGeom prst="rect">
              <a:avLst/>
            </a:prstGeom>
          </p:spPr>
        </p:pic>
        <p:pic>
          <p:nvPicPr>
            <p:cNvPr id="146" name="図 1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551" y="2946282"/>
              <a:ext cx="356252" cy="505811"/>
            </a:xfrm>
            <a:prstGeom prst="rect">
              <a:avLst/>
            </a:prstGeom>
          </p:spPr>
        </p:pic>
        <p:pic>
          <p:nvPicPr>
            <p:cNvPr id="147" name="図 1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73" y="3052631"/>
              <a:ext cx="356252" cy="505811"/>
            </a:xfrm>
            <a:prstGeom prst="rect">
              <a:avLst/>
            </a:prstGeom>
          </p:spPr>
        </p:pic>
      </p:grpSp>
      <p:pic>
        <p:nvPicPr>
          <p:cNvPr id="149" name="図 1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4741" y="5263644"/>
            <a:ext cx="489774" cy="695386"/>
          </a:xfrm>
          <a:prstGeom prst="rect">
            <a:avLst/>
          </a:prstGeom>
        </p:spPr>
      </p:pic>
      <p:pic>
        <p:nvPicPr>
          <p:cNvPr id="156" name="図 1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48448" y="4678454"/>
            <a:ext cx="696541" cy="489774"/>
          </a:xfrm>
          <a:prstGeom prst="rect">
            <a:avLst/>
          </a:prstGeom>
        </p:spPr>
      </p:pic>
      <p:pic>
        <p:nvPicPr>
          <p:cNvPr id="158" name="図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3542" y="4880912"/>
            <a:ext cx="459606" cy="850708"/>
          </a:xfrm>
          <a:prstGeom prst="rect">
            <a:avLst/>
          </a:prstGeom>
        </p:spPr>
      </p:pic>
      <p:pic>
        <p:nvPicPr>
          <p:cNvPr id="168" name="図 1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50342" y="4921796"/>
            <a:ext cx="832085" cy="847290"/>
          </a:xfrm>
          <a:prstGeom prst="rect">
            <a:avLst/>
          </a:prstGeom>
        </p:spPr>
      </p:pic>
      <p:pic>
        <p:nvPicPr>
          <p:cNvPr id="93" name="図 92"/>
          <p:cNvPicPr>
            <a:picLocks noChangeAspect="1"/>
          </p:cNvPicPr>
          <p:nvPr/>
        </p:nvPicPr>
        <p:blipFill>
          <a:blip r:embed="rId10"/>
          <a:stretch>
            <a:fillRect/>
          </a:stretch>
        </p:blipFill>
        <p:spPr>
          <a:xfrm>
            <a:off x="7965143" y="2062480"/>
            <a:ext cx="1172358" cy="1656787"/>
          </a:xfrm>
          <a:prstGeom prst="rect">
            <a:avLst/>
          </a:prstGeom>
        </p:spPr>
      </p:pic>
      <p:sp>
        <p:nvSpPr>
          <p:cNvPr id="7" name="タイトル 6">
            <a:extLst>
              <a:ext uri="{FF2B5EF4-FFF2-40B4-BE49-F238E27FC236}">
                <a16:creationId xmlns:a16="http://schemas.microsoft.com/office/drawing/2014/main" id="{4290DCAF-BDF2-4DC0-8F7D-77323B8657DA}"/>
              </a:ext>
            </a:extLst>
          </p:cNvPr>
          <p:cNvSpPr>
            <a:spLocks noGrp="1"/>
          </p:cNvSpPr>
          <p:nvPr>
            <p:ph type="title"/>
          </p:nvPr>
        </p:nvSpPr>
        <p:spPr/>
        <p:txBody>
          <a:bodyPr/>
          <a:lstStyle/>
          <a:p>
            <a:r>
              <a:rPr lang="ja-JP" altLang="en-US" dirty="0"/>
              <a:t>両面・集約・製本機能　</a:t>
            </a:r>
            <a:r>
              <a:rPr lang="en-US" altLang="ja-JP" dirty="0"/>
              <a:t>–TCO</a:t>
            </a:r>
            <a:r>
              <a:rPr lang="ja-JP" altLang="en-US" dirty="0"/>
              <a:t>削減</a:t>
            </a:r>
            <a:r>
              <a:rPr lang="en-US" altLang="ja-JP" dirty="0"/>
              <a:t>-</a:t>
            </a:r>
          </a:p>
        </p:txBody>
      </p:sp>
      <p:sp>
        <p:nvSpPr>
          <p:cNvPr id="8" name="スライド番号プレースホルダー 7">
            <a:extLst>
              <a:ext uri="{FF2B5EF4-FFF2-40B4-BE49-F238E27FC236}">
                <a16:creationId xmlns:a16="http://schemas.microsoft.com/office/drawing/2014/main" id="{3A17F5D3-CD95-4BD8-A8A6-342CFD1F2EA0}"/>
              </a:ext>
            </a:extLst>
          </p:cNvPr>
          <p:cNvSpPr>
            <a:spLocks noGrp="1"/>
          </p:cNvSpPr>
          <p:nvPr>
            <p:ph type="sldNum" sz="quarter" idx="4"/>
          </p:nvPr>
        </p:nvSpPr>
        <p:spPr/>
        <p:txBody>
          <a:bodyPr/>
          <a:lstStyle/>
          <a:p>
            <a:pPr>
              <a:defRPr/>
            </a:pPr>
            <a:fld id="{FB3629B8-3F17-4C5D-9EA5-923845F78C95}" type="slidenum">
              <a:rPr lang="en-US" altLang="ja-JP" smtClean="0"/>
              <a:pPr>
                <a:defRPr/>
              </a:pPr>
              <a:t>29</a:t>
            </a:fld>
            <a:endParaRPr lang="en-US" altLang="ja-JP" dirty="0"/>
          </a:p>
        </p:txBody>
      </p:sp>
    </p:spTree>
    <p:extLst>
      <p:ext uri="{BB962C8B-B14F-4D97-AF65-F5344CB8AC3E}">
        <p14:creationId xmlns:p14="http://schemas.microsoft.com/office/powerpoint/2010/main" val="193593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2</a:t>
            </a:r>
            <a:r>
              <a:rPr lang="ja-JP" altLang="en-US" b="1" dirty="0">
                <a:latin typeface="Meiryo UI" panose="020B0604030504040204" pitchFamily="50" charset="-128"/>
                <a:ea typeface="Meiryo UI" panose="020B0604030504040204" pitchFamily="50" charset="-128"/>
                <a:cs typeface="Meiryo UI" panose="020B0604030504040204" pitchFamily="50" charset="-128"/>
              </a:rPr>
              <a:t>色機能でランニングコスト削減</a:t>
            </a:r>
          </a:p>
        </p:txBody>
      </p:sp>
      <p:sp>
        <p:nvSpPr>
          <p:cNvPr id="60" name="Text Box 12"/>
          <p:cNvSpPr txBox="1">
            <a:spLocks noChangeArrowheads="1"/>
          </p:cNvSpPr>
          <p:nvPr/>
        </p:nvSpPr>
        <p:spPr bwMode="auto">
          <a:xfrm>
            <a:off x="529894" y="6546278"/>
            <a:ext cx="1367682"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eaLnBrk="1" hangingPunct="1">
              <a:spcBef>
                <a:spcPct val="0"/>
              </a:spcBef>
              <a:buFontTx/>
              <a:buNone/>
            </a:pPr>
            <a:r>
              <a:rPr lang="en-US" altLang="ja-JP" sz="998"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98"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画像はイメージです。</a:t>
            </a:r>
            <a:endParaRPr lang="en-US" altLang="ja-JP" sz="998"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角丸四角形 106"/>
          <p:cNvSpPr/>
          <p:nvPr/>
        </p:nvSpPr>
        <p:spPr bwMode="auto">
          <a:xfrm>
            <a:off x="953878" y="1635519"/>
            <a:ext cx="1526603" cy="301648"/>
          </a:xfrm>
          <a:prstGeom prst="roundRect">
            <a:avLst>
              <a:gd name="adj" fmla="val 0"/>
            </a:avLst>
          </a:prstGeom>
          <a:solidFill>
            <a:srgbClr val="0064B4"/>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en-US" altLang="ja-JP" sz="1706" dirty="0">
                <a:solidFill>
                  <a:schemeClr val="bg1"/>
                </a:solidFill>
                <a:latin typeface="Meiryo UI" panose="020B0604030504040204" pitchFamily="50" charset="-128"/>
                <a:ea typeface="Meiryo UI" panose="020B0604030504040204" pitchFamily="50" charset="-128"/>
              </a:rPr>
              <a:t>2</a:t>
            </a:r>
            <a:r>
              <a:rPr lang="ja-JP" altLang="en-US" sz="1706" dirty="0">
                <a:solidFill>
                  <a:schemeClr val="bg1"/>
                </a:solidFill>
                <a:latin typeface="Meiryo UI" panose="020B0604030504040204" pitchFamily="50" charset="-128"/>
                <a:ea typeface="Meiryo UI" panose="020B0604030504040204" pitchFamily="50" charset="-128"/>
              </a:rPr>
              <a:t>色コピー</a:t>
            </a:r>
            <a:endParaRPr lang="en-US" altLang="ja-JP" sz="1706" dirty="0">
              <a:solidFill>
                <a:schemeClr val="bg1"/>
              </a:solidFill>
              <a:latin typeface="Meiryo UI" panose="020B0604030504040204" pitchFamily="50" charset="-128"/>
              <a:ea typeface="Meiryo UI" panose="020B0604030504040204" pitchFamily="50" charset="-128"/>
            </a:endParaRPr>
          </a:p>
        </p:txBody>
      </p:sp>
      <p:sp>
        <p:nvSpPr>
          <p:cNvPr id="108" name="角丸四角形 107"/>
          <p:cNvSpPr/>
          <p:nvPr/>
        </p:nvSpPr>
        <p:spPr bwMode="auto">
          <a:xfrm>
            <a:off x="953878" y="4059706"/>
            <a:ext cx="1526603" cy="301648"/>
          </a:xfrm>
          <a:prstGeom prst="roundRect">
            <a:avLst>
              <a:gd name="adj" fmla="val 0"/>
            </a:avLst>
          </a:prstGeom>
          <a:solidFill>
            <a:srgbClr val="0064B4"/>
          </a:solidFill>
          <a:ln w="19050" cap="flat" cmpd="sng" algn="ctr">
            <a:noFill/>
            <a:prstDash val="solid"/>
            <a:round/>
            <a:headEnd type="none" w="med" len="med"/>
            <a:tailEnd type="none" w="med" len="med"/>
          </a:ln>
          <a:effectLst/>
        </p:spPr>
        <p:txBody>
          <a:bodyPr vert="horz" wrap="square" lIns="82895" tIns="41447" rIns="82895" bIns="41447" numCol="1" rtlCol="0" anchor="ctr" anchorCtr="0" compatLnSpc="1">
            <a:prstTxWarp prst="textNoShape">
              <a:avLst/>
            </a:prstTxWarp>
          </a:bodyPr>
          <a:lstStyle/>
          <a:p>
            <a:pPr algn="ctr" defTabSz="922509"/>
            <a:r>
              <a:rPr lang="en-US" altLang="ja-JP" sz="1706" dirty="0">
                <a:solidFill>
                  <a:schemeClr val="bg1"/>
                </a:solidFill>
                <a:latin typeface="Meiryo UI" panose="020B0604030504040204" pitchFamily="50" charset="-128"/>
                <a:ea typeface="Meiryo UI" panose="020B0604030504040204" pitchFamily="50" charset="-128"/>
              </a:rPr>
              <a:t>2</a:t>
            </a:r>
            <a:r>
              <a:rPr lang="ja-JP" altLang="en-US" sz="1706" dirty="0">
                <a:solidFill>
                  <a:schemeClr val="bg1"/>
                </a:solidFill>
                <a:latin typeface="Meiryo UI" panose="020B0604030504040204" pitchFamily="50" charset="-128"/>
                <a:ea typeface="Meiryo UI" panose="020B0604030504040204" pitchFamily="50" charset="-128"/>
              </a:rPr>
              <a:t>色プリント</a:t>
            </a:r>
          </a:p>
        </p:txBody>
      </p:sp>
      <p:cxnSp>
        <p:nvCxnSpPr>
          <p:cNvPr id="3" name="直線コネクタ 2"/>
          <p:cNvCxnSpPr/>
          <p:nvPr/>
        </p:nvCxnSpPr>
        <p:spPr bwMode="auto">
          <a:xfrm>
            <a:off x="529894" y="3989970"/>
            <a:ext cx="8901036" cy="0"/>
          </a:xfrm>
          <a:prstGeom prst="line">
            <a:avLst/>
          </a:prstGeom>
          <a:solidFill>
            <a:schemeClr val="accent1"/>
          </a:solidFill>
          <a:ln w="19050" cap="flat" cmpd="sng" algn="ctr">
            <a:solidFill>
              <a:schemeClr val="bg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9052" y="4498297"/>
            <a:ext cx="1308478" cy="184712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954129" y="4413154"/>
            <a:ext cx="1168958" cy="16624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4011" y="4413153"/>
            <a:ext cx="1175146" cy="166249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2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6435" y="4392563"/>
            <a:ext cx="1206109" cy="1713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2" descr="L:\北エリア大手販売課\個人\見上\モリタ\20120308プレゼン資料\舞妓_フルカラー.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246" t="9311" r="9042" b="10380"/>
          <a:stretch/>
        </p:blipFill>
        <p:spPr bwMode="auto">
          <a:xfrm>
            <a:off x="1059052" y="2041801"/>
            <a:ext cx="1329031" cy="18471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 name="角丸四角形吹き出し 132"/>
          <p:cNvSpPr/>
          <p:nvPr/>
        </p:nvSpPr>
        <p:spPr bwMode="auto">
          <a:xfrm>
            <a:off x="3516757" y="4241032"/>
            <a:ext cx="1312674" cy="905502"/>
          </a:xfrm>
          <a:prstGeom prst="wedgeRoundRectCallout">
            <a:avLst>
              <a:gd name="adj1" fmla="val -31119"/>
              <a:gd name="adj2" fmla="val 64848"/>
              <a:gd name="adj3" fmla="val 16667"/>
            </a:avLst>
          </a:prstGeom>
          <a:solidFill>
            <a:schemeClr val="bg1"/>
          </a:solidFill>
          <a:ln w="19050" cap="flat" cmpd="sng" algn="ctr">
            <a:solidFill>
              <a:schemeClr val="bg1">
                <a:lumMod val="6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134" name="Picture 20" descr="kukino-san_003"/>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209"/>
          <a:stretch/>
        </p:blipFill>
        <p:spPr bwMode="auto">
          <a:xfrm>
            <a:off x="3638975" y="4253098"/>
            <a:ext cx="1065982" cy="866805"/>
          </a:xfrm>
          <a:prstGeom prst="rect">
            <a:avLst/>
          </a:prstGeom>
          <a:noFill/>
          <a:extLst>
            <a:ext uri="{909E8E84-426E-40DD-AFC4-6F175D3DCCD1}">
              <a14:hiddenFill xmlns:a14="http://schemas.microsoft.com/office/drawing/2010/main">
                <a:solidFill>
                  <a:srgbClr val="FFFFFF"/>
                </a:solidFill>
              </a14:hiddenFill>
            </a:ext>
          </a:extLst>
        </p:spPr>
      </p:pic>
      <p:sp>
        <p:nvSpPr>
          <p:cNvPr id="135" name="Text Box 102"/>
          <p:cNvSpPr txBox="1">
            <a:spLocks noChangeArrowheads="1"/>
          </p:cNvSpPr>
          <p:nvPr/>
        </p:nvSpPr>
        <p:spPr bwMode="auto">
          <a:xfrm>
            <a:off x="5032096" y="2582938"/>
            <a:ext cx="386644" cy="37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eaLnBrk="1" hangingPunct="1">
              <a:spcBef>
                <a:spcPct val="0"/>
              </a:spcBef>
              <a:buFontTx/>
              <a:buNone/>
            </a:pPr>
            <a:r>
              <a:rPr lang="en-US" altLang="ja-JP" sz="1814" b="1" dirty="0">
                <a:solidFill>
                  <a:srgbClr val="000066"/>
                </a:solidFill>
                <a:latin typeface="Verdana" pitchFamily="34" charset="0"/>
              </a:rPr>
              <a:t>+</a:t>
            </a:r>
          </a:p>
        </p:txBody>
      </p:sp>
      <p:sp>
        <p:nvSpPr>
          <p:cNvPr id="136" name="Text Box 103"/>
          <p:cNvSpPr txBox="1">
            <a:spLocks noChangeArrowheads="1"/>
          </p:cNvSpPr>
          <p:nvPr/>
        </p:nvSpPr>
        <p:spPr bwMode="auto">
          <a:xfrm>
            <a:off x="5190993" y="2995866"/>
            <a:ext cx="838691" cy="238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algn="ctr" eaLnBrk="1" hangingPunct="1">
              <a:spcBef>
                <a:spcPct val="0"/>
              </a:spcBef>
              <a:buFontTx/>
              <a:buNone/>
            </a:pPr>
            <a:r>
              <a:rPr lang="ja-JP" altLang="en-US" sz="952"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登録色</a:t>
            </a:r>
            <a:r>
              <a:rPr lang="en-US" altLang="ja-JP" sz="952"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952" b="1"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色</a:t>
            </a:r>
          </a:p>
        </p:txBody>
      </p: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8088" y="2086188"/>
            <a:ext cx="1351870" cy="1400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Oval 89"/>
          <p:cNvSpPr>
            <a:spLocks noChangeArrowheads="1"/>
          </p:cNvSpPr>
          <p:nvPr/>
        </p:nvSpPr>
        <p:spPr bwMode="auto">
          <a:xfrm>
            <a:off x="5448520" y="2663552"/>
            <a:ext cx="277904" cy="263356"/>
          </a:xfrm>
          <a:prstGeom prst="ellipse">
            <a:avLst/>
          </a:prstGeom>
          <a:gradFill>
            <a:gsLst>
              <a:gs pos="0">
                <a:srgbClr val="C00000"/>
              </a:gs>
              <a:gs pos="69000">
                <a:srgbClr val="00B0F0"/>
              </a:gs>
              <a:gs pos="58000">
                <a:srgbClr val="00B050"/>
              </a:gs>
              <a:gs pos="47000">
                <a:srgbClr val="92D050"/>
              </a:gs>
              <a:gs pos="35000">
                <a:srgbClr val="FFFF00"/>
              </a:gs>
              <a:gs pos="23000">
                <a:srgbClr val="FFC000"/>
              </a:gs>
              <a:gs pos="12000">
                <a:srgbClr val="FF0000"/>
              </a:gs>
              <a:gs pos="79000">
                <a:srgbClr val="0070C0"/>
              </a:gs>
              <a:gs pos="90000">
                <a:srgbClr val="002060"/>
              </a:gs>
              <a:gs pos="100000">
                <a:srgbClr val="7030A0"/>
              </a:gs>
            </a:gsLst>
            <a:lin ang="5400000" scaled="0"/>
          </a:gradFill>
          <a:ln>
            <a:noFill/>
          </a:ln>
          <a:effectLst/>
        </p:spPr>
        <p:txBody>
          <a:bodyPr wrap="none" anchor="ctr"/>
          <a:lstStyle>
            <a:lvl1pPr eaLnBrk="0" hangingPunct="0">
              <a:spcBef>
                <a:spcPct val="20000"/>
              </a:spcBef>
              <a:buChar char="•"/>
              <a:defRPr kumimoji="1" sz="3700">
                <a:solidFill>
                  <a:schemeClr val="tx1"/>
                </a:solidFill>
                <a:latin typeface="Arial" charset="0"/>
                <a:ea typeface="ＭＳ Ｐゴシック" pitchFamily="50" charset="-128"/>
              </a:defRPr>
            </a:lvl1pPr>
            <a:lvl2pPr marL="742950" indent="-285750" eaLnBrk="0" hangingPunct="0">
              <a:spcBef>
                <a:spcPct val="20000"/>
              </a:spcBef>
              <a:buChar char="–"/>
              <a:defRPr kumimoji="1" sz="3200">
                <a:solidFill>
                  <a:schemeClr val="tx1"/>
                </a:solidFill>
                <a:latin typeface="Arial" charset="0"/>
                <a:ea typeface="ＭＳ Ｐゴシック" pitchFamily="50" charset="-128"/>
              </a:defRPr>
            </a:lvl2pPr>
            <a:lvl3pPr marL="1143000" indent="-228600" eaLnBrk="0" hangingPunct="0">
              <a:spcBef>
                <a:spcPct val="20000"/>
              </a:spcBef>
              <a:buChar char="•"/>
              <a:defRPr kumimoji="1" sz="2700">
                <a:solidFill>
                  <a:schemeClr val="tx1"/>
                </a:solidFill>
                <a:latin typeface="Arial" charset="0"/>
                <a:ea typeface="ＭＳ Ｐゴシック" pitchFamily="50" charset="-128"/>
              </a:defRPr>
            </a:lvl3pPr>
            <a:lvl4pPr marL="1600200" indent="-228600" eaLnBrk="0" hangingPunct="0">
              <a:spcBef>
                <a:spcPct val="20000"/>
              </a:spcBef>
              <a:buChar char="–"/>
              <a:defRPr kumimoji="1" sz="2300">
                <a:solidFill>
                  <a:schemeClr val="tx1"/>
                </a:solidFill>
                <a:latin typeface="Arial" charset="0"/>
                <a:ea typeface="ＭＳ Ｐゴシック" pitchFamily="50" charset="-128"/>
              </a:defRPr>
            </a:lvl4pPr>
            <a:lvl5pPr marL="2057400" indent="-228600" eaLnBrk="0" hangingPunct="0">
              <a:spcBef>
                <a:spcPct val="20000"/>
              </a:spcBef>
              <a:buChar char="»"/>
              <a:defRPr kumimoji="1" sz="2300">
                <a:solidFill>
                  <a:schemeClr val="tx1"/>
                </a:solidFill>
                <a:latin typeface="Arial" charset="0"/>
                <a:ea typeface="ＭＳ Ｐゴシック" pitchFamily="50"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pitchFamily="50"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pitchFamily="50"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pitchFamily="50"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pitchFamily="50" charset="-128"/>
              </a:defRPr>
            </a:lvl9pPr>
          </a:lstStyle>
          <a:p>
            <a:pPr eaLnBrk="1" hangingPunct="1">
              <a:spcBef>
                <a:spcPct val="0"/>
              </a:spcBef>
              <a:buFontTx/>
              <a:buNone/>
            </a:pPr>
            <a:endParaRPr lang="ja-JP" altLang="en-US" sz="952"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9" name="正方形/長方形 138"/>
          <p:cNvSpPr/>
          <p:nvPr/>
        </p:nvSpPr>
        <p:spPr>
          <a:xfrm>
            <a:off x="2788960" y="3632892"/>
            <a:ext cx="3362340" cy="259751"/>
          </a:xfrm>
          <a:prstGeom prst="rect">
            <a:avLst/>
          </a:prstGeom>
        </p:spPr>
        <p:txBody>
          <a:bodyPr wrap="square">
            <a:spAutoFit/>
          </a:bodyPr>
          <a:lstStyle/>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標準の</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13</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色＋ユーザー登録色の</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色から選択</a:t>
            </a:r>
          </a:p>
        </p:txBody>
      </p:sp>
      <p:sp>
        <p:nvSpPr>
          <p:cNvPr id="140" name="テキスト ボックス 1"/>
          <p:cNvSpPr txBox="1">
            <a:spLocks noChangeArrowheads="1"/>
          </p:cNvSpPr>
          <p:nvPr/>
        </p:nvSpPr>
        <p:spPr bwMode="auto">
          <a:xfrm>
            <a:off x="2755333" y="6106421"/>
            <a:ext cx="3061930" cy="25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プリンタドライバで</a:t>
            </a:r>
            <a:r>
              <a:rPr lang="en-US" altLang="ja-JP" sz="1088" dirty="0">
                <a:solidFill>
                  <a:schemeClr val="tx1">
                    <a:lumMod val="75000"/>
                    <a:lumOff val="25000"/>
                  </a:schemeClr>
                </a:solidFill>
                <a:latin typeface="Meiryo UI" pitchFamily="50" charset="-128"/>
                <a:ea typeface="Meiryo UI" pitchFamily="50" charset="-128"/>
                <a:cs typeface="Meiryo UI" pitchFamily="50" charset="-128"/>
              </a:rPr>
              <a:t>2</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色プリントの</a:t>
            </a:r>
            <a:r>
              <a:rPr lang="en-US" altLang="ja-JP" sz="1088" dirty="0">
                <a:solidFill>
                  <a:schemeClr val="tx1">
                    <a:lumMod val="75000"/>
                    <a:lumOff val="25000"/>
                  </a:schemeClr>
                </a:solidFill>
                <a:latin typeface="Meiryo UI" pitchFamily="50" charset="-128"/>
                <a:ea typeface="Meiryo UI" pitchFamily="50" charset="-128"/>
                <a:cs typeface="Meiryo UI" pitchFamily="50" charset="-128"/>
              </a:rPr>
              <a:t>3</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種類から選択</a:t>
            </a:r>
          </a:p>
        </p:txBody>
      </p:sp>
      <p:pic>
        <p:nvPicPr>
          <p:cNvPr id="141" name="Picture 9" descr="舞妓ｼﾝｸﾞﾙ"/>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852" t="5138" r="4482" b="4416"/>
          <a:stretch/>
        </p:blipFill>
        <p:spPr bwMode="auto">
          <a:xfrm>
            <a:off x="8073326" y="1719588"/>
            <a:ext cx="1278586" cy="1883322"/>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pic>
        <p:nvPicPr>
          <p:cNvPr id="142" name="Picture 10" descr="舞妓2色"/>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784" t="6402" r="4503" b="3711"/>
          <a:stretch/>
        </p:blipFill>
        <p:spPr bwMode="auto">
          <a:xfrm>
            <a:off x="6570812" y="1727529"/>
            <a:ext cx="1269947" cy="1857405"/>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Lst>
        </p:spPr>
      </p:pic>
      <p:sp>
        <p:nvSpPr>
          <p:cNvPr id="143" name="Text Box 12"/>
          <p:cNvSpPr txBox="1">
            <a:spLocks noChangeArrowheads="1"/>
          </p:cNvSpPr>
          <p:nvPr/>
        </p:nvSpPr>
        <p:spPr bwMode="auto">
          <a:xfrm>
            <a:off x="5838925" y="6102792"/>
            <a:ext cx="832279"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algn="ctr" eaLnBrk="1" hangingPunct="1">
              <a:spcBef>
                <a:spcPct val="0"/>
              </a:spcBef>
              <a:buFontTx/>
              <a:buNone/>
            </a:pPr>
            <a:r>
              <a:rPr lang="ja-JP" altLang="en-US" sz="998" b="1" dirty="0">
                <a:latin typeface="Meiryo UI" panose="020B0604030504040204" pitchFamily="50" charset="-128"/>
                <a:ea typeface="Meiryo UI" panose="020B0604030504040204" pitchFamily="50" charset="-128"/>
                <a:cs typeface="Meiryo UI" panose="020B0604030504040204" pitchFamily="50" charset="-128"/>
              </a:rPr>
              <a:t>黒</a:t>
            </a:r>
            <a:r>
              <a:rPr lang="en-US" altLang="ja-JP" sz="998"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b="1" dirty="0">
                <a:solidFill>
                  <a:srgbClr val="FF3737"/>
                </a:solidFill>
                <a:latin typeface="Meiryo UI" panose="020B0604030504040204" pitchFamily="50" charset="-128"/>
                <a:ea typeface="Meiryo UI" panose="020B0604030504040204" pitchFamily="50" charset="-128"/>
                <a:cs typeface="Meiryo UI" panose="020B0604030504040204" pitchFamily="50" charset="-128"/>
              </a:rPr>
              <a:t>マゼンタ</a:t>
            </a:r>
            <a:endParaRPr lang="en-US" altLang="ja-JP" sz="998"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4" name="Text Box 12"/>
          <p:cNvSpPr txBox="1">
            <a:spLocks noChangeArrowheads="1"/>
          </p:cNvSpPr>
          <p:nvPr/>
        </p:nvSpPr>
        <p:spPr bwMode="auto">
          <a:xfrm>
            <a:off x="7146884" y="6102792"/>
            <a:ext cx="729688"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algn="ctr" eaLnBrk="1" hangingPunct="1">
              <a:spcBef>
                <a:spcPct val="0"/>
              </a:spcBef>
              <a:buFontTx/>
              <a:buNone/>
            </a:pPr>
            <a:r>
              <a:rPr lang="ja-JP" altLang="en-US" sz="998" b="1" dirty="0">
                <a:latin typeface="Meiryo UI" panose="020B0604030504040204" pitchFamily="50" charset="-128"/>
                <a:ea typeface="Meiryo UI" panose="020B0604030504040204" pitchFamily="50" charset="-128"/>
                <a:cs typeface="Meiryo UI" panose="020B0604030504040204" pitchFamily="50" charset="-128"/>
              </a:rPr>
              <a:t>黒</a:t>
            </a:r>
            <a:r>
              <a:rPr lang="en-US" altLang="ja-JP" sz="998"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b="1" dirty="0">
                <a:solidFill>
                  <a:srgbClr val="00B0F0"/>
                </a:solidFill>
                <a:latin typeface="Meiryo UI" panose="020B0604030504040204" pitchFamily="50" charset="-128"/>
                <a:ea typeface="Meiryo UI" panose="020B0604030504040204" pitchFamily="50" charset="-128"/>
                <a:cs typeface="Meiryo UI" panose="020B0604030504040204" pitchFamily="50" charset="-128"/>
              </a:rPr>
              <a:t>シアン</a:t>
            </a:r>
            <a:endParaRPr lang="en-US" altLang="ja-JP" sz="998" b="1" dirty="0">
              <a:solidFill>
                <a:srgbClr val="00B0F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5" name="Text Box 12"/>
          <p:cNvSpPr txBox="1">
            <a:spLocks noChangeArrowheads="1"/>
          </p:cNvSpPr>
          <p:nvPr/>
        </p:nvSpPr>
        <p:spPr bwMode="auto">
          <a:xfrm>
            <a:off x="8390635" y="6102792"/>
            <a:ext cx="841897"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algn="ctr" eaLnBrk="1" hangingPunct="1">
              <a:spcBef>
                <a:spcPct val="0"/>
              </a:spcBef>
              <a:buFontTx/>
              <a:buNone/>
            </a:pPr>
            <a:r>
              <a:rPr lang="ja-JP" altLang="en-US" sz="998" b="1" dirty="0">
                <a:latin typeface="Meiryo UI" panose="020B0604030504040204" pitchFamily="50" charset="-128"/>
                <a:ea typeface="Meiryo UI" panose="020B0604030504040204" pitchFamily="50" charset="-128"/>
                <a:cs typeface="Meiryo UI" panose="020B0604030504040204" pitchFamily="50" charset="-128"/>
              </a:rPr>
              <a:t>黒</a:t>
            </a:r>
            <a:r>
              <a:rPr lang="en-US" altLang="ja-JP" sz="998"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b="1" dirty="0">
                <a:solidFill>
                  <a:srgbClr val="FABE00"/>
                </a:solidFill>
                <a:latin typeface="Meiryo UI" panose="020B0604030504040204" pitchFamily="50" charset="-128"/>
                <a:ea typeface="Meiryo UI" panose="020B0604030504040204" pitchFamily="50" charset="-128"/>
                <a:cs typeface="Meiryo UI" panose="020B0604030504040204" pitchFamily="50" charset="-128"/>
              </a:rPr>
              <a:t>イエロー</a:t>
            </a:r>
            <a:endParaRPr lang="en-US" altLang="ja-JP" sz="998" b="1" dirty="0">
              <a:solidFill>
                <a:srgbClr val="FABE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Text Box 12"/>
          <p:cNvSpPr txBox="1">
            <a:spLocks noChangeArrowheads="1"/>
          </p:cNvSpPr>
          <p:nvPr/>
        </p:nvSpPr>
        <p:spPr bwMode="auto">
          <a:xfrm>
            <a:off x="7020276" y="3608345"/>
            <a:ext cx="441146"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eaLnBrk="1" hangingPunct="1">
              <a:spcBef>
                <a:spcPct val="0"/>
              </a:spcBef>
              <a:buFontTx/>
              <a:buNone/>
            </a:pPr>
            <a:r>
              <a:rPr lang="ja-JP" altLang="en-US" sz="998" b="1" dirty="0">
                <a:latin typeface="Meiryo UI" panose="020B0604030504040204" pitchFamily="50" charset="-128"/>
                <a:ea typeface="Meiryo UI" panose="020B0604030504040204" pitchFamily="50" charset="-128"/>
                <a:cs typeface="Meiryo UI" panose="020B0604030504040204" pitchFamily="50" charset="-128"/>
              </a:rPr>
              <a:t>赤黒</a:t>
            </a:r>
          </a:p>
        </p:txBody>
      </p:sp>
      <p:sp>
        <p:nvSpPr>
          <p:cNvPr id="147" name="Text Box 13"/>
          <p:cNvSpPr txBox="1">
            <a:spLocks noChangeArrowheads="1"/>
          </p:cNvSpPr>
          <p:nvPr/>
        </p:nvSpPr>
        <p:spPr bwMode="auto">
          <a:xfrm>
            <a:off x="8256673" y="3608345"/>
            <a:ext cx="926857" cy="245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eaLnBrk="1" hangingPunct="1">
              <a:spcBef>
                <a:spcPct val="0"/>
              </a:spcBef>
              <a:buFontTx/>
              <a:buNone/>
            </a:pPr>
            <a:r>
              <a:rPr lang="ja-JP" altLang="en-US" sz="998" b="1" dirty="0">
                <a:latin typeface="Meiryo UI" panose="020B0604030504040204" pitchFamily="50" charset="-128"/>
                <a:ea typeface="Meiryo UI" panose="020B0604030504040204" pitchFamily="50" charset="-128"/>
                <a:cs typeface="Meiryo UI" panose="020B0604030504040204" pitchFamily="50" charset="-128"/>
              </a:rPr>
              <a:t>単色</a:t>
            </a:r>
            <a:r>
              <a:rPr lang="en-US" altLang="ja-JP" sz="998"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dirty="0">
                <a:latin typeface="Meiryo UI" panose="020B0604030504040204" pitchFamily="50" charset="-128"/>
                <a:ea typeface="Meiryo UI" panose="020B0604030504040204" pitchFamily="50" charset="-128"/>
                <a:cs typeface="Meiryo UI" panose="020B0604030504040204" pitchFamily="50" charset="-128"/>
              </a:rPr>
              <a:t>グリーン</a:t>
            </a:r>
            <a:r>
              <a:rPr lang="en-US" altLang="ja-JP" sz="998"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99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二等辺三角形 4"/>
          <p:cNvSpPr/>
          <p:nvPr/>
        </p:nvSpPr>
        <p:spPr bwMode="auto">
          <a:xfrm rot="5400000">
            <a:off x="2215254" y="2663898"/>
            <a:ext cx="889827" cy="254184"/>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8" name="二等辺三角形 147"/>
          <p:cNvSpPr/>
          <p:nvPr/>
        </p:nvSpPr>
        <p:spPr bwMode="auto">
          <a:xfrm rot="5400000">
            <a:off x="2215254" y="5226386"/>
            <a:ext cx="889827" cy="254184"/>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49" name="二等辺三角形 148"/>
          <p:cNvSpPr/>
          <p:nvPr/>
        </p:nvSpPr>
        <p:spPr bwMode="auto">
          <a:xfrm rot="5400000">
            <a:off x="5774313" y="2663899"/>
            <a:ext cx="889827" cy="254184"/>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80928" name="フリーフォーム 80927"/>
          <p:cNvSpPr/>
          <p:nvPr/>
        </p:nvSpPr>
        <p:spPr bwMode="auto">
          <a:xfrm>
            <a:off x="5591040" y="1609145"/>
            <a:ext cx="3856746" cy="4730924"/>
          </a:xfrm>
          <a:custGeom>
            <a:avLst/>
            <a:gdLst>
              <a:gd name="connsiteX0" fmla="*/ 1000125 w 4324350"/>
              <a:gd name="connsiteY0" fmla="*/ 28956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57275 w 4324350"/>
              <a:gd name="connsiteY6" fmla="*/ 2914650 h 5400675"/>
              <a:gd name="connsiteX0" fmla="*/ 1000125 w 4324350"/>
              <a:gd name="connsiteY0" fmla="*/ 28956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990600 w 4324350"/>
              <a:gd name="connsiteY6" fmla="*/ 2914650 h 5400675"/>
              <a:gd name="connsiteX0" fmla="*/ 1000125 w 4324350"/>
              <a:gd name="connsiteY0" fmla="*/ 28956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990600 w 4324350"/>
              <a:gd name="connsiteY6" fmla="*/ 2921000 h 5400675"/>
              <a:gd name="connsiteX0" fmla="*/ 1000125 w 4324350"/>
              <a:gd name="connsiteY0" fmla="*/ 28956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03300 w 4324350"/>
              <a:gd name="connsiteY6" fmla="*/ 2901950 h 5400675"/>
              <a:gd name="connsiteX0" fmla="*/ 1000125 w 4324350"/>
              <a:gd name="connsiteY0" fmla="*/ 28956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03300 w 4324350"/>
              <a:gd name="connsiteY6" fmla="*/ 2997200 h 5400675"/>
              <a:gd name="connsiteX0" fmla="*/ 1000125 w 4324350"/>
              <a:gd name="connsiteY0" fmla="*/ 29337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03300 w 4324350"/>
              <a:gd name="connsiteY6" fmla="*/ 2997200 h 5400675"/>
              <a:gd name="connsiteX0" fmla="*/ 1000125 w 4324350"/>
              <a:gd name="connsiteY0" fmla="*/ 29337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09650 w 4324350"/>
              <a:gd name="connsiteY6" fmla="*/ 2927350 h 5400675"/>
              <a:gd name="connsiteX0" fmla="*/ 1000125 w 4324350"/>
              <a:gd name="connsiteY0" fmla="*/ 2933700 h 5400675"/>
              <a:gd name="connsiteX1" fmla="*/ 1000125 w 4324350"/>
              <a:gd name="connsiteY1" fmla="*/ 0 h 5400675"/>
              <a:gd name="connsiteX2" fmla="*/ 4324350 w 4324350"/>
              <a:gd name="connsiteY2" fmla="*/ 0 h 5400675"/>
              <a:gd name="connsiteX3" fmla="*/ 4324350 w 4324350"/>
              <a:gd name="connsiteY3" fmla="*/ 5400675 h 5400675"/>
              <a:gd name="connsiteX4" fmla="*/ 0 w 4324350"/>
              <a:gd name="connsiteY4" fmla="*/ 5400675 h 5400675"/>
              <a:gd name="connsiteX5" fmla="*/ 0 w 4324350"/>
              <a:gd name="connsiteY5" fmla="*/ 2914650 h 5400675"/>
              <a:gd name="connsiteX6" fmla="*/ 1016000 w 4324350"/>
              <a:gd name="connsiteY6" fmla="*/ 2914650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50" h="5400675">
                <a:moveTo>
                  <a:pt x="1000125" y="2933700"/>
                </a:moveTo>
                <a:lnTo>
                  <a:pt x="1000125" y="0"/>
                </a:lnTo>
                <a:lnTo>
                  <a:pt x="4324350" y="0"/>
                </a:lnTo>
                <a:lnTo>
                  <a:pt x="4324350" y="5400675"/>
                </a:lnTo>
                <a:lnTo>
                  <a:pt x="0" y="5400675"/>
                </a:lnTo>
                <a:lnTo>
                  <a:pt x="0" y="2914650"/>
                </a:lnTo>
                <a:lnTo>
                  <a:pt x="1016000" y="2914650"/>
                </a:lnTo>
              </a:path>
            </a:pathLst>
          </a:custGeom>
          <a:noFill/>
          <a:ln w="28575" cap="flat" cmpd="sng" algn="ctr">
            <a:solidFill>
              <a:srgbClr val="0064B4"/>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0" name="二等辺三角形 49"/>
          <p:cNvSpPr/>
          <p:nvPr/>
        </p:nvSpPr>
        <p:spPr bwMode="auto">
          <a:xfrm rot="5400000">
            <a:off x="4725497" y="5226387"/>
            <a:ext cx="889827" cy="254184"/>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grpSp>
        <p:nvGrpSpPr>
          <p:cNvPr id="2" name="グループ化 1"/>
          <p:cNvGrpSpPr/>
          <p:nvPr/>
        </p:nvGrpSpPr>
        <p:grpSpPr>
          <a:xfrm>
            <a:off x="6929336" y="3728187"/>
            <a:ext cx="1726756" cy="658962"/>
            <a:chOff x="7309800" y="4037348"/>
            <a:chExt cx="1903828" cy="726537"/>
          </a:xfrm>
        </p:grpSpPr>
        <p:sp>
          <p:nvSpPr>
            <p:cNvPr id="151" name="正方形/長方形 150"/>
            <p:cNvSpPr/>
            <p:nvPr/>
          </p:nvSpPr>
          <p:spPr>
            <a:xfrm>
              <a:off x="7309800" y="4046538"/>
              <a:ext cx="1903828" cy="717347"/>
            </a:xfrm>
            <a:prstGeom prst="rect">
              <a:avLst/>
            </a:prstGeom>
          </p:spPr>
          <p:txBody>
            <a:bodyPr wrap="none">
              <a:spAutoFit/>
            </a:bodyPr>
            <a:lstStyle/>
            <a:p>
              <a:pPr algn="ctr" defTabSz="922509"/>
              <a:r>
                <a:rPr lang="ja-JP" altLang="en-US" sz="1270" b="1" dirty="0">
                  <a:ln w="76200">
                    <a:solidFill>
                      <a:srgbClr val="0064B4"/>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これが全部</a:t>
              </a:r>
              <a:endParaRPr lang="en-US" altLang="ja-JP" sz="1270" b="1" dirty="0">
                <a:ln w="76200">
                  <a:solidFill>
                    <a:srgbClr val="0064B4"/>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2358" b="1" dirty="0">
                  <a:ln w="76200">
                    <a:solidFill>
                      <a:srgbClr val="0064B4"/>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モノクロ料金</a:t>
              </a:r>
            </a:p>
          </p:txBody>
        </p:sp>
        <p:sp>
          <p:nvSpPr>
            <p:cNvPr id="51" name="正方形/長方形 50"/>
            <p:cNvSpPr/>
            <p:nvPr/>
          </p:nvSpPr>
          <p:spPr>
            <a:xfrm>
              <a:off x="7309800" y="4037348"/>
              <a:ext cx="1903828" cy="717347"/>
            </a:xfrm>
            <a:prstGeom prst="rect">
              <a:avLst/>
            </a:prstGeom>
          </p:spPr>
          <p:txBody>
            <a:bodyPr wrap="none">
              <a:spAutoFit/>
            </a:bodyPr>
            <a:lstStyle/>
            <a:p>
              <a:pPr algn="ctr" defTabSz="922509"/>
              <a:r>
                <a:rPr lang="ja-JP" altLang="en-US" sz="1270" b="1" dirty="0">
                  <a:ln w="76200">
                    <a:noFill/>
                  </a:ln>
                  <a:solidFill>
                    <a:srgbClr val="FFFFCC"/>
                  </a:solidFill>
                  <a:latin typeface="Meiryo UI" panose="020B0604030504040204" pitchFamily="50" charset="-128"/>
                  <a:ea typeface="Meiryo UI" panose="020B0604030504040204" pitchFamily="50" charset="-128"/>
                  <a:cs typeface="Meiryo UI" panose="020B0604030504040204" pitchFamily="50" charset="-128"/>
                </a:rPr>
                <a:t>これが全部</a:t>
              </a:r>
              <a:endParaRPr lang="en-US" altLang="ja-JP" sz="1270" b="1" dirty="0">
                <a:ln w="76200">
                  <a:noFill/>
                </a:ln>
                <a:solidFill>
                  <a:srgbClr val="FFFFCC"/>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2358" b="1" dirty="0">
                  <a:ln w="76200">
                    <a:noFill/>
                  </a:ln>
                  <a:solidFill>
                    <a:srgbClr val="FFFFCC"/>
                  </a:solidFill>
                  <a:latin typeface="Meiryo UI" panose="020B0604030504040204" pitchFamily="50" charset="-128"/>
                  <a:ea typeface="Meiryo UI" panose="020B0604030504040204" pitchFamily="50" charset="-128"/>
                  <a:cs typeface="Meiryo UI" panose="020B0604030504040204" pitchFamily="50" charset="-128"/>
                </a:rPr>
                <a:t>モノクロ料金</a:t>
              </a:r>
            </a:p>
          </p:txBody>
        </p:sp>
      </p:grpSp>
      <p:grpSp>
        <p:nvGrpSpPr>
          <p:cNvPr id="6" name="グループ化 5"/>
          <p:cNvGrpSpPr/>
          <p:nvPr/>
        </p:nvGrpSpPr>
        <p:grpSpPr>
          <a:xfrm>
            <a:off x="533288" y="3459583"/>
            <a:ext cx="750806" cy="428591"/>
            <a:chOff x="257864" y="3814350"/>
            <a:chExt cx="827798" cy="472541"/>
          </a:xfrm>
        </p:grpSpPr>
        <p:sp>
          <p:nvSpPr>
            <p:cNvPr id="125" name="正方形/長方形 124"/>
            <p:cNvSpPr/>
            <p:nvPr/>
          </p:nvSpPr>
          <p:spPr>
            <a:xfrm>
              <a:off x="267009" y="3815706"/>
              <a:ext cx="818653" cy="471185"/>
            </a:xfrm>
            <a:prstGeom prst="rect">
              <a:avLst/>
            </a:prstGeom>
          </p:spPr>
          <p:txBody>
            <a:bodyPr wrap="none">
              <a:spAutoFit/>
            </a:bodyPr>
            <a:lstStyle/>
            <a:p>
              <a:pPr algn="ctr" defTabSz="922509"/>
              <a:r>
                <a:rPr lang="ja-JP" altLang="en-US" sz="2177" dirty="0">
                  <a:ln w="76200">
                    <a:solidFill>
                      <a:schemeClr val="bg1">
                        <a:lumMod val="50000"/>
                      </a:schemeClr>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原稿</a:t>
              </a:r>
            </a:p>
          </p:txBody>
        </p:sp>
        <p:sp>
          <p:nvSpPr>
            <p:cNvPr id="52" name="正方形/長方形 51"/>
            <p:cNvSpPr/>
            <p:nvPr/>
          </p:nvSpPr>
          <p:spPr>
            <a:xfrm>
              <a:off x="257864" y="3814350"/>
              <a:ext cx="818653" cy="471185"/>
            </a:xfrm>
            <a:prstGeom prst="rect">
              <a:avLst/>
            </a:prstGeom>
          </p:spPr>
          <p:txBody>
            <a:bodyPr wrap="none">
              <a:spAutoFit/>
            </a:bodyPr>
            <a:lstStyle/>
            <a:p>
              <a:pPr algn="ctr" defTabSz="922509"/>
              <a:r>
                <a:rPr lang="ja-JP" altLang="en-US" sz="2177" dirty="0">
                  <a:ln w="76200">
                    <a:no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原稿</a:t>
              </a:r>
            </a:p>
          </p:txBody>
        </p:sp>
      </p:grpSp>
      <p:grpSp>
        <p:nvGrpSpPr>
          <p:cNvPr id="7" name="グループ化 6"/>
          <p:cNvGrpSpPr/>
          <p:nvPr/>
        </p:nvGrpSpPr>
        <p:grpSpPr>
          <a:xfrm>
            <a:off x="533288" y="5925470"/>
            <a:ext cx="750806" cy="428591"/>
            <a:chOff x="257864" y="6533104"/>
            <a:chExt cx="827798" cy="472541"/>
          </a:xfrm>
        </p:grpSpPr>
        <p:sp>
          <p:nvSpPr>
            <p:cNvPr id="126" name="正方形/長方形 125"/>
            <p:cNvSpPr/>
            <p:nvPr/>
          </p:nvSpPr>
          <p:spPr>
            <a:xfrm>
              <a:off x="267009" y="6534460"/>
              <a:ext cx="818653" cy="471185"/>
            </a:xfrm>
            <a:prstGeom prst="rect">
              <a:avLst/>
            </a:prstGeom>
          </p:spPr>
          <p:txBody>
            <a:bodyPr wrap="none">
              <a:spAutoFit/>
            </a:bodyPr>
            <a:lstStyle/>
            <a:p>
              <a:pPr algn="ctr" defTabSz="922509"/>
              <a:r>
                <a:rPr lang="ja-JP" altLang="en-US" sz="2177" dirty="0">
                  <a:ln w="76200">
                    <a:solidFill>
                      <a:schemeClr val="bg1">
                        <a:lumMod val="50000"/>
                      </a:schemeClr>
                    </a:solid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原稿</a:t>
              </a:r>
            </a:p>
          </p:txBody>
        </p:sp>
        <p:sp>
          <p:nvSpPr>
            <p:cNvPr id="53" name="正方形/長方形 52"/>
            <p:cNvSpPr/>
            <p:nvPr/>
          </p:nvSpPr>
          <p:spPr>
            <a:xfrm>
              <a:off x="257864" y="6533104"/>
              <a:ext cx="818653" cy="471185"/>
            </a:xfrm>
            <a:prstGeom prst="rect">
              <a:avLst/>
            </a:prstGeom>
          </p:spPr>
          <p:txBody>
            <a:bodyPr wrap="none">
              <a:spAutoFit/>
            </a:bodyPr>
            <a:lstStyle/>
            <a:p>
              <a:pPr algn="ctr" defTabSz="922509"/>
              <a:r>
                <a:rPr lang="ja-JP" altLang="en-US" sz="2177" dirty="0">
                  <a:ln w="76200">
                    <a:noFill/>
                  </a:ln>
                  <a:solidFill>
                    <a:schemeClr val="bg1"/>
                  </a:solidFill>
                  <a:latin typeface="Meiryo UI" panose="020B0604030504040204" pitchFamily="50" charset="-128"/>
                  <a:ea typeface="Meiryo UI" panose="020B0604030504040204" pitchFamily="50" charset="-128"/>
                  <a:cs typeface="Meiryo UI" panose="020B0604030504040204" pitchFamily="50" charset="-128"/>
                </a:rPr>
                <a:t>原稿</a:t>
              </a:r>
            </a:p>
          </p:txBody>
        </p:sp>
      </p:grpSp>
      <p:sp>
        <p:nvSpPr>
          <p:cNvPr id="54" name="テキスト ボックス 53"/>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540" dirty="0">
                <a:solidFill>
                  <a:prstClr val="black">
                    <a:lumMod val="85000"/>
                    <a:lumOff val="15000"/>
                  </a:prstClr>
                </a:solidFill>
                <a:latin typeface="Meiryo UI" pitchFamily="50" charset="-128"/>
                <a:ea typeface="Meiryo UI" pitchFamily="50" charset="-128"/>
                <a:cs typeface="Meiryo UI" pitchFamily="50" charset="-128"/>
              </a:rPr>
              <a:t>2</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色までモノクロ料金で出力可能</a:t>
            </a:r>
          </a:p>
        </p:txBody>
      </p:sp>
      <p:sp>
        <p:nvSpPr>
          <p:cNvPr id="55" name="テキスト ボックス 54"/>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RICOH</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ならモノクロと同料金で見やすく・分かりやすいカラー資料を作成できます。</a:t>
            </a:r>
          </a:p>
        </p:txBody>
      </p:sp>
      <p:pic>
        <p:nvPicPr>
          <p:cNvPr id="57" name="図 56"/>
          <p:cNvPicPr>
            <a:picLocks noChangeAspect="1"/>
          </p:cNvPicPr>
          <p:nvPr/>
        </p:nvPicPr>
        <p:blipFill rotWithShape="1">
          <a:blip r:embed="rId11">
            <a:extLst>
              <a:ext uri="{28A0092B-C50C-407E-A947-70E740481C1C}">
                <a14:useLocalDpi xmlns:a14="http://schemas.microsoft.com/office/drawing/2010/main" val="0"/>
              </a:ext>
            </a:extLst>
          </a:blip>
          <a:srcRect t="7159" r="72051" b="11277"/>
          <a:stretch/>
        </p:blipFill>
        <p:spPr>
          <a:xfrm>
            <a:off x="2915699" y="2028025"/>
            <a:ext cx="856105" cy="1464836"/>
          </a:xfrm>
          <a:prstGeom prst="rect">
            <a:avLst/>
          </a:prstGeom>
          <a:ln>
            <a:solidFill>
              <a:schemeClr val="bg1">
                <a:lumMod val="75000"/>
              </a:schemeClr>
            </a:solidFill>
          </a:ln>
        </p:spPr>
      </p:pic>
      <p:sp>
        <p:nvSpPr>
          <p:cNvPr id="58" name="Rectangle 16"/>
          <p:cNvSpPr>
            <a:spLocks noChangeArrowheads="1"/>
          </p:cNvSpPr>
          <p:nvPr/>
        </p:nvSpPr>
        <p:spPr bwMode="auto">
          <a:xfrm>
            <a:off x="3092945" y="2761410"/>
            <a:ext cx="678859" cy="207826"/>
          </a:xfrm>
          <a:prstGeom prst="rect">
            <a:avLst/>
          </a:prstGeom>
          <a:noFill/>
          <a:ln w="381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latin typeface="Meiryo UI" pitchFamily="50" charset="-128"/>
              <a:ea typeface="Meiryo UI" pitchFamily="50" charset="-128"/>
              <a:cs typeface="Meiryo UI" pitchFamily="50" charset="-128"/>
            </a:endParaRPr>
          </a:p>
        </p:txBody>
      </p:sp>
      <p:grpSp>
        <p:nvGrpSpPr>
          <p:cNvPr id="4" name="グループ化 3"/>
          <p:cNvGrpSpPr/>
          <p:nvPr/>
        </p:nvGrpSpPr>
        <p:grpSpPr>
          <a:xfrm>
            <a:off x="3220231" y="5244401"/>
            <a:ext cx="1283880" cy="841897"/>
            <a:chOff x="4255169" y="5424029"/>
            <a:chExt cx="1415537" cy="928230"/>
          </a:xfrm>
        </p:grpSpPr>
        <p:grpSp>
          <p:nvGrpSpPr>
            <p:cNvPr id="63" name="グループ化 62"/>
            <p:cNvGrpSpPr/>
            <p:nvPr/>
          </p:nvGrpSpPr>
          <p:grpSpPr>
            <a:xfrm>
              <a:off x="4542104" y="5445241"/>
              <a:ext cx="1128602" cy="734968"/>
              <a:chOff x="6001164" y="1877630"/>
              <a:chExt cx="1616504" cy="1052700"/>
            </a:xfrm>
          </p:grpSpPr>
          <p:pic>
            <p:nvPicPr>
              <p:cNvPr id="65" name="図 64"/>
              <p:cNvPicPr>
                <a:picLocks noChangeAspect="1"/>
              </p:cNvPicPr>
              <p:nvPr/>
            </p:nvPicPr>
            <p:blipFill>
              <a:blip r:embed="rId12"/>
              <a:stretch>
                <a:fillRect/>
              </a:stretch>
            </p:blipFill>
            <p:spPr>
              <a:xfrm>
                <a:off x="6001164" y="1877630"/>
                <a:ext cx="1616504" cy="1052700"/>
              </a:xfrm>
              <a:prstGeom prst="rect">
                <a:avLst/>
              </a:prstGeom>
            </p:spPr>
          </p:pic>
          <p:sp>
            <p:nvSpPr>
              <p:cNvPr id="66" name="正方形/長方形 65"/>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32" name="Picture 20" descr="kukino-san_00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82104" y="5541523"/>
              <a:ext cx="709006" cy="463945"/>
            </a:xfrm>
            <a:prstGeom prst="rect">
              <a:avLst/>
            </a:prstGeom>
            <a:noFill/>
            <a:extLst>
              <a:ext uri="{909E8E84-426E-40DD-AFC4-6F175D3DCCD1}">
                <a14:hiddenFill xmlns:a14="http://schemas.microsoft.com/office/drawing/2010/main">
                  <a:solidFill>
                    <a:srgbClr val="FFFFFF"/>
                  </a:solidFill>
                </a14:hiddenFill>
              </a:ext>
            </a:extLst>
          </p:spPr>
        </p:pic>
        <p:pic>
          <p:nvPicPr>
            <p:cNvPr id="64" name="図 63"/>
            <p:cNvPicPr>
              <a:picLocks noChangeAspect="1"/>
            </p:cNvPicPr>
            <p:nvPr/>
          </p:nvPicPr>
          <p:blipFill>
            <a:blip r:embed="rId14"/>
            <a:stretch>
              <a:fillRect/>
            </a:stretch>
          </p:blipFill>
          <p:spPr>
            <a:xfrm>
              <a:off x="4255169" y="5424029"/>
              <a:ext cx="951522" cy="928230"/>
            </a:xfrm>
            <a:prstGeom prst="rect">
              <a:avLst/>
            </a:prstGeom>
          </p:spPr>
        </p:pic>
      </p:grpSp>
      <p:sp>
        <p:nvSpPr>
          <p:cNvPr id="9" name="スライド番号プレースホルダー 8">
            <a:extLst>
              <a:ext uri="{FF2B5EF4-FFF2-40B4-BE49-F238E27FC236}">
                <a16:creationId xmlns:a16="http://schemas.microsoft.com/office/drawing/2014/main" id="{6AC084D6-3A27-4C15-B97E-F75F7EAD1EDA}"/>
              </a:ext>
            </a:extLst>
          </p:cNvPr>
          <p:cNvSpPr>
            <a:spLocks noGrp="1"/>
          </p:cNvSpPr>
          <p:nvPr>
            <p:ph type="sldNum" sz="quarter" idx="4"/>
          </p:nvPr>
        </p:nvSpPr>
        <p:spPr/>
        <p:txBody>
          <a:bodyPr/>
          <a:lstStyle/>
          <a:p>
            <a:pPr>
              <a:defRPr/>
            </a:pPr>
            <a:fld id="{FB3629B8-3F17-4C5D-9EA5-923845F78C95}" type="slidenum">
              <a:rPr lang="en-US" altLang="ja-JP" smtClean="0"/>
              <a:pPr>
                <a:defRPr/>
              </a:pPr>
              <a:t>30</a:t>
            </a:fld>
            <a:endParaRPr lang="en-US" altLang="ja-JP" dirty="0"/>
          </a:p>
        </p:txBody>
      </p:sp>
    </p:spTree>
    <p:extLst>
      <p:ext uri="{BB962C8B-B14F-4D97-AF65-F5344CB8AC3E}">
        <p14:creationId xmlns:p14="http://schemas.microsoft.com/office/powerpoint/2010/main" val="13959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フリーフォーム 17"/>
          <p:cNvSpPr/>
          <p:nvPr/>
        </p:nvSpPr>
        <p:spPr bwMode="auto">
          <a:xfrm>
            <a:off x="2911196" y="5539639"/>
            <a:ext cx="800542" cy="431264"/>
          </a:xfrm>
          <a:custGeom>
            <a:avLst/>
            <a:gdLst>
              <a:gd name="connsiteX0" fmla="*/ 0 w 1088136"/>
              <a:gd name="connsiteY0" fmla="*/ 475488 h 475488"/>
              <a:gd name="connsiteX1" fmla="*/ 1088136 w 1088136"/>
              <a:gd name="connsiteY1" fmla="*/ 475488 h 475488"/>
              <a:gd name="connsiteX2" fmla="*/ 1088136 w 1088136"/>
              <a:gd name="connsiteY2" fmla="*/ 0 h 475488"/>
            </a:gdLst>
            <a:ahLst/>
            <a:cxnLst>
              <a:cxn ang="0">
                <a:pos x="connsiteX0" y="connsiteY0"/>
              </a:cxn>
              <a:cxn ang="0">
                <a:pos x="connsiteX1" y="connsiteY1"/>
              </a:cxn>
              <a:cxn ang="0">
                <a:pos x="connsiteX2" y="connsiteY2"/>
              </a:cxn>
            </a:cxnLst>
            <a:rect l="l" t="t" r="r" b="b"/>
            <a:pathLst>
              <a:path w="1088136" h="475488">
                <a:moveTo>
                  <a:pt x="0" y="475488"/>
                </a:moveTo>
                <a:lnTo>
                  <a:pt x="1088136" y="475488"/>
                </a:lnTo>
                <a:lnTo>
                  <a:pt x="1088136" y="0"/>
                </a:lnTo>
              </a:path>
            </a:pathLst>
          </a:custGeom>
          <a:noFill/>
          <a:ln w="76200">
            <a:solidFill>
              <a:srgbClr val="FFC000"/>
            </a:solidFill>
            <a:headEnd type="none" w="med" len="med"/>
            <a:tailEnd type="triangl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sp>
        <p:nvSpPr>
          <p:cNvPr id="11" name="フリーフォーム 10"/>
          <p:cNvSpPr/>
          <p:nvPr/>
        </p:nvSpPr>
        <p:spPr bwMode="auto">
          <a:xfrm>
            <a:off x="4426121" y="2543583"/>
            <a:ext cx="1118493" cy="1561768"/>
          </a:xfrm>
          <a:custGeom>
            <a:avLst/>
            <a:gdLst>
              <a:gd name="connsiteX0" fmla="*/ 0 w 1009402"/>
              <a:gd name="connsiteY0" fmla="*/ 1721922 h 1721922"/>
              <a:gd name="connsiteX1" fmla="*/ 593766 w 1009402"/>
              <a:gd name="connsiteY1" fmla="*/ 1721922 h 1721922"/>
              <a:gd name="connsiteX2" fmla="*/ 593766 w 1009402"/>
              <a:gd name="connsiteY2" fmla="*/ 0 h 1721922"/>
              <a:gd name="connsiteX3" fmla="*/ 1009402 w 1009402"/>
              <a:gd name="connsiteY3" fmla="*/ 0 h 1721922"/>
            </a:gdLst>
            <a:ahLst/>
            <a:cxnLst>
              <a:cxn ang="0">
                <a:pos x="connsiteX0" y="connsiteY0"/>
              </a:cxn>
              <a:cxn ang="0">
                <a:pos x="connsiteX1" y="connsiteY1"/>
              </a:cxn>
              <a:cxn ang="0">
                <a:pos x="connsiteX2" y="connsiteY2"/>
              </a:cxn>
              <a:cxn ang="0">
                <a:pos x="connsiteX3" y="connsiteY3"/>
              </a:cxn>
            </a:cxnLst>
            <a:rect l="l" t="t" r="r" b="b"/>
            <a:pathLst>
              <a:path w="1009402" h="1721922">
                <a:moveTo>
                  <a:pt x="0" y="1721922"/>
                </a:moveTo>
                <a:lnTo>
                  <a:pt x="593766" y="1721922"/>
                </a:lnTo>
                <a:lnTo>
                  <a:pt x="593766" y="0"/>
                </a:lnTo>
                <a:lnTo>
                  <a:pt x="1009402" y="0"/>
                </a:lnTo>
              </a:path>
            </a:pathLst>
          </a:custGeom>
          <a:noFill/>
          <a:ln w="76200">
            <a:solidFill>
              <a:srgbClr val="0064B4"/>
            </a:solidFill>
            <a:headEnd type="none" w="med" len="med"/>
            <a:tailEnd type="triangl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sp>
        <p:nvSpPr>
          <p:cNvPr id="278" name="フリーフォーム 277"/>
          <p:cNvSpPr/>
          <p:nvPr/>
        </p:nvSpPr>
        <p:spPr bwMode="auto">
          <a:xfrm flipV="1">
            <a:off x="4410927" y="4496172"/>
            <a:ext cx="1133687" cy="1432872"/>
          </a:xfrm>
          <a:custGeom>
            <a:avLst/>
            <a:gdLst>
              <a:gd name="connsiteX0" fmla="*/ 0 w 1009402"/>
              <a:gd name="connsiteY0" fmla="*/ 1721922 h 1721922"/>
              <a:gd name="connsiteX1" fmla="*/ 593766 w 1009402"/>
              <a:gd name="connsiteY1" fmla="*/ 1721922 h 1721922"/>
              <a:gd name="connsiteX2" fmla="*/ 593766 w 1009402"/>
              <a:gd name="connsiteY2" fmla="*/ 0 h 1721922"/>
              <a:gd name="connsiteX3" fmla="*/ 1009402 w 1009402"/>
              <a:gd name="connsiteY3" fmla="*/ 0 h 1721922"/>
            </a:gdLst>
            <a:ahLst/>
            <a:cxnLst>
              <a:cxn ang="0">
                <a:pos x="connsiteX0" y="connsiteY0"/>
              </a:cxn>
              <a:cxn ang="0">
                <a:pos x="connsiteX1" y="connsiteY1"/>
              </a:cxn>
              <a:cxn ang="0">
                <a:pos x="connsiteX2" y="connsiteY2"/>
              </a:cxn>
              <a:cxn ang="0">
                <a:pos x="connsiteX3" y="connsiteY3"/>
              </a:cxn>
            </a:cxnLst>
            <a:rect l="l" t="t" r="r" b="b"/>
            <a:pathLst>
              <a:path w="1009402" h="1721922">
                <a:moveTo>
                  <a:pt x="0" y="1721922"/>
                </a:moveTo>
                <a:lnTo>
                  <a:pt x="593766" y="1721922"/>
                </a:lnTo>
                <a:lnTo>
                  <a:pt x="593766" y="0"/>
                </a:lnTo>
                <a:lnTo>
                  <a:pt x="1009402" y="0"/>
                </a:lnTo>
              </a:path>
            </a:pathLst>
          </a:custGeom>
          <a:noFill/>
          <a:ln w="76200">
            <a:solidFill>
              <a:srgbClr val="0064B4"/>
            </a:solidFill>
            <a:headEnd type="none" w="med" len="med"/>
            <a:tailEnd type="triangl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cxnSp>
        <p:nvCxnSpPr>
          <p:cNvPr id="277" name="直線コネクタ 276"/>
          <p:cNvCxnSpPr/>
          <p:nvPr/>
        </p:nvCxnSpPr>
        <p:spPr bwMode="auto">
          <a:xfrm>
            <a:off x="4426121" y="4269116"/>
            <a:ext cx="1118494" cy="0"/>
          </a:xfrm>
          <a:prstGeom prst="line">
            <a:avLst/>
          </a:prstGeom>
          <a:solidFill>
            <a:schemeClr val="accent1"/>
          </a:solidFill>
          <a:ln w="76200" cap="flat" cmpd="sng" algn="ctr">
            <a:solidFill>
              <a:srgbClr val="0064B4"/>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フリーフォーム 6"/>
          <p:cNvSpPr/>
          <p:nvPr/>
        </p:nvSpPr>
        <p:spPr bwMode="auto">
          <a:xfrm>
            <a:off x="1712461" y="2716199"/>
            <a:ext cx="2353767" cy="794631"/>
          </a:xfrm>
          <a:custGeom>
            <a:avLst/>
            <a:gdLst>
              <a:gd name="connsiteX0" fmla="*/ 0 w 2315688"/>
              <a:gd name="connsiteY0" fmla="*/ 0 h 688768"/>
              <a:gd name="connsiteX1" fmla="*/ 0 w 2315688"/>
              <a:gd name="connsiteY1" fmla="*/ 285007 h 688768"/>
              <a:gd name="connsiteX2" fmla="*/ 2315688 w 2315688"/>
              <a:gd name="connsiteY2" fmla="*/ 285007 h 688768"/>
              <a:gd name="connsiteX3" fmla="*/ 2315688 w 2315688"/>
              <a:gd name="connsiteY3" fmla="*/ 688768 h 688768"/>
            </a:gdLst>
            <a:ahLst/>
            <a:cxnLst>
              <a:cxn ang="0">
                <a:pos x="connsiteX0" y="connsiteY0"/>
              </a:cxn>
              <a:cxn ang="0">
                <a:pos x="connsiteX1" y="connsiteY1"/>
              </a:cxn>
              <a:cxn ang="0">
                <a:pos x="connsiteX2" y="connsiteY2"/>
              </a:cxn>
              <a:cxn ang="0">
                <a:pos x="connsiteX3" y="connsiteY3"/>
              </a:cxn>
            </a:cxnLst>
            <a:rect l="l" t="t" r="r" b="b"/>
            <a:pathLst>
              <a:path w="2315688" h="688768">
                <a:moveTo>
                  <a:pt x="0" y="0"/>
                </a:moveTo>
                <a:lnTo>
                  <a:pt x="0" y="285007"/>
                </a:lnTo>
                <a:lnTo>
                  <a:pt x="2315688" y="285007"/>
                </a:lnTo>
                <a:lnTo>
                  <a:pt x="2315688" y="688768"/>
                </a:lnTo>
              </a:path>
            </a:pathLst>
          </a:custGeom>
          <a:noFill/>
          <a:ln w="76200">
            <a:solidFill>
              <a:srgbClr val="0064B4"/>
            </a:solidFill>
            <a:headEnd type="none" w="med" len="med"/>
            <a:tailEnd type="triangl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sp>
        <p:nvSpPr>
          <p:cNvPr id="253" name="フリーフォーム 252"/>
          <p:cNvSpPr/>
          <p:nvPr/>
        </p:nvSpPr>
        <p:spPr bwMode="auto">
          <a:xfrm>
            <a:off x="1423086" y="2704868"/>
            <a:ext cx="2341126" cy="1141483"/>
          </a:xfrm>
          <a:custGeom>
            <a:avLst/>
            <a:gdLst>
              <a:gd name="connsiteX0" fmla="*/ 0 w 2315688"/>
              <a:gd name="connsiteY0" fmla="*/ 0 h 688768"/>
              <a:gd name="connsiteX1" fmla="*/ 0 w 2315688"/>
              <a:gd name="connsiteY1" fmla="*/ 285007 h 688768"/>
              <a:gd name="connsiteX2" fmla="*/ 2315688 w 2315688"/>
              <a:gd name="connsiteY2" fmla="*/ 285007 h 688768"/>
              <a:gd name="connsiteX3" fmla="*/ 2315688 w 2315688"/>
              <a:gd name="connsiteY3" fmla="*/ 688768 h 688768"/>
            </a:gdLst>
            <a:ahLst/>
            <a:cxnLst>
              <a:cxn ang="0">
                <a:pos x="connsiteX0" y="connsiteY0"/>
              </a:cxn>
              <a:cxn ang="0">
                <a:pos x="connsiteX1" y="connsiteY1"/>
              </a:cxn>
              <a:cxn ang="0">
                <a:pos x="connsiteX2" y="connsiteY2"/>
              </a:cxn>
              <a:cxn ang="0">
                <a:pos x="connsiteX3" y="connsiteY3"/>
              </a:cxn>
            </a:cxnLst>
            <a:rect l="l" t="t" r="r" b="b"/>
            <a:pathLst>
              <a:path w="2315688" h="688768">
                <a:moveTo>
                  <a:pt x="0" y="0"/>
                </a:moveTo>
                <a:lnTo>
                  <a:pt x="0" y="285007"/>
                </a:lnTo>
                <a:lnTo>
                  <a:pt x="2315688" y="285007"/>
                </a:lnTo>
                <a:lnTo>
                  <a:pt x="2315688" y="688768"/>
                </a:lnTo>
              </a:path>
            </a:pathLst>
          </a:custGeom>
          <a:noFill/>
          <a:ln w="76200">
            <a:solidFill>
              <a:srgbClr val="FFC000"/>
            </a:solidFill>
            <a:headEnd type="triangle" w="med" len="med"/>
            <a:tailEnd type="none" w="sm" len="sm"/>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pic>
        <p:nvPicPr>
          <p:cNvPr id="49" name="図 48">
            <a:extLst>
              <a:ext uri="{FF2B5EF4-FFF2-40B4-BE49-F238E27FC236}">
                <a16:creationId xmlns:a16="http://schemas.microsoft.com/office/drawing/2014/main" id="{FAC93FCF-38EA-4D22-97ED-5F5163863AD0}"/>
              </a:ext>
            </a:extLst>
          </p:cNvPr>
          <p:cNvPicPr>
            <a:picLocks noChangeAspect="1"/>
          </p:cNvPicPr>
          <p:nvPr/>
        </p:nvPicPr>
        <p:blipFill>
          <a:blip r:embed="rId2"/>
          <a:stretch>
            <a:fillRect/>
          </a:stretch>
        </p:blipFill>
        <p:spPr>
          <a:xfrm>
            <a:off x="3495019" y="3531349"/>
            <a:ext cx="978090" cy="1984549"/>
          </a:xfrm>
          <a:prstGeom prst="rect">
            <a:avLst/>
          </a:prstGeom>
        </p:spPr>
      </p:pic>
      <p:grpSp>
        <p:nvGrpSpPr>
          <p:cNvPr id="267" name="グループ化 266"/>
          <p:cNvGrpSpPr/>
          <p:nvPr/>
        </p:nvGrpSpPr>
        <p:grpSpPr>
          <a:xfrm>
            <a:off x="1925382" y="5633684"/>
            <a:ext cx="1163081" cy="757422"/>
            <a:chOff x="6001164" y="1877630"/>
            <a:chExt cx="1616504" cy="1052700"/>
          </a:xfrm>
        </p:grpSpPr>
        <p:pic>
          <p:nvPicPr>
            <p:cNvPr id="270" name="図 269"/>
            <p:cNvPicPr>
              <a:picLocks noChangeAspect="1"/>
            </p:cNvPicPr>
            <p:nvPr/>
          </p:nvPicPr>
          <p:blipFill>
            <a:blip r:embed="rId3"/>
            <a:stretch>
              <a:fillRect/>
            </a:stretch>
          </p:blipFill>
          <p:spPr>
            <a:xfrm>
              <a:off x="6001164" y="1877630"/>
              <a:ext cx="1616504" cy="1052700"/>
            </a:xfrm>
            <a:prstGeom prst="rect">
              <a:avLst/>
            </a:prstGeom>
          </p:spPr>
        </p:pic>
        <p:sp>
          <p:nvSpPr>
            <p:cNvPr id="271" name="正方形/長方形 270"/>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sp>
        <p:nvSpPr>
          <p:cNvPr id="275" name="角丸四角形 274"/>
          <p:cNvSpPr/>
          <p:nvPr/>
        </p:nvSpPr>
        <p:spPr bwMode="auto">
          <a:xfrm>
            <a:off x="5566155" y="4936136"/>
            <a:ext cx="2195140" cy="1365374"/>
          </a:xfrm>
          <a:prstGeom prst="roundRect">
            <a:avLst>
              <a:gd name="adj" fmla="val 2873"/>
            </a:avLst>
          </a:prstGeom>
          <a:solidFill>
            <a:schemeClr val="bg1"/>
          </a:solid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68" name="角丸四角形 267"/>
          <p:cNvSpPr/>
          <p:nvPr/>
        </p:nvSpPr>
        <p:spPr bwMode="auto">
          <a:xfrm>
            <a:off x="5566155" y="3381844"/>
            <a:ext cx="2195140" cy="1365374"/>
          </a:xfrm>
          <a:prstGeom prst="roundRect">
            <a:avLst>
              <a:gd name="adj" fmla="val 2873"/>
            </a:avLst>
          </a:prstGeom>
          <a:solidFill>
            <a:schemeClr val="bg1"/>
          </a:solid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64" name="角丸四角形 263"/>
          <p:cNvSpPr/>
          <p:nvPr/>
        </p:nvSpPr>
        <p:spPr bwMode="auto">
          <a:xfrm>
            <a:off x="5566155" y="1669101"/>
            <a:ext cx="2195140" cy="1565783"/>
          </a:xfrm>
          <a:prstGeom prst="roundRect">
            <a:avLst>
              <a:gd name="adj" fmla="val 2873"/>
            </a:avLst>
          </a:prstGeom>
          <a:solidFill>
            <a:schemeClr val="bg1"/>
          </a:solid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44" name="二等辺三角形 243"/>
          <p:cNvSpPr/>
          <p:nvPr/>
        </p:nvSpPr>
        <p:spPr bwMode="auto">
          <a:xfrm rot="10800000">
            <a:off x="2085679" y="5162314"/>
            <a:ext cx="506228" cy="625847"/>
          </a:xfrm>
          <a:prstGeom prst="triangle">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45" name="角丸四角形 244"/>
          <p:cNvSpPr/>
          <p:nvPr/>
        </p:nvSpPr>
        <p:spPr bwMode="auto">
          <a:xfrm>
            <a:off x="1483561" y="4555966"/>
            <a:ext cx="1688776" cy="942582"/>
          </a:xfrm>
          <a:prstGeom prst="roundRect">
            <a:avLst>
              <a:gd name="adj" fmla="val 2873"/>
            </a:avLst>
          </a:prstGeom>
          <a:solidFill>
            <a:schemeClr val="bg1"/>
          </a:solid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2170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5855" y="4610889"/>
            <a:ext cx="1404188" cy="8300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3" name="テキスト ボックス 242"/>
          <p:cNvSpPr txBox="1"/>
          <p:nvPr/>
        </p:nvSpPr>
        <p:spPr bwMode="auto">
          <a:xfrm>
            <a:off x="1002074" y="2410196"/>
            <a:ext cx="1042695"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相手先</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FAX</a:t>
            </a:r>
            <a:endParaRPr lang="ja-JP" altLang="en-US"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249" name="テキスト ボックス 248"/>
          <p:cNvSpPr txBox="1"/>
          <p:nvPr/>
        </p:nvSpPr>
        <p:spPr bwMode="auto">
          <a:xfrm>
            <a:off x="1842780" y="3262898"/>
            <a:ext cx="675992"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dirty="0">
                <a:solidFill>
                  <a:srgbClr val="FF6600"/>
                </a:solidFill>
                <a:latin typeface="Meiryo UI" pitchFamily="50" charset="-128"/>
                <a:ea typeface="Meiryo UI" pitchFamily="50" charset="-128"/>
                <a:cs typeface="Meiryo UI" pitchFamily="50" charset="-128"/>
              </a:rPr>
              <a:t>送信</a:t>
            </a:r>
          </a:p>
        </p:txBody>
      </p:sp>
      <p:sp>
        <p:nvSpPr>
          <p:cNvPr id="250" name="テキスト ボックス 249"/>
          <p:cNvSpPr txBox="1"/>
          <p:nvPr/>
        </p:nvSpPr>
        <p:spPr bwMode="auto">
          <a:xfrm>
            <a:off x="2013189" y="2551990"/>
            <a:ext cx="1042695"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dirty="0">
                <a:solidFill>
                  <a:srgbClr val="0064B4"/>
                </a:solidFill>
                <a:latin typeface="Meiryo UI" pitchFamily="50" charset="-128"/>
                <a:ea typeface="Meiryo UI" pitchFamily="50" charset="-128"/>
                <a:cs typeface="Meiryo UI" pitchFamily="50" charset="-128"/>
              </a:rPr>
              <a:t>受信</a:t>
            </a:r>
          </a:p>
        </p:txBody>
      </p:sp>
      <p:sp>
        <p:nvSpPr>
          <p:cNvPr id="251" name="テキスト ボックス 250"/>
          <p:cNvSpPr txBox="1"/>
          <p:nvPr/>
        </p:nvSpPr>
        <p:spPr bwMode="auto">
          <a:xfrm>
            <a:off x="960564" y="5594563"/>
            <a:ext cx="1042695"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814" dirty="0">
                <a:solidFill>
                  <a:srgbClr val="FF6600"/>
                </a:solidFill>
                <a:latin typeface="Meiryo UI" pitchFamily="50" charset="-128"/>
                <a:ea typeface="Meiryo UI" pitchFamily="50" charset="-128"/>
                <a:cs typeface="Meiryo UI" pitchFamily="50" charset="-128"/>
              </a:rPr>
              <a:t>PC FAX</a:t>
            </a:r>
            <a:endParaRPr lang="ja-JP" altLang="en-US" sz="1814" dirty="0">
              <a:solidFill>
                <a:srgbClr val="FF6600"/>
              </a:solidFill>
              <a:latin typeface="Meiryo UI" pitchFamily="50" charset="-128"/>
              <a:ea typeface="Meiryo UI" pitchFamily="50" charset="-128"/>
              <a:cs typeface="Meiryo UI" pitchFamily="50" charset="-128"/>
            </a:endParaRPr>
          </a:p>
        </p:txBody>
      </p:sp>
      <p:sp>
        <p:nvSpPr>
          <p:cNvPr id="252" name="テキスト ボックス 251"/>
          <p:cNvSpPr txBox="1"/>
          <p:nvPr/>
        </p:nvSpPr>
        <p:spPr bwMode="auto">
          <a:xfrm>
            <a:off x="982106" y="5838788"/>
            <a:ext cx="1042695"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パソコンから直接送信</a:t>
            </a:r>
          </a:p>
        </p:txBody>
      </p:sp>
      <p:sp>
        <p:nvSpPr>
          <p:cNvPr id="260" name="テキスト ボックス 172"/>
          <p:cNvSpPr txBox="1">
            <a:spLocks noChangeArrowheads="1"/>
          </p:cNvSpPr>
          <p:nvPr/>
        </p:nvSpPr>
        <p:spPr bwMode="auto">
          <a:xfrm>
            <a:off x="3423997" y="5660357"/>
            <a:ext cx="2073382" cy="46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Arial" charset="0"/>
                <a:ea typeface="ＭＳ Ｐゴシック" charset="-128"/>
              </a:defRPr>
            </a:lvl1pPr>
            <a:lvl2pPr marL="742950" indent="-285750" eaLnBrk="0" hangingPunct="0">
              <a:defRPr kumimoji="1" sz="2000">
                <a:solidFill>
                  <a:schemeClr val="tx1"/>
                </a:solidFill>
                <a:latin typeface="Arial" charset="0"/>
                <a:ea typeface="ＭＳ Ｐゴシック" charset="-128"/>
              </a:defRPr>
            </a:lvl2pPr>
            <a:lvl3pPr marL="1143000" indent="-228600" eaLnBrk="0" hangingPunct="0">
              <a:defRPr kumimoji="1" sz="2000">
                <a:solidFill>
                  <a:schemeClr val="tx1"/>
                </a:solidFill>
                <a:latin typeface="Arial" charset="0"/>
                <a:ea typeface="ＭＳ Ｐゴシック" charset="-128"/>
              </a:defRPr>
            </a:lvl3pPr>
            <a:lvl4pPr marL="1600200" indent="-228600" eaLnBrk="0" hangingPunct="0">
              <a:defRPr kumimoji="1" sz="2000">
                <a:solidFill>
                  <a:schemeClr val="tx1"/>
                </a:solidFill>
                <a:latin typeface="Arial" charset="0"/>
                <a:ea typeface="ＭＳ Ｐゴシック" charset="-128"/>
              </a:defRPr>
            </a:lvl4pPr>
            <a:lvl5pPr marL="2057400" indent="-228600" eaLnBrk="0" hangingPunct="0">
              <a:defRPr kumimoji="1" sz="20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0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0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0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000">
                <a:solidFill>
                  <a:schemeClr val="tx1"/>
                </a:solidFill>
                <a:latin typeface="Arial" charset="0"/>
                <a:ea typeface="ＭＳ Ｐゴシック" charset="-128"/>
              </a:defRPr>
            </a:lvl9pPr>
          </a:lstStyle>
          <a:p>
            <a:pPr algn="ctr" eaLnBrk="1" hangingPunct="1"/>
            <a:r>
              <a:rPr lang="en-US" altLang="ja-JP" sz="816" dirty="0">
                <a:latin typeface="Meiryo UI" panose="020B0604030504040204" pitchFamily="50" charset="-128"/>
                <a:ea typeface="Meiryo UI" panose="020B0604030504040204" pitchFamily="50" charset="-128"/>
                <a:cs typeface="Meiryo UI" panose="020B0604030504040204" pitchFamily="50" charset="-128"/>
              </a:rPr>
              <a:t>HDD</a:t>
            </a:r>
            <a:r>
              <a:rPr lang="ja-JP" altLang="en-US" sz="816" dirty="0">
                <a:latin typeface="Meiryo UI" panose="020B0604030504040204" pitchFamily="50" charset="-128"/>
                <a:ea typeface="Meiryo UI" panose="020B0604030504040204" pitchFamily="50" charset="-128"/>
                <a:cs typeface="Meiryo UI" panose="020B0604030504040204" pitchFamily="50" charset="-128"/>
              </a:rPr>
              <a:t>とファクス用メモリーの</a:t>
            </a:r>
            <a:endParaRPr lang="en-US" altLang="ja-JP" sz="816"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r>
              <a:rPr lang="ja-JP" altLang="en-US" sz="816" dirty="0">
                <a:latin typeface="Meiryo UI" panose="020B0604030504040204" pitchFamily="50" charset="-128"/>
                <a:ea typeface="Meiryo UI" panose="020B0604030504040204" pitchFamily="50" charset="-128"/>
                <a:cs typeface="Meiryo UI" panose="020B0604030504040204" pitchFamily="50" charset="-128"/>
              </a:rPr>
              <a:t>両方に蓄積されるため、</a:t>
            </a:r>
            <a:endParaRPr lang="en-US" altLang="ja-JP" sz="816"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r>
              <a:rPr lang="ja-JP" altLang="en-US" sz="816" dirty="0">
                <a:latin typeface="Meiryo UI" panose="020B0604030504040204" pitchFamily="50" charset="-128"/>
                <a:ea typeface="Meiryo UI" panose="020B0604030504040204" pitchFamily="50" charset="-128"/>
                <a:cs typeface="Meiryo UI" panose="020B0604030504040204" pitchFamily="50" charset="-128"/>
              </a:rPr>
              <a:t>万が一のデータ消失を防ぎます。</a:t>
            </a:r>
          </a:p>
        </p:txBody>
      </p:sp>
      <p:sp>
        <p:nvSpPr>
          <p:cNvPr id="261" name="テキスト ボックス 260"/>
          <p:cNvSpPr txBox="1"/>
          <p:nvPr/>
        </p:nvSpPr>
        <p:spPr bwMode="auto">
          <a:xfrm>
            <a:off x="7799335" y="1670743"/>
            <a:ext cx="1639543" cy="640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814" dirty="0">
                <a:solidFill>
                  <a:srgbClr val="0070C0"/>
                </a:solidFill>
                <a:latin typeface="Meiryo UI" pitchFamily="50" charset="-128"/>
                <a:ea typeface="Meiryo UI" pitchFamily="50" charset="-128"/>
                <a:cs typeface="Meiryo UI" pitchFamily="50" charset="-128"/>
              </a:rPr>
              <a:t>Web</a:t>
            </a:r>
            <a:r>
              <a:rPr lang="ja-JP" altLang="en-US" sz="1814" dirty="0">
                <a:solidFill>
                  <a:srgbClr val="0070C0"/>
                </a:solidFill>
                <a:latin typeface="Meiryo UI" pitchFamily="50" charset="-128"/>
                <a:ea typeface="Meiryo UI" pitchFamily="50" charset="-128"/>
                <a:cs typeface="Meiryo UI" pitchFamily="50" charset="-128"/>
              </a:rPr>
              <a:t>ブラウザー</a:t>
            </a:r>
            <a:endParaRPr lang="en-US" altLang="ja-JP" sz="1814" dirty="0">
              <a:solidFill>
                <a:srgbClr val="0070C0"/>
              </a:solidFill>
              <a:latin typeface="Meiryo UI" pitchFamily="50" charset="-128"/>
              <a:ea typeface="Meiryo UI" pitchFamily="50" charset="-128"/>
              <a:cs typeface="Meiryo UI" pitchFamily="50" charset="-128"/>
            </a:endParaRPr>
          </a:p>
          <a:p>
            <a:pPr algn="ctr" eaLnBrk="1" hangingPunct="1"/>
            <a:r>
              <a:rPr lang="ja-JP" altLang="en-US" sz="1814" dirty="0">
                <a:solidFill>
                  <a:srgbClr val="0070C0"/>
                </a:solidFill>
                <a:latin typeface="Meiryo UI" pitchFamily="50" charset="-128"/>
                <a:ea typeface="Meiryo UI" pitchFamily="50" charset="-128"/>
                <a:cs typeface="Meiryo UI" pitchFamily="50" charset="-128"/>
              </a:rPr>
              <a:t>で確認</a:t>
            </a:r>
            <a:endParaRPr lang="en-US" altLang="ja-JP" sz="1814" dirty="0">
              <a:solidFill>
                <a:srgbClr val="0070C0"/>
              </a:solidFill>
              <a:latin typeface="Meiryo UI" pitchFamily="50" charset="-128"/>
              <a:ea typeface="Meiryo UI" pitchFamily="50" charset="-128"/>
              <a:cs typeface="Meiryo UI" pitchFamily="50" charset="-128"/>
            </a:endParaRPr>
          </a:p>
        </p:txBody>
      </p:sp>
      <p:pic>
        <p:nvPicPr>
          <p:cNvPr id="21709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96479" y="1731174"/>
            <a:ext cx="1967878" cy="132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5" name="テキスト ボックス 264"/>
          <p:cNvSpPr txBox="1"/>
          <p:nvPr/>
        </p:nvSpPr>
        <p:spPr bwMode="auto">
          <a:xfrm>
            <a:off x="5403935" y="3006731"/>
            <a:ext cx="2482295"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088" dirty="0">
                <a:solidFill>
                  <a:schemeClr val="tx1">
                    <a:lumMod val="75000"/>
                    <a:lumOff val="25000"/>
                  </a:schemeClr>
                </a:solidFill>
                <a:latin typeface="Meiryo UI" pitchFamily="50" charset="-128"/>
                <a:ea typeface="Meiryo UI" pitchFamily="50" charset="-128"/>
                <a:cs typeface="Meiryo UI" pitchFamily="50" charset="-128"/>
              </a:rPr>
              <a:t>Web Image Monitor</a:t>
            </a:r>
          </a:p>
        </p:txBody>
      </p:sp>
      <p:pic>
        <p:nvPicPr>
          <p:cNvPr id="217093"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49886" y="3434061"/>
            <a:ext cx="2027678" cy="1275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9" name="テキスト ボックス 268"/>
          <p:cNvSpPr txBox="1"/>
          <p:nvPr/>
        </p:nvSpPr>
        <p:spPr bwMode="auto">
          <a:xfrm>
            <a:off x="7799335" y="3372173"/>
            <a:ext cx="1639543" cy="640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dirty="0">
                <a:solidFill>
                  <a:srgbClr val="0070C0"/>
                </a:solidFill>
                <a:latin typeface="Meiryo UI" pitchFamily="50" charset="-128"/>
                <a:ea typeface="Meiryo UI" pitchFamily="50" charset="-128"/>
                <a:cs typeface="Meiryo UI" pitchFamily="50" charset="-128"/>
              </a:rPr>
              <a:t>共有フォルダへ</a:t>
            </a:r>
            <a:endParaRPr lang="en-US" altLang="ja-JP" sz="1814" dirty="0">
              <a:solidFill>
                <a:srgbClr val="0070C0"/>
              </a:solidFill>
              <a:latin typeface="Meiryo UI" pitchFamily="50" charset="-128"/>
              <a:ea typeface="Meiryo UI" pitchFamily="50" charset="-128"/>
              <a:cs typeface="Meiryo UI" pitchFamily="50" charset="-128"/>
            </a:endParaRPr>
          </a:p>
          <a:p>
            <a:pPr algn="ctr" eaLnBrk="1" hangingPunct="1"/>
            <a:r>
              <a:rPr lang="ja-JP" altLang="en-US" sz="1814" dirty="0">
                <a:solidFill>
                  <a:srgbClr val="0070C0"/>
                </a:solidFill>
                <a:latin typeface="Meiryo UI" pitchFamily="50" charset="-128"/>
                <a:ea typeface="Meiryo UI" pitchFamily="50" charset="-128"/>
                <a:cs typeface="Meiryo UI" pitchFamily="50" charset="-128"/>
              </a:rPr>
              <a:t>転送</a:t>
            </a:r>
            <a:endParaRPr lang="en-US" altLang="ja-JP" sz="1814" dirty="0">
              <a:solidFill>
                <a:srgbClr val="0070C0"/>
              </a:solidFill>
              <a:latin typeface="Meiryo UI" pitchFamily="50" charset="-128"/>
              <a:ea typeface="Meiryo UI" pitchFamily="50" charset="-128"/>
              <a:cs typeface="Meiryo UI" pitchFamily="50" charset="-128"/>
            </a:endParaRPr>
          </a:p>
        </p:txBody>
      </p:sp>
      <p:pic>
        <p:nvPicPr>
          <p:cNvPr id="2170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05866" y="5061049"/>
            <a:ext cx="1619895" cy="1177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 name="テキスト ボックス 275"/>
          <p:cNvSpPr txBox="1"/>
          <p:nvPr/>
        </p:nvSpPr>
        <p:spPr bwMode="auto">
          <a:xfrm>
            <a:off x="7799335" y="5080633"/>
            <a:ext cx="1639543" cy="6407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814" dirty="0">
                <a:solidFill>
                  <a:srgbClr val="0070C0"/>
                </a:solidFill>
                <a:latin typeface="Meiryo UI" pitchFamily="50" charset="-128"/>
                <a:ea typeface="Meiryo UI" pitchFamily="50" charset="-128"/>
                <a:cs typeface="Meiryo UI" pitchFamily="50" charset="-128"/>
              </a:rPr>
              <a:t>メールで個人に</a:t>
            </a:r>
            <a:endParaRPr lang="en-US" altLang="ja-JP" sz="1814" dirty="0">
              <a:solidFill>
                <a:srgbClr val="0070C0"/>
              </a:solidFill>
              <a:latin typeface="Meiryo UI" pitchFamily="50" charset="-128"/>
              <a:ea typeface="Meiryo UI" pitchFamily="50" charset="-128"/>
              <a:cs typeface="Meiryo UI" pitchFamily="50" charset="-128"/>
            </a:endParaRPr>
          </a:p>
          <a:p>
            <a:pPr algn="ctr" eaLnBrk="1" hangingPunct="1"/>
            <a:r>
              <a:rPr lang="ja-JP" altLang="en-US" sz="1814" dirty="0">
                <a:solidFill>
                  <a:srgbClr val="0070C0"/>
                </a:solidFill>
                <a:latin typeface="Meiryo UI" pitchFamily="50" charset="-128"/>
                <a:ea typeface="Meiryo UI" pitchFamily="50" charset="-128"/>
                <a:cs typeface="Meiryo UI" pitchFamily="50" charset="-128"/>
              </a:rPr>
              <a:t>転送</a:t>
            </a:r>
            <a:endParaRPr lang="en-US" altLang="ja-JP" sz="1814" dirty="0">
              <a:solidFill>
                <a:srgbClr val="0070C0"/>
              </a:solidFill>
              <a:latin typeface="Meiryo UI" pitchFamily="50" charset="-128"/>
              <a:ea typeface="Meiryo UI" pitchFamily="50" charset="-128"/>
              <a:cs typeface="Meiryo UI" pitchFamily="50" charset="-128"/>
            </a:endParaRPr>
          </a:p>
        </p:txBody>
      </p:sp>
      <p:sp>
        <p:nvSpPr>
          <p:cNvPr id="279" name="テキスト ボックス 278"/>
          <p:cNvSpPr txBox="1"/>
          <p:nvPr/>
        </p:nvSpPr>
        <p:spPr bwMode="auto">
          <a:xfrm>
            <a:off x="553023" y="6570307"/>
            <a:ext cx="1938627"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en-US" altLang="ja-JP" sz="907" dirty="0">
                <a:solidFill>
                  <a:schemeClr val="tx1">
                    <a:lumMod val="75000"/>
                    <a:lumOff val="25000"/>
                  </a:schemeClr>
                </a:solidFill>
                <a:latin typeface="Meiryo UI" pitchFamily="50" charset="-128"/>
                <a:ea typeface="Meiryo UI" pitchFamily="50" charset="-128"/>
                <a:cs typeface="Meiryo UI" pitchFamily="50" charset="-128"/>
              </a:rPr>
              <a:t>※</a:t>
            </a:r>
            <a:r>
              <a:rPr lang="ja-JP" altLang="en-US" sz="907" dirty="0">
                <a:solidFill>
                  <a:schemeClr val="tx1">
                    <a:lumMod val="75000"/>
                    <a:lumOff val="25000"/>
                  </a:schemeClr>
                </a:solidFill>
                <a:latin typeface="Meiryo UI" pitchFamily="50" charset="-128"/>
                <a:ea typeface="Meiryo UI" pitchFamily="50" charset="-128"/>
                <a:cs typeface="Meiryo UI" pitchFamily="50" charset="-128"/>
              </a:rPr>
              <a:t>画像はイメージです。</a:t>
            </a:r>
          </a:p>
        </p:txBody>
      </p:sp>
      <p:sp>
        <p:nvSpPr>
          <p:cNvPr id="247" name="テキスト ボックス 246"/>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複合機本体のみで可能なペーパーレス</a:t>
            </a:r>
            <a:r>
              <a:rPr lang="en-US" altLang="ja-JP" sz="2540" dirty="0">
                <a:solidFill>
                  <a:prstClr val="black">
                    <a:lumMod val="85000"/>
                    <a:lumOff val="15000"/>
                  </a:prstClr>
                </a:solidFill>
                <a:latin typeface="Meiryo UI" pitchFamily="50" charset="-128"/>
                <a:ea typeface="Meiryo UI" pitchFamily="50" charset="-128"/>
                <a:cs typeface="Meiryo UI" pitchFamily="50" charset="-128"/>
              </a:rPr>
              <a:t>FAX</a:t>
            </a:r>
            <a:endParaRPr lang="ja-JP" altLang="en-US" sz="254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254" name="二等辺三角形 253"/>
          <p:cNvSpPr/>
          <p:nvPr/>
        </p:nvSpPr>
        <p:spPr bwMode="auto">
          <a:xfrm rot="11426478">
            <a:off x="4045009" y="2526394"/>
            <a:ext cx="506228" cy="1362885"/>
          </a:xfrm>
          <a:prstGeom prst="triangle">
            <a:avLst/>
          </a:prstGeom>
          <a:solidFill>
            <a:schemeClr val="bg1">
              <a:lumMod val="7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55" name="角丸四角形 254"/>
          <p:cNvSpPr/>
          <p:nvPr/>
        </p:nvSpPr>
        <p:spPr bwMode="auto">
          <a:xfrm>
            <a:off x="3423997" y="1532631"/>
            <a:ext cx="1544704" cy="1373305"/>
          </a:xfrm>
          <a:prstGeom prst="roundRect">
            <a:avLst>
              <a:gd name="adj" fmla="val 2873"/>
            </a:avLst>
          </a:prstGeom>
          <a:solidFill>
            <a:schemeClr val="bg1"/>
          </a:solid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56" name="テキスト ボックス 255"/>
          <p:cNvSpPr txBox="1"/>
          <p:nvPr/>
        </p:nvSpPr>
        <p:spPr bwMode="auto">
          <a:xfrm>
            <a:off x="3381885" y="1536118"/>
            <a:ext cx="1635286"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451" dirty="0">
                <a:solidFill>
                  <a:srgbClr val="0070C0"/>
                </a:solidFill>
                <a:latin typeface="Meiryo UI" pitchFamily="50" charset="-128"/>
                <a:ea typeface="Meiryo UI" pitchFamily="50" charset="-128"/>
                <a:cs typeface="Meiryo UI" pitchFamily="50" charset="-128"/>
              </a:rPr>
              <a:t>操作パネルで確認</a:t>
            </a:r>
            <a:endParaRPr lang="en-US" altLang="ja-JP" sz="1451" dirty="0">
              <a:solidFill>
                <a:srgbClr val="0070C0"/>
              </a:solidFill>
              <a:latin typeface="Meiryo UI" pitchFamily="50" charset="-128"/>
              <a:ea typeface="Meiryo UI" pitchFamily="50" charset="-128"/>
              <a:cs typeface="Meiryo UI" pitchFamily="50" charset="-128"/>
            </a:endParaRPr>
          </a:p>
        </p:txBody>
      </p:sp>
      <p:sp>
        <p:nvSpPr>
          <p:cNvPr id="165" name="Text Box 73"/>
          <p:cNvSpPr txBox="1">
            <a:spLocks noChangeArrowheads="1"/>
          </p:cNvSpPr>
          <p:nvPr/>
        </p:nvSpPr>
        <p:spPr bwMode="auto">
          <a:xfrm>
            <a:off x="3433467" y="2590694"/>
            <a:ext cx="1791432" cy="291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4690" tIns="47345" rIns="94690" bIns="47345">
            <a:spAutoFit/>
          </a:bodyPr>
          <a:lstStyle>
            <a:lvl1pPr algn="l"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1pPr>
            <a:lvl2pPr marL="742950" indent="-285750" algn="l"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2pPr>
            <a:lvl3pPr marL="1143000" indent="-228600" algn="l"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3pPr>
            <a:lvl4pPr marL="1600200" indent="-228600" algn="l"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4pPr>
            <a:lvl5pPr marL="2057400" indent="-228600" algn="l"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5pPr>
            <a:lvl6pPr marL="25146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6pPr>
            <a:lvl7pPr marL="29718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7pPr>
            <a:lvl8pPr marL="34290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8pPr>
            <a:lvl9pPr marL="3886200" indent="-228600" defTabSz="449263" fontAlgn="base">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kumimoji="1">
                <a:solidFill>
                  <a:schemeClr val="tx1"/>
                </a:solidFill>
                <a:latin typeface="Arial" panose="020B0604020202020204" pitchFamily="34" charset="0"/>
                <a:ea typeface="ＭＳ Ｐゴシック" panose="020B0600070205080204" pitchFamily="50" charset="-128"/>
              </a:defRPr>
            </a:lvl9pPr>
          </a:lstStyle>
          <a:p>
            <a:pPr eaLnBrk="0" hangingPunct="0">
              <a:buSzPct val="100000"/>
            </a:pPr>
            <a:r>
              <a:rPr kumimoji="0" lang="en-US" altLang="ja-JP" sz="635"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HDD</a:t>
            </a:r>
            <a:r>
              <a:rPr kumimoji="0" lang="ja-JP" altLang="ja-JP" sz="635"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とファクス用メモリーの両方に蓄積</a:t>
            </a:r>
          </a:p>
          <a:p>
            <a:pPr eaLnBrk="0" hangingPunct="0">
              <a:buSzPct val="100000"/>
            </a:pPr>
            <a:r>
              <a:rPr kumimoji="0" lang="ja-JP" altLang="ja-JP" sz="635"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されるため、万が一のデータ消失を防ぎます。</a:t>
            </a:r>
          </a:p>
        </p:txBody>
      </p:sp>
      <p:pic>
        <p:nvPicPr>
          <p:cNvPr id="166" name="図 165" descr="スクリーンショット が含まれている画像&#10;&#10;非常に高い精度で生成された説明">
            <a:extLst>
              <a:ext uri="{FF2B5EF4-FFF2-40B4-BE49-F238E27FC236}">
                <a16:creationId xmlns:a16="http://schemas.microsoft.com/office/drawing/2014/main" id="{C12985B4-3A4B-4179-87E1-7A1C6105AC4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6303" y="1826099"/>
            <a:ext cx="1276185" cy="747765"/>
          </a:xfrm>
          <a:prstGeom prst="rect">
            <a:avLst/>
          </a:prstGeom>
        </p:spPr>
      </p:pic>
      <p:grpSp>
        <p:nvGrpSpPr>
          <p:cNvPr id="2" name="グループ化 1"/>
          <p:cNvGrpSpPr/>
          <p:nvPr/>
        </p:nvGrpSpPr>
        <p:grpSpPr>
          <a:xfrm>
            <a:off x="8218681" y="2325916"/>
            <a:ext cx="842710" cy="706328"/>
            <a:chOff x="3334790" y="3436855"/>
            <a:chExt cx="1217120" cy="1020144"/>
          </a:xfrm>
        </p:grpSpPr>
        <p:pic>
          <p:nvPicPr>
            <p:cNvPr id="246" name="図 245"/>
            <p:cNvPicPr>
              <a:picLocks noChangeAspect="1"/>
            </p:cNvPicPr>
            <p:nvPr/>
          </p:nvPicPr>
          <p:blipFill>
            <a:blip r:embed="rId9"/>
            <a:stretch>
              <a:fillRect/>
            </a:stretch>
          </p:blipFill>
          <p:spPr>
            <a:xfrm>
              <a:off x="3334790" y="3436855"/>
              <a:ext cx="1217120" cy="1020144"/>
            </a:xfrm>
            <a:prstGeom prst="rect">
              <a:avLst/>
            </a:prstGeom>
          </p:spPr>
        </p:pic>
        <p:pic>
          <p:nvPicPr>
            <p:cNvPr id="248" name="図 247"/>
            <p:cNvPicPr>
              <a:picLocks noChangeAspect="1"/>
            </p:cNvPicPr>
            <p:nvPr/>
          </p:nvPicPr>
          <p:blipFill>
            <a:blip r:embed="rId10"/>
            <a:stretch>
              <a:fillRect/>
            </a:stretch>
          </p:blipFill>
          <p:spPr>
            <a:xfrm>
              <a:off x="3398462" y="3876675"/>
              <a:ext cx="1112215" cy="192847"/>
            </a:xfrm>
            <a:prstGeom prst="rect">
              <a:avLst/>
            </a:prstGeom>
          </p:spPr>
        </p:pic>
      </p:grpSp>
      <p:pic>
        <p:nvPicPr>
          <p:cNvPr id="262" name="図 261"/>
          <p:cNvPicPr>
            <a:picLocks noChangeAspect="1"/>
          </p:cNvPicPr>
          <p:nvPr/>
        </p:nvPicPr>
        <p:blipFill>
          <a:blip r:embed="rId11"/>
          <a:stretch>
            <a:fillRect/>
          </a:stretch>
        </p:blipFill>
        <p:spPr>
          <a:xfrm>
            <a:off x="8197402" y="3987548"/>
            <a:ext cx="885266" cy="659031"/>
          </a:xfrm>
          <a:prstGeom prst="rect">
            <a:avLst/>
          </a:prstGeom>
        </p:spPr>
      </p:pic>
      <p:pic>
        <p:nvPicPr>
          <p:cNvPr id="263" name="図 262"/>
          <p:cNvPicPr>
            <a:picLocks noChangeAspect="1"/>
          </p:cNvPicPr>
          <p:nvPr/>
        </p:nvPicPr>
        <p:blipFill>
          <a:blip r:embed="rId12"/>
          <a:stretch>
            <a:fillRect/>
          </a:stretch>
        </p:blipFill>
        <p:spPr>
          <a:xfrm>
            <a:off x="8188623" y="5628003"/>
            <a:ext cx="902822" cy="663841"/>
          </a:xfrm>
          <a:prstGeom prst="rect">
            <a:avLst/>
          </a:prstGeom>
        </p:spPr>
      </p:pic>
      <p:pic>
        <p:nvPicPr>
          <p:cNvPr id="266" name="図 265"/>
          <p:cNvPicPr>
            <a:picLocks noChangeAspect="1"/>
          </p:cNvPicPr>
          <p:nvPr/>
        </p:nvPicPr>
        <p:blipFill>
          <a:blip r:embed="rId13"/>
          <a:stretch>
            <a:fillRect/>
          </a:stretch>
        </p:blipFill>
        <p:spPr>
          <a:xfrm>
            <a:off x="4473109" y="5139744"/>
            <a:ext cx="385485" cy="487316"/>
          </a:xfrm>
          <a:prstGeom prst="rect">
            <a:avLst/>
          </a:prstGeom>
        </p:spPr>
      </p:pic>
      <p:sp>
        <p:nvSpPr>
          <p:cNvPr id="258" name="Text Box 21"/>
          <p:cNvSpPr txBox="1">
            <a:spLocks noChangeArrowheads="1"/>
          </p:cNvSpPr>
          <p:nvPr/>
        </p:nvSpPr>
        <p:spPr bwMode="auto">
          <a:xfrm>
            <a:off x="4375977" y="5275424"/>
            <a:ext cx="568740" cy="245901"/>
          </a:xfrm>
          <a:prstGeom prst="rect">
            <a:avLst/>
          </a:prstGeom>
          <a:noFill/>
          <a:ln>
            <a:noFill/>
          </a:ln>
          <a:effectLst/>
          <a:extLst>
            <a:ext uri="{909E8E84-426E-40DD-AFC4-6F175D3DCCD1}">
              <a14:hiddenFill xmlns:a14="http://schemas.microsoft.com/office/drawing/2010/main">
                <a:solidFill>
                  <a:srgbClr val="E6E6FF"/>
                </a:solidFill>
              </a14:hiddenFill>
            </a:ext>
            <a:ext uri="{91240B29-F687-4F45-9708-019B960494DF}">
              <a14:hiddenLine xmlns:a14="http://schemas.microsoft.com/office/drawing/2010/main" w="6350">
                <a:solidFill>
                  <a:srgbClr val="6A779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000">
                <a:solidFill>
                  <a:schemeClr val="tx1"/>
                </a:solidFill>
                <a:latin typeface="Arial" charset="0"/>
                <a:ea typeface="ＭＳ Ｐゴシック" charset="-128"/>
              </a:defRPr>
            </a:lvl1pPr>
            <a:lvl2pPr marL="742950" indent="-285750" eaLnBrk="0" hangingPunct="0">
              <a:defRPr kumimoji="1" sz="2000">
                <a:solidFill>
                  <a:schemeClr val="tx1"/>
                </a:solidFill>
                <a:latin typeface="Arial" charset="0"/>
                <a:ea typeface="ＭＳ Ｐゴシック" charset="-128"/>
              </a:defRPr>
            </a:lvl2pPr>
            <a:lvl3pPr marL="1143000" indent="-228600" eaLnBrk="0" hangingPunct="0">
              <a:defRPr kumimoji="1" sz="2000">
                <a:solidFill>
                  <a:schemeClr val="tx1"/>
                </a:solidFill>
                <a:latin typeface="Arial" charset="0"/>
                <a:ea typeface="ＭＳ Ｐゴシック" charset="-128"/>
              </a:defRPr>
            </a:lvl3pPr>
            <a:lvl4pPr marL="1600200" indent="-228600" eaLnBrk="0" hangingPunct="0">
              <a:defRPr kumimoji="1" sz="2000">
                <a:solidFill>
                  <a:schemeClr val="tx1"/>
                </a:solidFill>
                <a:latin typeface="Arial" charset="0"/>
                <a:ea typeface="ＭＳ Ｐゴシック" charset="-128"/>
              </a:defRPr>
            </a:lvl4pPr>
            <a:lvl5pPr marL="2057400" indent="-228600" eaLnBrk="0" hangingPunct="0">
              <a:defRPr kumimoji="1" sz="2000">
                <a:solidFill>
                  <a:schemeClr val="tx1"/>
                </a:solidFill>
                <a:latin typeface="Arial" charset="0"/>
                <a:ea typeface="ＭＳ Ｐゴシック" charset="-128"/>
              </a:defRPr>
            </a:lvl5pPr>
            <a:lvl6pPr marL="2514600" indent="-228600" eaLnBrk="0" fontAlgn="base" hangingPunct="0">
              <a:spcBef>
                <a:spcPct val="0"/>
              </a:spcBef>
              <a:spcAft>
                <a:spcPct val="0"/>
              </a:spcAft>
              <a:defRPr kumimoji="1" sz="2000">
                <a:solidFill>
                  <a:schemeClr val="tx1"/>
                </a:solidFill>
                <a:latin typeface="Arial" charset="0"/>
                <a:ea typeface="ＭＳ Ｐゴシック" charset="-128"/>
              </a:defRPr>
            </a:lvl6pPr>
            <a:lvl7pPr marL="2971800" indent="-228600" eaLnBrk="0" fontAlgn="base" hangingPunct="0">
              <a:spcBef>
                <a:spcPct val="0"/>
              </a:spcBef>
              <a:spcAft>
                <a:spcPct val="0"/>
              </a:spcAft>
              <a:defRPr kumimoji="1" sz="2000">
                <a:solidFill>
                  <a:schemeClr val="tx1"/>
                </a:solidFill>
                <a:latin typeface="Arial" charset="0"/>
                <a:ea typeface="ＭＳ Ｐゴシック" charset="-128"/>
              </a:defRPr>
            </a:lvl7pPr>
            <a:lvl8pPr marL="3429000" indent="-228600" eaLnBrk="0" fontAlgn="base" hangingPunct="0">
              <a:spcBef>
                <a:spcPct val="0"/>
              </a:spcBef>
              <a:spcAft>
                <a:spcPct val="0"/>
              </a:spcAft>
              <a:defRPr kumimoji="1" sz="2000">
                <a:solidFill>
                  <a:schemeClr val="tx1"/>
                </a:solidFill>
                <a:latin typeface="Arial" charset="0"/>
                <a:ea typeface="ＭＳ Ｐゴシック" charset="-128"/>
              </a:defRPr>
            </a:lvl8pPr>
            <a:lvl9pPr marL="3886200" indent="-228600" eaLnBrk="0" fontAlgn="base" hangingPunct="0">
              <a:spcBef>
                <a:spcPct val="0"/>
              </a:spcBef>
              <a:spcAft>
                <a:spcPct val="0"/>
              </a:spcAft>
              <a:defRPr kumimoji="1" sz="2000">
                <a:solidFill>
                  <a:schemeClr val="tx1"/>
                </a:solidFill>
                <a:latin typeface="Arial" charset="0"/>
                <a:ea typeface="ＭＳ Ｐゴシック" charset="-128"/>
              </a:defRPr>
            </a:lvl9pPr>
          </a:lstStyle>
          <a:p>
            <a:pPr algn="ctr" eaLnBrk="1" hangingPunct="1">
              <a:spcBef>
                <a:spcPct val="50000"/>
              </a:spcBef>
            </a:pPr>
            <a:r>
              <a:rPr lang="en-US" altLang="ja-JP" sz="998" b="1"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HDD</a:t>
            </a:r>
          </a:p>
        </p:txBody>
      </p:sp>
      <p:pic>
        <p:nvPicPr>
          <p:cNvPr id="47" name="図 46"/>
          <p:cNvPicPr>
            <a:picLocks noChangeAspect="1"/>
          </p:cNvPicPr>
          <p:nvPr/>
        </p:nvPicPr>
        <p:blipFill>
          <a:blip r:embed="rId14"/>
          <a:stretch>
            <a:fillRect/>
          </a:stretch>
        </p:blipFill>
        <p:spPr>
          <a:xfrm>
            <a:off x="1028667" y="1540155"/>
            <a:ext cx="909789" cy="865152"/>
          </a:xfrm>
          <a:prstGeom prst="rect">
            <a:avLst/>
          </a:prstGeom>
        </p:spPr>
      </p:pic>
      <p:sp>
        <p:nvSpPr>
          <p:cNvPr id="3" name="タイトル 2">
            <a:extLst>
              <a:ext uri="{FF2B5EF4-FFF2-40B4-BE49-F238E27FC236}">
                <a16:creationId xmlns:a16="http://schemas.microsoft.com/office/drawing/2014/main" id="{B8F7879B-43F6-44D8-8B5B-E48480D42DD7}"/>
              </a:ext>
            </a:extLst>
          </p:cNvPr>
          <p:cNvSpPr>
            <a:spLocks noGrp="1"/>
          </p:cNvSpPr>
          <p:nvPr>
            <p:ph type="title"/>
          </p:nvPr>
        </p:nvSpPr>
        <p:spPr/>
        <p:txBody>
          <a:bodyPr/>
          <a:lstStyle/>
          <a:p>
            <a:r>
              <a:rPr lang="ja-JP" altLang="en-US" dirty="0"/>
              <a:t>ペーパーレス</a:t>
            </a:r>
            <a:r>
              <a:rPr lang="en-US" altLang="ja-JP" dirty="0"/>
              <a:t>FAX  </a:t>
            </a:r>
            <a:r>
              <a:rPr lang="ja-JP" altLang="en-US" dirty="0"/>
              <a:t>運用イメージ</a:t>
            </a:r>
          </a:p>
        </p:txBody>
      </p:sp>
      <p:sp>
        <p:nvSpPr>
          <p:cNvPr id="4" name="スライド番号プレースホルダー 3">
            <a:extLst>
              <a:ext uri="{FF2B5EF4-FFF2-40B4-BE49-F238E27FC236}">
                <a16:creationId xmlns:a16="http://schemas.microsoft.com/office/drawing/2014/main" id="{2E54ECED-FB3B-49DC-BFC0-ACF06E2DB943}"/>
              </a:ext>
            </a:extLst>
          </p:cNvPr>
          <p:cNvSpPr>
            <a:spLocks noGrp="1"/>
          </p:cNvSpPr>
          <p:nvPr>
            <p:ph type="sldNum" sz="quarter" idx="4"/>
          </p:nvPr>
        </p:nvSpPr>
        <p:spPr/>
        <p:txBody>
          <a:bodyPr/>
          <a:lstStyle/>
          <a:p>
            <a:pPr>
              <a:defRPr/>
            </a:pPr>
            <a:fld id="{FB3629B8-3F17-4C5D-9EA5-923845F78C95}" type="slidenum">
              <a:rPr lang="en-US" altLang="ja-JP" smtClean="0"/>
              <a:pPr>
                <a:defRPr/>
              </a:pPr>
              <a:t>31</a:t>
            </a:fld>
            <a:endParaRPr lang="en-US" altLang="ja-JP" dirty="0"/>
          </a:p>
        </p:txBody>
      </p:sp>
    </p:spTree>
    <p:extLst>
      <p:ext uri="{BB962C8B-B14F-4D97-AF65-F5344CB8AC3E}">
        <p14:creationId xmlns:p14="http://schemas.microsoft.com/office/powerpoint/2010/main" val="1114326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正方形/長方形 48"/>
          <p:cNvSpPr/>
          <p:nvPr/>
        </p:nvSpPr>
        <p:spPr bwMode="auto">
          <a:xfrm>
            <a:off x="5050536" y="1434802"/>
            <a:ext cx="4311768" cy="2405908"/>
          </a:xfrm>
          <a:prstGeom prst="rect">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1" name="正方形/長方形 50"/>
          <p:cNvSpPr/>
          <p:nvPr/>
        </p:nvSpPr>
        <p:spPr bwMode="auto">
          <a:xfrm>
            <a:off x="543696" y="3937186"/>
            <a:ext cx="4311768" cy="2405908"/>
          </a:xfrm>
          <a:prstGeom prst="rect">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9" name="角丸四角形 58"/>
          <p:cNvSpPr/>
          <p:nvPr/>
        </p:nvSpPr>
        <p:spPr bwMode="auto">
          <a:xfrm>
            <a:off x="6981733" y="2299703"/>
            <a:ext cx="829353" cy="1360882"/>
          </a:xfrm>
          <a:prstGeom prst="roundRect">
            <a:avLst>
              <a:gd name="adj" fmla="val 7576"/>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124" name="図 123">
            <a:extLst>
              <a:ext uri="{FF2B5EF4-FFF2-40B4-BE49-F238E27FC236}">
                <a16:creationId xmlns:a16="http://schemas.microsoft.com/office/drawing/2014/main" id="{1FC3EE28-1841-4124-B65C-CDDB682016C3}"/>
              </a:ext>
            </a:extLst>
          </p:cNvPr>
          <p:cNvPicPr>
            <a:picLocks noChangeAspect="1"/>
          </p:cNvPicPr>
          <p:nvPr/>
        </p:nvPicPr>
        <p:blipFill>
          <a:blip r:embed="rId2"/>
          <a:stretch>
            <a:fillRect/>
          </a:stretch>
        </p:blipFill>
        <p:spPr>
          <a:xfrm>
            <a:off x="3173373" y="5216295"/>
            <a:ext cx="495869" cy="1006121"/>
          </a:xfrm>
          <a:prstGeom prst="rect">
            <a:avLst/>
          </a:prstGeom>
        </p:spPr>
      </p:pic>
      <p:pic>
        <p:nvPicPr>
          <p:cNvPr id="125" name="図 124">
            <a:extLst>
              <a:ext uri="{FF2B5EF4-FFF2-40B4-BE49-F238E27FC236}">
                <a16:creationId xmlns:a16="http://schemas.microsoft.com/office/drawing/2014/main" id="{E50E0F78-7316-4AEE-BD66-38EBFA6D247E}"/>
              </a:ext>
            </a:extLst>
          </p:cNvPr>
          <p:cNvPicPr>
            <a:picLocks noChangeAspect="1"/>
          </p:cNvPicPr>
          <p:nvPr/>
        </p:nvPicPr>
        <p:blipFill>
          <a:blip r:embed="rId2"/>
          <a:stretch>
            <a:fillRect/>
          </a:stretch>
        </p:blipFill>
        <p:spPr>
          <a:xfrm>
            <a:off x="7148475" y="2591319"/>
            <a:ext cx="495869" cy="1006121"/>
          </a:xfrm>
          <a:prstGeom prst="rect">
            <a:avLst/>
          </a:prstGeom>
        </p:spPr>
      </p:pic>
      <p:sp>
        <p:nvSpPr>
          <p:cNvPr id="46" name="正方形/長方形 45"/>
          <p:cNvSpPr/>
          <p:nvPr/>
        </p:nvSpPr>
        <p:spPr bwMode="auto">
          <a:xfrm>
            <a:off x="543696" y="1434802"/>
            <a:ext cx="4311768" cy="2405908"/>
          </a:xfrm>
          <a:prstGeom prst="rect">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2" name="角丸四角形 1"/>
          <p:cNvSpPr/>
          <p:nvPr/>
        </p:nvSpPr>
        <p:spPr bwMode="auto">
          <a:xfrm>
            <a:off x="2450184" y="2299703"/>
            <a:ext cx="829353" cy="1360882"/>
          </a:xfrm>
          <a:prstGeom prst="roundRect">
            <a:avLst>
              <a:gd name="adj" fmla="val 7576"/>
            </a:avLst>
          </a:prstGeom>
          <a:noFill/>
          <a:ln w="19050">
            <a:solidFill>
              <a:schemeClr val="bg1">
                <a:lumMod val="7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95" name="図 94">
            <a:extLst>
              <a:ext uri="{FF2B5EF4-FFF2-40B4-BE49-F238E27FC236}">
                <a16:creationId xmlns:a16="http://schemas.microsoft.com/office/drawing/2014/main" id="{DF24511D-EFCD-44AF-B270-BA3B24C2E66B}"/>
              </a:ext>
            </a:extLst>
          </p:cNvPr>
          <p:cNvPicPr>
            <a:picLocks noChangeAspect="1"/>
          </p:cNvPicPr>
          <p:nvPr/>
        </p:nvPicPr>
        <p:blipFill>
          <a:blip r:embed="rId2"/>
          <a:stretch>
            <a:fillRect/>
          </a:stretch>
        </p:blipFill>
        <p:spPr>
          <a:xfrm>
            <a:off x="2610601" y="2591319"/>
            <a:ext cx="495869" cy="1006121"/>
          </a:xfrm>
          <a:prstGeom prst="rect">
            <a:avLst/>
          </a:prstGeom>
        </p:spPr>
      </p:pic>
      <p:sp>
        <p:nvSpPr>
          <p:cNvPr id="52" name="正方形/長方形 51"/>
          <p:cNvSpPr/>
          <p:nvPr/>
        </p:nvSpPr>
        <p:spPr bwMode="auto">
          <a:xfrm>
            <a:off x="5050536" y="3937186"/>
            <a:ext cx="4311768" cy="2405908"/>
          </a:xfrm>
          <a:prstGeom prst="rect">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127" name="図 126"/>
          <p:cNvPicPr>
            <a:picLocks noChangeAspect="1"/>
          </p:cNvPicPr>
          <p:nvPr/>
        </p:nvPicPr>
        <p:blipFill>
          <a:blip r:embed="rId3"/>
          <a:stretch>
            <a:fillRect/>
          </a:stretch>
        </p:blipFill>
        <p:spPr>
          <a:xfrm>
            <a:off x="6924025" y="4684985"/>
            <a:ext cx="1956672" cy="1585933"/>
          </a:xfrm>
          <a:prstGeom prst="rect">
            <a:avLst/>
          </a:prstGeom>
        </p:spPr>
      </p:pic>
      <p:sp>
        <p:nvSpPr>
          <p:cNvPr id="48" name="テキスト ボックス 47"/>
          <p:cNvSpPr txBox="1"/>
          <p:nvPr/>
        </p:nvSpPr>
        <p:spPr bwMode="auto">
          <a:xfrm>
            <a:off x="894426" y="1448677"/>
            <a:ext cx="3610308"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相手先番号で振り分け</a:t>
            </a:r>
            <a:endParaRPr lang="en-US" altLang="ja-JP" sz="2902"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53" name="テキスト ボックス 52"/>
          <p:cNvSpPr txBox="1"/>
          <p:nvPr/>
        </p:nvSpPr>
        <p:spPr bwMode="auto">
          <a:xfrm>
            <a:off x="5401266" y="1448677"/>
            <a:ext cx="3610308"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回線別に振り分け</a:t>
            </a:r>
            <a:endParaRPr lang="en-US" altLang="ja-JP" sz="2902"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54" name="テキスト ボックス 53"/>
          <p:cNvSpPr txBox="1"/>
          <p:nvPr/>
        </p:nvSpPr>
        <p:spPr bwMode="auto">
          <a:xfrm>
            <a:off x="894426" y="3969498"/>
            <a:ext cx="3610308"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曜日・時間切り替え</a:t>
            </a:r>
            <a:endParaRPr lang="en-US" altLang="ja-JP" sz="2177"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55" name="テキスト ボックス 54"/>
          <p:cNvSpPr txBox="1"/>
          <p:nvPr/>
        </p:nvSpPr>
        <p:spPr bwMode="auto">
          <a:xfrm>
            <a:off x="5401266" y="3969498"/>
            <a:ext cx="3610308"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特定の人が手動振り分け</a:t>
            </a:r>
          </a:p>
        </p:txBody>
      </p:sp>
      <p:sp>
        <p:nvSpPr>
          <p:cNvPr id="25" name="テキスト ボックス 24"/>
          <p:cNvSpPr txBox="1"/>
          <p:nvPr/>
        </p:nvSpPr>
        <p:spPr bwMode="auto">
          <a:xfrm>
            <a:off x="2343513" y="2274742"/>
            <a:ext cx="1042695"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複合機</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26" name="テキスト ボックス 25"/>
          <p:cNvSpPr txBox="1"/>
          <p:nvPr/>
        </p:nvSpPr>
        <p:spPr bwMode="auto">
          <a:xfrm>
            <a:off x="693081" y="1848998"/>
            <a:ext cx="399851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あらかじめ登録したフォルダやメールアドレスに自動配信</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cxnSp>
        <p:nvCxnSpPr>
          <p:cNvPr id="4" name="直線矢印コネクタ 3"/>
          <p:cNvCxnSpPr/>
          <p:nvPr/>
        </p:nvCxnSpPr>
        <p:spPr bwMode="auto">
          <a:xfrm>
            <a:off x="1723280" y="2434107"/>
            <a:ext cx="712120" cy="0"/>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矢印コネクタ 29"/>
          <p:cNvCxnSpPr/>
          <p:nvPr/>
        </p:nvCxnSpPr>
        <p:spPr bwMode="auto">
          <a:xfrm>
            <a:off x="3336397" y="2434107"/>
            <a:ext cx="712120" cy="0"/>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線矢印コネクタ 30"/>
          <p:cNvCxnSpPr/>
          <p:nvPr/>
        </p:nvCxnSpPr>
        <p:spPr bwMode="auto">
          <a:xfrm>
            <a:off x="1723280" y="2926290"/>
            <a:ext cx="712120" cy="0"/>
          </a:xfrm>
          <a:prstGeom prst="straightConnector1">
            <a:avLst/>
          </a:prstGeom>
          <a:solidFill>
            <a:schemeClr val="accent1"/>
          </a:solidFill>
          <a:ln w="381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線矢印コネクタ 31"/>
          <p:cNvCxnSpPr/>
          <p:nvPr/>
        </p:nvCxnSpPr>
        <p:spPr bwMode="auto">
          <a:xfrm>
            <a:off x="3336397" y="2926290"/>
            <a:ext cx="712120" cy="0"/>
          </a:xfrm>
          <a:prstGeom prst="straightConnector1">
            <a:avLst/>
          </a:prstGeom>
          <a:solidFill>
            <a:schemeClr val="accent1"/>
          </a:solidFill>
          <a:ln w="381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線矢印コネクタ 32"/>
          <p:cNvCxnSpPr/>
          <p:nvPr/>
        </p:nvCxnSpPr>
        <p:spPr bwMode="auto">
          <a:xfrm>
            <a:off x="1723280" y="3411464"/>
            <a:ext cx="712120" cy="0"/>
          </a:xfrm>
          <a:prstGeom prst="straightConnector1">
            <a:avLst/>
          </a:prstGeom>
          <a:solidFill>
            <a:schemeClr val="accent1"/>
          </a:solidFill>
          <a:ln w="38100"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線矢印コネクタ 33"/>
          <p:cNvCxnSpPr/>
          <p:nvPr/>
        </p:nvCxnSpPr>
        <p:spPr bwMode="auto">
          <a:xfrm>
            <a:off x="3336397" y="3411464"/>
            <a:ext cx="712120" cy="0"/>
          </a:xfrm>
          <a:prstGeom prst="straightConnector1">
            <a:avLst/>
          </a:prstGeom>
          <a:solidFill>
            <a:schemeClr val="accent1"/>
          </a:solidFill>
          <a:ln w="38100"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テキスト ボックス 34"/>
          <p:cNvSpPr txBox="1"/>
          <p:nvPr/>
        </p:nvSpPr>
        <p:spPr bwMode="auto">
          <a:xfrm>
            <a:off x="3279538" y="2464631"/>
            <a:ext cx="901510"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メール転送</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36" name="テキスト ボックス 35"/>
          <p:cNvSpPr txBox="1"/>
          <p:nvPr/>
        </p:nvSpPr>
        <p:spPr bwMode="auto">
          <a:xfrm>
            <a:off x="3279538" y="2964648"/>
            <a:ext cx="901510"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フォルダ転送</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37" name="テキスト ボックス 36"/>
          <p:cNvSpPr txBox="1"/>
          <p:nvPr/>
        </p:nvSpPr>
        <p:spPr bwMode="auto">
          <a:xfrm>
            <a:off x="3279538" y="3428556"/>
            <a:ext cx="901510"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本体に蓄積</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38" name="テキスト ボックス 37"/>
          <p:cNvSpPr txBox="1"/>
          <p:nvPr/>
        </p:nvSpPr>
        <p:spPr bwMode="auto">
          <a:xfrm>
            <a:off x="4780761" y="2350135"/>
            <a:ext cx="112011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営業部宛</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39" name="テキスト ボックス 38"/>
          <p:cNvSpPr txBox="1"/>
          <p:nvPr/>
        </p:nvSpPr>
        <p:spPr bwMode="auto">
          <a:xfrm>
            <a:off x="4852677" y="2844942"/>
            <a:ext cx="1048198"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総務部宛</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40" name="テキスト ボックス 39"/>
          <p:cNvSpPr txBox="1"/>
          <p:nvPr/>
        </p:nvSpPr>
        <p:spPr bwMode="auto">
          <a:xfrm>
            <a:off x="5017149" y="3361940"/>
            <a:ext cx="883726"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経理部宛</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63" name="テキスト ボックス 62"/>
          <p:cNvSpPr txBox="1"/>
          <p:nvPr/>
        </p:nvSpPr>
        <p:spPr bwMode="auto">
          <a:xfrm>
            <a:off x="6875062" y="2274742"/>
            <a:ext cx="1042695"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複合機</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cxnSp>
        <p:nvCxnSpPr>
          <p:cNvPr id="64" name="直線矢印コネクタ 63"/>
          <p:cNvCxnSpPr/>
          <p:nvPr/>
        </p:nvCxnSpPr>
        <p:spPr bwMode="auto">
          <a:xfrm>
            <a:off x="6254829" y="2434107"/>
            <a:ext cx="712120" cy="0"/>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線矢印コネクタ 64"/>
          <p:cNvCxnSpPr/>
          <p:nvPr/>
        </p:nvCxnSpPr>
        <p:spPr bwMode="auto">
          <a:xfrm>
            <a:off x="7859558" y="2434107"/>
            <a:ext cx="535026" cy="0"/>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直線矢印コネクタ 65"/>
          <p:cNvCxnSpPr/>
          <p:nvPr/>
        </p:nvCxnSpPr>
        <p:spPr bwMode="auto">
          <a:xfrm>
            <a:off x="6254829" y="2926290"/>
            <a:ext cx="712120" cy="0"/>
          </a:xfrm>
          <a:prstGeom prst="straightConnector1">
            <a:avLst/>
          </a:prstGeom>
          <a:solidFill>
            <a:schemeClr val="accent1"/>
          </a:solidFill>
          <a:ln w="381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線矢印コネクタ 66"/>
          <p:cNvCxnSpPr/>
          <p:nvPr/>
        </p:nvCxnSpPr>
        <p:spPr bwMode="auto">
          <a:xfrm>
            <a:off x="7859558" y="2926290"/>
            <a:ext cx="535026" cy="0"/>
          </a:xfrm>
          <a:prstGeom prst="straightConnector1">
            <a:avLst/>
          </a:prstGeom>
          <a:solidFill>
            <a:schemeClr val="accent1"/>
          </a:solidFill>
          <a:ln w="381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線矢印コネクタ 67"/>
          <p:cNvCxnSpPr/>
          <p:nvPr/>
        </p:nvCxnSpPr>
        <p:spPr bwMode="auto">
          <a:xfrm>
            <a:off x="6254829" y="3411464"/>
            <a:ext cx="712120" cy="0"/>
          </a:xfrm>
          <a:prstGeom prst="straightConnector1">
            <a:avLst/>
          </a:prstGeom>
          <a:solidFill>
            <a:schemeClr val="accent1"/>
          </a:solidFill>
          <a:ln w="38100"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線矢印コネクタ 68"/>
          <p:cNvCxnSpPr/>
          <p:nvPr/>
        </p:nvCxnSpPr>
        <p:spPr bwMode="auto">
          <a:xfrm>
            <a:off x="7859558" y="3411464"/>
            <a:ext cx="535026" cy="0"/>
          </a:xfrm>
          <a:prstGeom prst="straightConnector1">
            <a:avLst/>
          </a:prstGeom>
          <a:solidFill>
            <a:schemeClr val="accent1"/>
          </a:solidFill>
          <a:ln w="38100"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8" name="テキスト ボックス 97"/>
          <p:cNvSpPr txBox="1"/>
          <p:nvPr/>
        </p:nvSpPr>
        <p:spPr bwMode="auto">
          <a:xfrm>
            <a:off x="5825696" y="2445408"/>
            <a:ext cx="1120114"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998" dirty="0">
                <a:solidFill>
                  <a:schemeClr val="tx1">
                    <a:lumMod val="75000"/>
                    <a:lumOff val="25000"/>
                  </a:schemeClr>
                </a:solidFill>
                <a:latin typeface="Meiryo UI" pitchFamily="50" charset="-128"/>
                <a:ea typeface="Meiryo UI" pitchFamily="50" charset="-128"/>
                <a:cs typeface="Meiryo UI" pitchFamily="50" charset="-128"/>
              </a:rPr>
              <a:t>G3 </a:t>
            </a:r>
            <a:r>
              <a:rPr lang="ja-JP" altLang="en-US" sz="998" dirty="0">
                <a:solidFill>
                  <a:schemeClr val="tx1">
                    <a:lumMod val="75000"/>
                    <a:lumOff val="25000"/>
                  </a:schemeClr>
                </a:solidFill>
                <a:latin typeface="Meiryo UI" pitchFamily="50" charset="-128"/>
                <a:ea typeface="Meiryo UI" pitchFamily="50" charset="-128"/>
                <a:cs typeface="Meiryo UI" pitchFamily="50" charset="-128"/>
              </a:rPr>
              <a:t>回線</a:t>
            </a:r>
            <a:r>
              <a:rPr lang="en-US" altLang="ja-JP" sz="998" dirty="0">
                <a:solidFill>
                  <a:schemeClr val="tx1">
                    <a:lumMod val="75000"/>
                    <a:lumOff val="25000"/>
                  </a:schemeClr>
                </a:solidFill>
                <a:latin typeface="Meiryo UI" pitchFamily="50" charset="-128"/>
                <a:ea typeface="Meiryo UI" pitchFamily="50" charset="-128"/>
                <a:cs typeface="Meiryo UI" pitchFamily="50" charset="-128"/>
              </a:rPr>
              <a:t>1</a:t>
            </a:r>
          </a:p>
        </p:txBody>
      </p:sp>
      <p:sp>
        <p:nvSpPr>
          <p:cNvPr id="99" name="テキスト ボックス 98"/>
          <p:cNvSpPr txBox="1"/>
          <p:nvPr/>
        </p:nvSpPr>
        <p:spPr bwMode="auto">
          <a:xfrm>
            <a:off x="5825696" y="2930459"/>
            <a:ext cx="1120114"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998" dirty="0">
                <a:solidFill>
                  <a:schemeClr val="tx1">
                    <a:lumMod val="75000"/>
                    <a:lumOff val="25000"/>
                  </a:schemeClr>
                </a:solidFill>
                <a:latin typeface="Meiryo UI" pitchFamily="50" charset="-128"/>
                <a:ea typeface="Meiryo UI" pitchFamily="50" charset="-128"/>
                <a:cs typeface="Meiryo UI" pitchFamily="50" charset="-128"/>
              </a:rPr>
              <a:t>G3 </a:t>
            </a:r>
            <a:r>
              <a:rPr lang="ja-JP" altLang="en-US" sz="998" dirty="0">
                <a:solidFill>
                  <a:schemeClr val="tx1">
                    <a:lumMod val="75000"/>
                    <a:lumOff val="25000"/>
                  </a:schemeClr>
                </a:solidFill>
                <a:latin typeface="Meiryo UI" pitchFamily="50" charset="-128"/>
                <a:ea typeface="Meiryo UI" pitchFamily="50" charset="-128"/>
                <a:cs typeface="Meiryo UI" pitchFamily="50" charset="-128"/>
              </a:rPr>
              <a:t>回線</a:t>
            </a:r>
            <a:r>
              <a:rPr lang="en-US" altLang="ja-JP" sz="998" dirty="0">
                <a:solidFill>
                  <a:schemeClr val="tx1">
                    <a:lumMod val="75000"/>
                    <a:lumOff val="25000"/>
                  </a:schemeClr>
                </a:solidFill>
                <a:latin typeface="Meiryo UI" pitchFamily="50" charset="-128"/>
                <a:ea typeface="Meiryo UI" pitchFamily="50" charset="-128"/>
                <a:cs typeface="Meiryo UI" pitchFamily="50" charset="-128"/>
              </a:rPr>
              <a:t>2</a:t>
            </a:r>
          </a:p>
        </p:txBody>
      </p:sp>
      <p:sp>
        <p:nvSpPr>
          <p:cNvPr id="100" name="テキスト ボックス 99"/>
          <p:cNvSpPr txBox="1"/>
          <p:nvPr/>
        </p:nvSpPr>
        <p:spPr bwMode="auto">
          <a:xfrm>
            <a:off x="5825696" y="3413433"/>
            <a:ext cx="1120114" cy="2360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998" dirty="0">
                <a:solidFill>
                  <a:schemeClr val="tx1">
                    <a:lumMod val="75000"/>
                    <a:lumOff val="25000"/>
                  </a:schemeClr>
                </a:solidFill>
                <a:latin typeface="Meiryo UI" pitchFamily="50" charset="-128"/>
                <a:ea typeface="Meiryo UI" pitchFamily="50" charset="-128"/>
                <a:cs typeface="Meiryo UI" pitchFamily="50" charset="-128"/>
              </a:rPr>
              <a:t>G3 </a:t>
            </a:r>
            <a:r>
              <a:rPr lang="ja-JP" altLang="en-US" sz="998" dirty="0">
                <a:solidFill>
                  <a:schemeClr val="tx1">
                    <a:lumMod val="75000"/>
                    <a:lumOff val="25000"/>
                  </a:schemeClr>
                </a:solidFill>
                <a:latin typeface="Meiryo UI" pitchFamily="50" charset="-128"/>
                <a:ea typeface="Meiryo UI" pitchFamily="50" charset="-128"/>
                <a:cs typeface="Meiryo UI" pitchFamily="50" charset="-128"/>
              </a:rPr>
              <a:t>回線</a:t>
            </a:r>
            <a:r>
              <a:rPr lang="en-US" altLang="ja-JP" sz="998" dirty="0">
                <a:solidFill>
                  <a:schemeClr val="tx1">
                    <a:lumMod val="75000"/>
                    <a:lumOff val="25000"/>
                  </a:schemeClr>
                </a:solidFill>
                <a:latin typeface="Meiryo UI" pitchFamily="50" charset="-128"/>
                <a:ea typeface="Meiryo UI" pitchFamily="50" charset="-128"/>
                <a:cs typeface="Meiryo UI" pitchFamily="50" charset="-128"/>
              </a:rPr>
              <a:t>3</a:t>
            </a:r>
          </a:p>
        </p:txBody>
      </p:sp>
      <p:sp>
        <p:nvSpPr>
          <p:cNvPr id="101" name="テキスト ボックス 100"/>
          <p:cNvSpPr txBox="1"/>
          <p:nvPr/>
        </p:nvSpPr>
        <p:spPr bwMode="auto">
          <a:xfrm>
            <a:off x="8809577" y="2262093"/>
            <a:ext cx="688110" cy="389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営業部</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a:p>
            <a:pP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フォルダ</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02" name="テキスト ボックス 101"/>
          <p:cNvSpPr txBox="1"/>
          <p:nvPr/>
        </p:nvSpPr>
        <p:spPr bwMode="auto">
          <a:xfrm>
            <a:off x="8809577" y="2713187"/>
            <a:ext cx="688110" cy="389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総務部フォルダ</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03" name="テキスト ボックス 102"/>
          <p:cNvSpPr txBox="1"/>
          <p:nvPr/>
        </p:nvSpPr>
        <p:spPr bwMode="auto">
          <a:xfrm>
            <a:off x="8809577" y="3227861"/>
            <a:ext cx="688110" cy="389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998" dirty="0">
                <a:solidFill>
                  <a:schemeClr val="tx1">
                    <a:lumMod val="75000"/>
                    <a:lumOff val="25000"/>
                  </a:schemeClr>
                </a:solidFill>
                <a:latin typeface="Meiryo UI" pitchFamily="50" charset="-128"/>
                <a:ea typeface="Meiryo UI" pitchFamily="50" charset="-128"/>
                <a:cs typeface="Meiryo UI" pitchFamily="50" charset="-128"/>
              </a:rPr>
              <a:t>経理部フォルダ</a:t>
            </a:r>
            <a:endParaRPr lang="en-US" altLang="ja-JP" sz="99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04" name="テキスト ボックス 103"/>
          <p:cNvSpPr txBox="1"/>
          <p:nvPr/>
        </p:nvSpPr>
        <p:spPr bwMode="auto">
          <a:xfrm>
            <a:off x="5207163" y="1848998"/>
            <a:ext cx="399851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1</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台の複合機を複数の部署で利用する場合などに便利</a:t>
            </a:r>
          </a:p>
        </p:txBody>
      </p:sp>
      <p:sp>
        <p:nvSpPr>
          <p:cNvPr id="105" name="テキスト ボックス 104"/>
          <p:cNvSpPr txBox="1"/>
          <p:nvPr/>
        </p:nvSpPr>
        <p:spPr bwMode="auto">
          <a:xfrm>
            <a:off x="693081" y="4371882"/>
            <a:ext cx="399851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受信ファクス文書の転送・蓄積や印刷をタイマーで切り替え</a:t>
            </a:r>
          </a:p>
        </p:txBody>
      </p:sp>
      <p:sp>
        <p:nvSpPr>
          <p:cNvPr id="106" name="テキスト ボックス 105"/>
          <p:cNvSpPr txBox="1"/>
          <p:nvPr/>
        </p:nvSpPr>
        <p:spPr bwMode="auto">
          <a:xfrm>
            <a:off x="5207163" y="4371882"/>
            <a:ext cx="399851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自動振り分けの設定をしない場合</a:t>
            </a:r>
          </a:p>
        </p:txBody>
      </p:sp>
      <p:cxnSp>
        <p:nvCxnSpPr>
          <p:cNvPr id="8" name="直線コネクタ 7"/>
          <p:cNvCxnSpPr/>
          <p:nvPr/>
        </p:nvCxnSpPr>
        <p:spPr bwMode="auto">
          <a:xfrm>
            <a:off x="2613189" y="4992008"/>
            <a:ext cx="0" cy="1215154"/>
          </a:xfrm>
          <a:prstGeom prst="line">
            <a:avLst/>
          </a:prstGeom>
          <a:solidFill>
            <a:schemeClr val="accent1"/>
          </a:solidFill>
          <a:ln w="38100" cap="flat" cmpd="sng" algn="ctr">
            <a:solidFill>
              <a:schemeClr val="bg1">
                <a:lumMod val="75000"/>
              </a:schemeClr>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線矢印コネクタ 112"/>
          <p:cNvCxnSpPr/>
          <p:nvPr/>
        </p:nvCxnSpPr>
        <p:spPr bwMode="auto">
          <a:xfrm>
            <a:off x="735577" y="5079688"/>
            <a:ext cx="356060" cy="310701"/>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線矢印コネクタ 114"/>
          <p:cNvCxnSpPr/>
          <p:nvPr/>
        </p:nvCxnSpPr>
        <p:spPr bwMode="auto">
          <a:xfrm>
            <a:off x="2749453" y="5079688"/>
            <a:ext cx="356060" cy="310701"/>
          </a:xfrm>
          <a:prstGeom prst="straightConnector1">
            <a:avLst/>
          </a:prstGeom>
          <a:solidFill>
            <a:schemeClr val="accent1"/>
          </a:solidFill>
          <a:ln w="38100"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6" name="テキスト ボックス 115"/>
          <p:cNvSpPr txBox="1"/>
          <p:nvPr/>
        </p:nvSpPr>
        <p:spPr bwMode="auto">
          <a:xfrm>
            <a:off x="282004" y="4829763"/>
            <a:ext cx="2372350"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b="1" dirty="0">
                <a:solidFill>
                  <a:srgbClr val="FF6600"/>
                </a:solidFill>
                <a:latin typeface="Meiryo UI" pitchFamily="50" charset="-128"/>
                <a:ea typeface="Meiryo UI" pitchFamily="50" charset="-128"/>
                <a:cs typeface="Meiryo UI" pitchFamily="50" charset="-128"/>
              </a:rPr>
              <a:t>平日　</a:t>
            </a:r>
            <a:r>
              <a:rPr lang="en-US" altLang="ja-JP" sz="1088" b="1" dirty="0">
                <a:solidFill>
                  <a:srgbClr val="FF6600"/>
                </a:solidFill>
                <a:latin typeface="Meiryo UI" pitchFamily="50" charset="-128"/>
                <a:ea typeface="Meiryo UI" pitchFamily="50" charset="-128"/>
                <a:cs typeface="Meiryo UI" pitchFamily="50" charset="-128"/>
              </a:rPr>
              <a:t>8:00</a:t>
            </a:r>
            <a:r>
              <a:rPr lang="ja-JP" altLang="en-US" sz="1088" b="1" dirty="0">
                <a:solidFill>
                  <a:srgbClr val="FF6600"/>
                </a:solidFill>
                <a:latin typeface="Meiryo UI" pitchFamily="50" charset="-128"/>
                <a:ea typeface="Meiryo UI" pitchFamily="50" charset="-128"/>
                <a:cs typeface="Meiryo UI" pitchFamily="50" charset="-128"/>
              </a:rPr>
              <a:t>～</a:t>
            </a:r>
            <a:r>
              <a:rPr lang="en-US" altLang="ja-JP" sz="1088" b="1" dirty="0">
                <a:solidFill>
                  <a:srgbClr val="FF6600"/>
                </a:solidFill>
                <a:latin typeface="Meiryo UI" pitchFamily="50" charset="-128"/>
                <a:ea typeface="Meiryo UI" pitchFamily="50" charset="-128"/>
                <a:cs typeface="Meiryo UI" pitchFamily="50" charset="-128"/>
              </a:rPr>
              <a:t>19:00</a:t>
            </a:r>
            <a:endParaRPr lang="ja-JP" altLang="en-US" sz="1088" b="1" dirty="0">
              <a:solidFill>
                <a:srgbClr val="FF6600"/>
              </a:solidFill>
              <a:latin typeface="Meiryo UI" pitchFamily="50" charset="-128"/>
              <a:ea typeface="Meiryo UI" pitchFamily="50" charset="-128"/>
              <a:cs typeface="Meiryo UI" pitchFamily="50" charset="-128"/>
            </a:endParaRPr>
          </a:p>
        </p:txBody>
      </p:sp>
      <p:sp>
        <p:nvSpPr>
          <p:cNvPr id="117" name="テキスト ボックス 116"/>
          <p:cNvSpPr txBox="1"/>
          <p:nvPr/>
        </p:nvSpPr>
        <p:spPr bwMode="auto">
          <a:xfrm>
            <a:off x="2533006" y="4829763"/>
            <a:ext cx="2372350"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b="1" dirty="0">
                <a:solidFill>
                  <a:srgbClr val="00B050"/>
                </a:solidFill>
                <a:latin typeface="Meiryo UI" pitchFamily="50" charset="-128"/>
                <a:ea typeface="Meiryo UI" pitchFamily="50" charset="-128"/>
                <a:cs typeface="Meiryo UI" pitchFamily="50" charset="-128"/>
              </a:rPr>
              <a:t>平日　</a:t>
            </a:r>
            <a:r>
              <a:rPr lang="en-US" altLang="ja-JP" sz="1088" b="1" dirty="0">
                <a:solidFill>
                  <a:srgbClr val="00B050"/>
                </a:solidFill>
                <a:latin typeface="Meiryo UI" pitchFamily="50" charset="-128"/>
                <a:ea typeface="Meiryo UI" pitchFamily="50" charset="-128"/>
                <a:cs typeface="Meiryo UI" pitchFamily="50" charset="-128"/>
              </a:rPr>
              <a:t>19:00~8:00</a:t>
            </a:r>
            <a:r>
              <a:rPr lang="ja-JP" altLang="en-US" sz="1088" b="1" dirty="0">
                <a:solidFill>
                  <a:srgbClr val="00B050"/>
                </a:solidFill>
                <a:latin typeface="Meiryo UI" pitchFamily="50" charset="-128"/>
                <a:ea typeface="Meiryo UI" pitchFamily="50" charset="-128"/>
                <a:cs typeface="Meiryo UI" pitchFamily="50" charset="-128"/>
              </a:rPr>
              <a:t>　土曜</a:t>
            </a:r>
            <a:r>
              <a:rPr lang="en-US" altLang="ja-JP" sz="1088" b="1" dirty="0">
                <a:solidFill>
                  <a:srgbClr val="00B050"/>
                </a:solidFill>
                <a:latin typeface="Meiryo UI" pitchFamily="50" charset="-128"/>
                <a:ea typeface="Meiryo UI" pitchFamily="50" charset="-128"/>
                <a:cs typeface="Meiryo UI" pitchFamily="50" charset="-128"/>
              </a:rPr>
              <a:t>/</a:t>
            </a:r>
            <a:r>
              <a:rPr lang="ja-JP" altLang="en-US" sz="1088" b="1" dirty="0">
                <a:solidFill>
                  <a:srgbClr val="00B050"/>
                </a:solidFill>
                <a:latin typeface="Meiryo UI" pitchFamily="50" charset="-128"/>
                <a:ea typeface="Meiryo UI" pitchFamily="50" charset="-128"/>
                <a:cs typeface="Meiryo UI" pitchFamily="50" charset="-128"/>
              </a:rPr>
              <a:t>日曜</a:t>
            </a:r>
          </a:p>
        </p:txBody>
      </p:sp>
      <p:cxnSp>
        <p:nvCxnSpPr>
          <p:cNvPr id="118" name="直線矢印コネクタ 117"/>
          <p:cNvCxnSpPr/>
          <p:nvPr/>
        </p:nvCxnSpPr>
        <p:spPr bwMode="auto">
          <a:xfrm>
            <a:off x="1525771" y="5478857"/>
            <a:ext cx="448610" cy="0"/>
          </a:xfrm>
          <a:prstGeom prst="straightConnector1">
            <a:avLst/>
          </a:prstGeom>
          <a:solidFill>
            <a:schemeClr val="accent1"/>
          </a:solidFill>
          <a:ln w="38100" cap="flat" cmpd="sng" algn="ctr">
            <a:solidFill>
              <a:srgbClr val="FF66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9" name="テキスト ボックス 118"/>
          <p:cNvSpPr txBox="1"/>
          <p:nvPr/>
        </p:nvSpPr>
        <p:spPr bwMode="auto">
          <a:xfrm>
            <a:off x="1850644" y="5700639"/>
            <a:ext cx="699618"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dirty="0">
                <a:solidFill>
                  <a:srgbClr val="FF6600"/>
                </a:solidFill>
                <a:latin typeface="Meiryo UI" pitchFamily="50" charset="-128"/>
                <a:ea typeface="Meiryo UI" pitchFamily="50" charset="-128"/>
                <a:cs typeface="Meiryo UI" pitchFamily="50" charset="-128"/>
              </a:rPr>
              <a:t>出力</a:t>
            </a:r>
          </a:p>
        </p:txBody>
      </p:sp>
      <p:sp>
        <p:nvSpPr>
          <p:cNvPr id="120" name="テキスト ボックス 119"/>
          <p:cNvSpPr txBox="1"/>
          <p:nvPr/>
        </p:nvSpPr>
        <p:spPr bwMode="auto">
          <a:xfrm>
            <a:off x="3856865" y="5789229"/>
            <a:ext cx="922547" cy="417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dirty="0">
                <a:solidFill>
                  <a:srgbClr val="00B050"/>
                </a:solidFill>
                <a:latin typeface="Meiryo UI" pitchFamily="50" charset="-128"/>
                <a:ea typeface="Meiryo UI" pitchFamily="50" charset="-128"/>
                <a:cs typeface="Meiryo UI" pitchFamily="50" charset="-128"/>
              </a:rPr>
              <a:t>ハードディスクに蓄積</a:t>
            </a:r>
          </a:p>
        </p:txBody>
      </p:sp>
      <p:sp>
        <p:nvSpPr>
          <p:cNvPr id="56" name="テキスト ボックス 55"/>
          <p:cNvSpPr txBox="1"/>
          <p:nvPr/>
        </p:nvSpPr>
        <p:spPr bwMode="auto">
          <a:xfrm>
            <a:off x="789317" y="2350135"/>
            <a:ext cx="623567"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Ａ社</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57" name="テキスト ボックス 56"/>
          <p:cNvSpPr txBox="1"/>
          <p:nvPr/>
        </p:nvSpPr>
        <p:spPr bwMode="auto">
          <a:xfrm>
            <a:off x="789317" y="2844942"/>
            <a:ext cx="623567"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Ｂ社</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58" name="テキスト ボックス 57"/>
          <p:cNvSpPr txBox="1"/>
          <p:nvPr/>
        </p:nvSpPr>
        <p:spPr bwMode="auto">
          <a:xfrm>
            <a:off x="828693" y="3361940"/>
            <a:ext cx="623567"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その他</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93" name="テキスト ボックス 92"/>
          <p:cNvSpPr txBox="1"/>
          <p:nvPr/>
        </p:nvSpPr>
        <p:spPr bwMode="auto">
          <a:xfrm>
            <a:off x="534584" y="908511"/>
            <a:ext cx="803050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受信した</a:t>
            </a:r>
            <a:r>
              <a:rPr lang="en-US" altLang="ja-JP" sz="2540" dirty="0">
                <a:solidFill>
                  <a:prstClr val="black">
                    <a:lumMod val="85000"/>
                    <a:lumOff val="15000"/>
                  </a:prstClr>
                </a:solidFill>
                <a:latin typeface="Meiryo UI" pitchFamily="50" charset="-128"/>
                <a:ea typeface="Meiryo UI" pitchFamily="50" charset="-128"/>
                <a:cs typeface="Meiryo UI" pitchFamily="50" charset="-128"/>
              </a:rPr>
              <a:t>FAX</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はさまざまな転送方法で振り分け可能</a:t>
            </a:r>
          </a:p>
        </p:txBody>
      </p:sp>
      <p:cxnSp>
        <p:nvCxnSpPr>
          <p:cNvPr id="5" name="直線コネクタ 4"/>
          <p:cNvCxnSpPr/>
          <p:nvPr/>
        </p:nvCxnSpPr>
        <p:spPr bwMode="auto">
          <a:xfrm>
            <a:off x="1030582" y="1823080"/>
            <a:ext cx="3337995" cy="0"/>
          </a:xfrm>
          <a:prstGeom prst="line">
            <a:avLst/>
          </a:prstGeom>
          <a:solidFill>
            <a:schemeClr val="accent1"/>
          </a:solidFill>
          <a:ln w="38100" cap="flat" cmpd="sng" algn="ctr">
            <a:solidFill>
              <a:srgbClr val="BEE1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直線コネクタ 96"/>
          <p:cNvCxnSpPr/>
          <p:nvPr/>
        </p:nvCxnSpPr>
        <p:spPr bwMode="auto">
          <a:xfrm>
            <a:off x="5537423" y="1823080"/>
            <a:ext cx="3337995" cy="0"/>
          </a:xfrm>
          <a:prstGeom prst="line">
            <a:avLst/>
          </a:prstGeom>
          <a:solidFill>
            <a:schemeClr val="accent1"/>
          </a:solidFill>
          <a:ln w="38100" cap="flat" cmpd="sng" algn="ctr">
            <a:solidFill>
              <a:srgbClr val="BEE1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線コネクタ 106"/>
          <p:cNvCxnSpPr/>
          <p:nvPr/>
        </p:nvCxnSpPr>
        <p:spPr bwMode="auto">
          <a:xfrm>
            <a:off x="1030582" y="4363242"/>
            <a:ext cx="3337995" cy="0"/>
          </a:xfrm>
          <a:prstGeom prst="line">
            <a:avLst/>
          </a:prstGeom>
          <a:solidFill>
            <a:schemeClr val="accent1"/>
          </a:solidFill>
          <a:ln w="38100" cap="flat" cmpd="sng" algn="ctr">
            <a:solidFill>
              <a:srgbClr val="BEE1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線コネクタ 113"/>
          <p:cNvCxnSpPr/>
          <p:nvPr/>
        </p:nvCxnSpPr>
        <p:spPr bwMode="auto">
          <a:xfrm>
            <a:off x="5537423" y="4363242"/>
            <a:ext cx="3337995" cy="0"/>
          </a:xfrm>
          <a:prstGeom prst="line">
            <a:avLst/>
          </a:prstGeom>
          <a:solidFill>
            <a:schemeClr val="accent1"/>
          </a:solidFill>
          <a:ln w="38100" cap="flat" cmpd="sng" algn="ctr">
            <a:solidFill>
              <a:srgbClr val="BEE1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0" name="図 109"/>
          <p:cNvPicPr>
            <a:picLocks noChangeAspect="1"/>
          </p:cNvPicPr>
          <p:nvPr/>
        </p:nvPicPr>
        <p:blipFill>
          <a:blip r:embed="rId4"/>
          <a:stretch>
            <a:fillRect/>
          </a:stretch>
        </p:blipFill>
        <p:spPr>
          <a:xfrm>
            <a:off x="8369229" y="2224503"/>
            <a:ext cx="511467" cy="380759"/>
          </a:xfrm>
          <a:prstGeom prst="rect">
            <a:avLst/>
          </a:prstGeom>
        </p:spPr>
      </p:pic>
      <p:pic>
        <p:nvPicPr>
          <p:cNvPr id="137" name="図 136"/>
          <p:cNvPicPr>
            <a:picLocks noChangeAspect="1"/>
          </p:cNvPicPr>
          <p:nvPr/>
        </p:nvPicPr>
        <p:blipFill>
          <a:blip r:embed="rId5"/>
          <a:stretch>
            <a:fillRect/>
          </a:stretch>
        </p:blipFill>
        <p:spPr>
          <a:xfrm>
            <a:off x="4021988" y="2214339"/>
            <a:ext cx="645218" cy="474425"/>
          </a:xfrm>
          <a:prstGeom prst="rect">
            <a:avLst/>
          </a:prstGeom>
        </p:spPr>
      </p:pic>
      <p:pic>
        <p:nvPicPr>
          <p:cNvPr id="142" name="図 141"/>
          <p:cNvPicPr>
            <a:picLocks noChangeAspect="1"/>
          </p:cNvPicPr>
          <p:nvPr/>
        </p:nvPicPr>
        <p:blipFill>
          <a:blip r:embed="rId6"/>
          <a:stretch>
            <a:fillRect/>
          </a:stretch>
        </p:blipFill>
        <p:spPr>
          <a:xfrm>
            <a:off x="1370858" y="2202795"/>
            <a:ext cx="446261" cy="466731"/>
          </a:xfrm>
          <a:prstGeom prst="rect">
            <a:avLst/>
          </a:prstGeom>
        </p:spPr>
      </p:pic>
      <p:pic>
        <p:nvPicPr>
          <p:cNvPr id="143" name="図 142"/>
          <p:cNvPicPr>
            <a:picLocks noChangeAspect="1"/>
          </p:cNvPicPr>
          <p:nvPr/>
        </p:nvPicPr>
        <p:blipFill>
          <a:blip r:embed="rId6"/>
          <a:stretch>
            <a:fillRect/>
          </a:stretch>
        </p:blipFill>
        <p:spPr>
          <a:xfrm>
            <a:off x="1370858" y="2725271"/>
            <a:ext cx="446261" cy="466731"/>
          </a:xfrm>
          <a:prstGeom prst="rect">
            <a:avLst/>
          </a:prstGeom>
        </p:spPr>
      </p:pic>
      <p:pic>
        <p:nvPicPr>
          <p:cNvPr id="144" name="図 143"/>
          <p:cNvPicPr>
            <a:picLocks noChangeAspect="1"/>
          </p:cNvPicPr>
          <p:nvPr/>
        </p:nvPicPr>
        <p:blipFill>
          <a:blip r:embed="rId6"/>
          <a:stretch>
            <a:fillRect/>
          </a:stretch>
        </p:blipFill>
        <p:spPr>
          <a:xfrm>
            <a:off x="1370858" y="3247745"/>
            <a:ext cx="446261" cy="466731"/>
          </a:xfrm>
          <a:prstGeom prst="rect">
            <a:avLst/>
          </a:prstGeom>
        </p:spPr>
      </p:pic>
      <p:pic>
        <p:nvPicPr>
          <p:cNvPr id="145" name="図 144"/>
          <p:cNvPicPr>
            <a:picLocks noChangeAspect="1"/>
          </p:cNvPicPr>
          <p:nvPr/>
        </p:nvPicPr>
        <p:blipFill>
          <a:blip r:embed="rId6"/>
          <a:stretch>
            <a:fillRect/>
          </a:stretch>
        </p:blipFill>
        <p:spPr>
          <a:xfrm>
            <a:off x="5882627" y="2202795"/>
            <a:ext cx="446261" cy="466731"/>
          </a:xfrm>
          <a:prstGeom prst="rect">
            <a:avLst/>
          </a:prstGeom>
        </p:spPr>
      </p:pic>
      <p:pic>
        <p:nvPicPr>
          <p:cNvPr id="146" name="図 145"/>
          <p:cNvPicPr>
            <a:picLocks noChangeAspect="1"/>
          </p:cNvPicPr>
          <p:nvPr/>
        </p:nvPicPr>
        <p:blipFill>
          <a:blip r:embed="rId6"/>
          <a:stretch>
            <a:fillRect/>
          </a:stretch>
        </p:blipFill>
        <p:spPr>
          <a:xfrm>
            <a:off x="5882627" y="2725271"/>
            <a:ext cx="446261" cy="466731"/>
          </a:xfrm>
          <a:prstGeom prst="rect">
            <a:avLst/>
          </a:prstGeom>
        </p:spPr>
      </p:pic>
      <p:pic>
        <p:nvPicPr>
          <p:cNvPr id="147" name="図 146"/>
          <p:cNvPicPr>
            <a:picLocks noChangeAspect="1"/>
          </p:cNvPicPr>
          <p:nvPr/>
        </p:nvPicPr>
        <p:blipFill>
          <a:blip r:embed="rId6"/>
          <a:stretch>
            <a:fillRect/>
          </a:stretch>
        </p:blipFill>
        <p:spPr>
          <a:xfrm>
            <a:off x="5882627" y="3247745"/>
            <a:ext cx="446261" cy="466731"/>
          </a:xfrm>
          <a:prstGeom prst="rect">
            <a:avLst/>
          </a:prstGeom>
        </p:spPr>
      </p:pic>
      <p:pic>
        <p:nvPicPr>
          <p:cNvPr id="148" name="図 147"/>
          <p:cNvPicPr>
            <a:picLocks noChangeAspect="1"/>
          </p:cNvPicPr>
          <p:nvPr/>
        </p:nvPicPr>
        <p:blipFill>
          <a:blip r:embed="rId4"/>
          <a:stretch>
            <a:fillRect/>
          </a:stretch>
        </p:blipFill>
        <p:spPr>
          <a:xfrm>
            <a:off x="8369229" y="2715319"/>
            <a:ext cx="511467" cy="380759"/>
          </a:xfrm>
          <a:prstGeom prst="rect">
            <a:avLst/>
          </a:prstGeom>
        </p:spPr>
      </p:pic>
      <p:pic>
        <p:nvPicPr>
          <p:cNvPr id="149" name="図 148"/>
          <p:cNvPicPr>
            <a:picLocks noChangeAspect="1"/>
          </p:cNvPicPr>
          <p:nvPr/>
        </p:nvPicPr>
        <p:blipFill>
          <a:blip r:embed="rId4"/>
          <a:stretch>
            <a:fillRect/>
          </a:stretch>
        </p:blipFill>
        <p:spPr>
          <a:xfrm>
            <a:off x="8369229" y="3206136"/>
            <a:ext cx="511467" cy="380759"/>
          </a:xfrm>
          <a:prstGeom prst="rect">
            <a:avLst/>
          </a:prstGeom>
        </p:spPr>
      </p:pic>
      <p:pic>
        <p:nvPicPr>
          <p:cNvPr id="150" name="図 149"/>
          <p:cNvPicPr>
            <a:picLocks noChangeAspect="1"/>
          </p:cNvPicPr>
          <p:nvPr/>
        </p:nvPicPr>
        <p:blipFill>
          <a:blip r:embed="rId4"/>
          <a:stretch>
            <a:fillRect/>
          </a:stretch>
        </p:blipFill>
        <p:spPr>
          <a:xfrm>
            <a:off x="4088093" y="2715319"/>
            <a:ext cx="511467" cy="380759"/>
          </a:xfrm>
          <a:prstGeom prst="rect">
            <a:avLst/>
          </a:prstGeom>
        </p:spPr>
      </p:pic>
      <p:pic>
        <p:nvPicPr>
          <p:cNvPr id="151" name="図 150"/>
          <p:cNvPicPr>
            <a:picLocks noChangeAspect="1"/>
          </p:cNvPicPr>
          <p:nvPr/>
        </p:nvPicPr>
        <p:blipFill>
          <a:blip r:embed="rId7"/>
          <a:stretch>
            <a:fillRect/>
          </a:stretch>
        </p:blipFill>
        <p:spPr>
          <a:xfrm>
            <a:off x="4183274" y="3137650"/>
            <a:ext cx="330065" cy="564638"/>
          </a:xfrm>
          <a:prstGeom prst="rect">
            <a:avLst/>
          </a:prstGeom>
        </p:spPr>
      </p:pic>
      <p:pic>
        <p:nvPicPr>
          <p:cNvPr id="153" name="図 152"/>
          <p:cNvPicPr>
            <a:picLocks noChangeAspect="1"/>
          </p:cNvPicPr>
          <p:nvPr/>
        </p:nvPicPr>
        <p:blipFill>
          <a:blip r:embed="rId6"/>
          <a:stretch>
            <a:fillRect/>
          </a:stretch>
        </p:blipFill>
        <p:spPr>
          <a:xfrm>
            <a:off x="1989139" y="5268377"/>
            <a:ext cx="446261" cy="466731"/>
          </a:xfrm>
          <a:prstGeom prst="rect">
            <a:avLst/>
          </a:prstGeom>
        </p:spPr>
      </p:pic>
      <p:pic>
        <p:nvPicPr>
          <p:cNvPr id="154" name="図 153"/>
          <p:cNvPicPr>
            <a:picLocks noChangeAspect="1"/>
          </p:cNvPicPr>
          <p:nvPr/>
        </p:nvPicPr>
        <p:blipFill>
          <a:blip r:embed="rId4"/>
          <a:stretch>
            <a:fillRect/>
          </a:stretch>
        </p:blipFill>
        <p:spPr>
          <a:xfrm>
            <a:off x="7108065" y="5181780"/>
            <a:ext cx="384272" cy="286070"/>
          </a:xfrm>
          <a:prstGeom prst="rect">
            <a:avLst/>
          </a:prstGeom>
        </p:spPr>
      </p:pic>
      <p:pic>
        <p:nvPicPr>
          <p:cNvPr id="155" name="図 154"/>
          <p:cNvPicPr>
            <a:picLocks noChangeAspect="1"/>
          </p:cNvPicPr>
          <p:nvPr/>
        </p:nvPicPr>
        <p:blipFill>
          <a:blip r:embed="rId4"/>
          <a:stretch>
            <a:fillRect/>
          </a:stretch>
        </p:blipFill>
        <p:spPr>
          <a:xfrm>
            <a:off x="7108065" y="4873921"/>
            <a:ext cx="384272" cy="286070"/>
          </a:xfrm>
          <a:prstGeom prst="rect">
            <a:avLst/>
          </a:prstGeom>
        </p:spPr>
      </p:pic>
      <p:pic>
        <p:nvPicPr>
          <p:cNvPr id="156" name="図 155"/>
          <p:cNvPicPr>
            <a:picLocks noChangeAspect="1"/>
          </p:cNvPicPr>
          <p:nvPr/>
        </p:nvPicPr>
        <p:blipFill>
          <a:blip r:embed="rId4"/>
          <a:stretch>
            <a:fillRect/>
          </a:stretch>
        </p:blipFill>
        <p:spPr>
          <a:xfrm>
            <a:off x="7108065" y="5489639"/>
            <a:ext cx="384272" cy="286070"/>
          </a:xfrm>
          <a:prstGeom prst="rect">
            <a:avLst/>
          </a:prstGeom>
        </p:spPr>
      </p:pic>
      <p:pic>
        <p:nvPicPr>
          <p:cNvPr id="157" name="図 156"/>
          <p:cNvPicPr>
            <a:picLocks noChangeAspect="1"/>
          </p:cNvPicPr>
          <p:nvPr/>
        </p:nvPicPr>
        <p:blipFill>
          <a:blip r:embed="rId6"/>
          <a:stretch>
            <a:fillRect/>
          </a:stretch>
        </p:blipFill>
        <p:spPr>
          <a:xfrm>
            <a:off x="7823868" y="5209530"/>
            <a:ext cx="392324" cy="410320"/>
          </a:xfrm>
          <a:prstGeom prst="rect">
            <a:avLst/>
          </a:prstGeom>
        </p:spPr>
      </p:pic>
      <p:sp>
        <p:nvSpPr>
          <p:cNvPr id="132" name="図形 131"/>
          <p:cNvSpPr/>
          <p:nvPr/>
        </p:nvSpPr>
        <p:spPr>
          <a:xfrm rot="21236052" flipH="1">
            <a:off x="7346506" y="4929442"/>
            <a:ext cx="709845" cy="417556"/>
          </a:xfrm>
          <a:prstGeom prst="swooshArrow">
            <a:avLst>
              <a:gd name="adj1" fmla="val 18089"/>
              <a:gd name="adj2" fmla="val 32430"/>
            </a:avLst>
          </a:prstGeom>
          <a:solidFill>
            <a:srgbClr val="FF0000"/>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pic>
        <p:nvPicPr>
          <p:cNvPr id="158" name="図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65122" y="2223245"/>
            <a:ext cx="308841" cy="407724"/>
          </a:xfrm>
          <a:prstGeom prst="rect">
            <a:avLst/>
          </a:prstGeom>
        </p:spPr>
      </p:pic>
      <p:pic>
        <p:nvPicPr>
          <p:cNvPr id="159" name="図 1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77016" y="3317941"/>
            <a:ext cx="247885" cy="329160"/>
          </a:xfrm>
          <a:prstGeom prst="rect">
            <a:avLst/>
          </a:prstGeom>
        </p:spPr>
      </p:pic>
      <p:pic>
        <p:nvPicPr>
          <p:cNvPr id="160" name="図 1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673084" y="2811906"/>
            <a:ext cx="257368" cy="323742"/>
          </a:xfrm>
          <a:prstGeom prst="rect">
            <a:avLst/>
          </a:prstGeom>
        </p:spPr>
      </p:pic>
      <p:pic>
        <p:nvPicPr>
          <p:cNvPr id="96" name="図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29291" y="3428555"/>
            <a:ext cx="216569" cy="265981"/>
          </a:xfrm>
          <a:prstGeom prst="rect">
            <a:avLst/>
          </a:prstGeom>
        </p:spPr>
      </p:pic>
      <p:pic>
        <p:nvPicPr>
          <p:cNvPr id="109" name="図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58668" y="5839274"/>
            <a:ext cx="293178" cy="360068"/>
          </a:xfrm>
          <a:prstGeom prst="rect">
            <a:avLst/>
          </a:prstGeom>
        </p:spPr>
      </p:pic>
      <p:sp>
        <p:nvSpPr>
          <p:cNvPr id="9" name="四角形吹き出し 8"/>
          <p:cNvSpPr/>
          <p:nvPr/>
        </p:nvSpPr>
        <p:spPr bwMode="auto">
          <a:xfrm>
            <a:off x="3788568" y="5213498"/>
            <a:ext cx="469998" cy="563749"/>
          </a:xfrm>
          <a:prstGeom prst="wedgeRectCallout">
            <a:avLst>
              <a:gd name="adj1" fmla="val -56249"/>
              <a:gd name="adj2" fmla="val 73137"/>
            </a:avLst>
          </a:prstGeom>
          <a:solidFill>
            <a:schemeClr val="bg1"/>
          </a:solidFill>
          <a:ln w="12700">
            <a:solidFill>
              <a:schemeClr val="tx1">
                <a:lumMod val="75000"/>
                <a:lumOff val="2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152" name="図 151"/>
          <p:cNvPicPr>
            <a:picLocks noChangeAspect="1"/>
          </p:cNvPicPr>
          <p:nvPr/>
        </p:nvPicPr>
        <p:blipFill>
          <a:blip r:embed="rId6"/>
          <a:stretch>
            <a:fillRect/>
          </a:stretch>
        </p:blipFill>
        <p:spPr>
          <a:xfrm>
            <a:off x="3809248" y="5268377"/>
            <a:ext cx="446261" cy="466731"/>
          </a:xfrm>
          <a:prstGeom prst="rect">
            <a:avLst/>
          </a:prstGeom>
        </p:spPr>
      </p:pic>
      <p:pic>
        <p:nvPicPr>
          <p:cNvPr id="112" name="図 111"/>
          <p:cNvPicPr>
            <a:picLocks noChangeAspect="1"/>
          </p:cNvPicPr>
          <p:nvPr/>
        </p:nvPicPr>
        <p:blipFill>
          <a:blip r:embed="rId13"/>
          <a:stretch>
            <a:fillRect/>
          </a:stretch>
        </p:blipFill>
        <p:spPr>
          <a:xfrm rot="1784652">
            <a:off x="6480910" y="5577217"/>
            <a:ext cx="292323" cy="641310"/>
          </a:xfrm>
          <a:prstGeom prst="rect">
            <a:avLst/>
          </a:prstGeom>
        </p:spPr>
      </p:pic>
      <p:pic>
        <p:nvPicPr>
          <p:cNvPr id="111" name="図 110"/>
          <p:cNvPicPr>
            <a:picLocks noChangeAspect="1"/>
          </p:cNvPicPr>
          <p:nvPr/>
        </p:nvPicPr>
        <p:blipFill>
          <a:blip r:embed="rId14"/>
          <a:stretch>
            <a:fillRect/>
          </a:stretch>
        </p:blipFill>
        <p:spPr>
          <a:xfrm>
            <a:off x="5347776" y="5021378"/>
            <a:ext cx="1198150" cy="1168820"/>
          </a:xfrm>
          <a:prstGeom prst="rect">
            <a:avLst/>
          </a:prstGeom>
        </p:spPr>
      </p:pic>
      <p:pic>
        <p:nvPicPr>
          <p:cNvPr id="126" name="図 125"/>
          <p:cNvPicPr>
            <a:picLocks noChangeAspect="1"/>
          </p:cNvPicPr>
          <p:nvPr/>
        </p:nvPicPr>
        <p:blipFill>
          <a:blip r:embed="rId15"/>
          <a:stretch>
            <a:fillRect/>
          </a:stretch>
        </p:blipFill>
        <p:spPr>
          <a:xfrm rot="16434327">
            <a:off x="6254973" y="5525113"/>
            <a:ext cx="216339" cy="206353"/>
          </a:xfrm>
          <a:prstGeom prst="rect">
            <a:avLst/>
          </a:prstGeom>
        </p:spPr>
      </p:pic>
      <p:sp>
        <p:nvSpPr>
          <p:cNvPr id="7" name="右矢印 6"/>
          <p:cNvSpPr/>
          <p:nvPr/>
        </p:nvSpPr>
        <p:spPr bwMode="auto">
          <a:xfrm rot="13562728">
            <a:off x="8061369" y="5565597"/>
            <a:ext cx="332474" cy="143340"/>
          </a:xfrm>
          <a:custGeom>
            <a:avLst/>
            <a:gdLst>
              <a:gd name="connsiteX0" fmla="*/ 0 w 813901"/>
              <a:gd name="connsiteY0" fmla="*/ 130529 h 350898"/>
              <a:gd name="connsiteX1" fmla="*/ 348123 w 813901"/>
              <a:gd name="connsiteY1" fmla="*/ 130529 h 350898"/>
              <a:gd name="connsiteX2" fmla="*/ 348123 w 813901"/>
              <a:gd name="connsiteY2" fmla="*/ 0 h 350898"/>
              <a:gd name="connsiteX3" fmla="*/ 813901 w 813901"/>
              <a:gd name="connsiteY3" fmla="*/ 175449 h 350898"/>
              <a:gd name="connsiteX4" fmla="*/ 348123 w 813901"/>
              <a:gd name="connsiteY4" fmla="*/ 350898 h 350898"/>
              <a:gd name="connsiteX5" fmla="*/ 348123 w 813901"/>
              <a:gd name="connsiteY5" fmla="*/ 220369 h 350898"/>
              <a:gd name="connsiteX6" fmla="*/ 0 w 813901"/>
              <a:gd name="connsiteY6" fmla="*/ 220369 h 350898"/>
              <a:gd name="connsiteX7" fmla="*/ 0 w 813901"/>
              <a:gd name="connsiteY7" fmla="*/ 130529 h 350898"/>
              <a:gd name="connsiteX0" fmla="*/ 0 w 813901"/>
              <a:gd name="connsiteY0" fmla="*/ 130529 h 350898"/>
              <a:gd name="connsiteX1" fmla="*/ 386517 w 813901"/>
              <a:gd name="connsiteY1" fmla="*/ 132962 h 350898"/>
              <a:gd name="connsiteX2" fmla="*/ 348123 w 813901"/>
              <a:gd name="connsiteY2" fmla="*/ 0 h 350898"/>
              <a:gd name="connsiteX3" fmla="*/ 813901 w 813901"/>
              <a:gd name="connsiteY3" fmla="*/ 175449 h 350898"/>
              <a:gd name="connsiteX4" fmla="*/ 348123 w 813901"/>
              <a:gd name="connsiteY4" fmla="*/ 350898 h 350898"/>
              <a:gd name="connsiteX5" fmla="*/ 348123 w 813901"/>
              <a:gd name="connsiteY5" fmla="*/ 220369 h 350898"/>
              <a:gd name="connsiteX6" fmla="*/ 0 w 813901"/>
              <a:gd name="connsiteY6" fmla="*/ 220369 h 350898"/>
              <a:gd name="connsiteX7" fmla="*/ 0 w 813901"/>
              <a:gd name="connsiteY7" fmla="*/ 130529 h 350898"/>
              <a:gd name="connsiteX0" fmla="*/ 0 w 813901"/>
              <a:gd name="connsiteY0" fmla="*/ 130529 h 350898"/>
              <a:gd name="connsiteX1" fmla="*/ 386517 w 813901"/>
              <a:gd name="connsiteY1" fmla="*/ 132962 h 350898"/>
              <a:gd name="connsiteX2" fmla="*/ 348123 w 813901"/>
              <a:gd name="connsiteY2" fmla="*/ 0 h 350898"/>
              <a:gd name="connsiteX3" fmla="*/ 813901 w 813901"/>
              <a:gd name="connsiteY3" fmla="*/ 175449 h 350898"/>
              <a:gd name="connsiteX4" fmla="*/ 348123 w 813901"/>
              <a:gd name="connsiteY4" fmla="*/ 350898 h 350898"/>
              <a:gd name="connsiteX5" fmla="*/ 385387 w 813901"/>
              <a:gd name="connsiteY5" fmla="*/ 219629 h 350898"/>
              <a:gd name="connsiteX6" fmla="*/ 0 w 813901"/>
              <a:gd name="connsiteY6" fmla="*/ 220369 h 350898"/>
              <a:gd name="connsiteX7" fmla="*/ 0 w 813901"/>
              <a:gd name="connsiteY7" fmla="*/ 130529 h 350898"/>
              <a:gd name="connsiteX0" fmla="*/ 0 w 813901"/>
              <a:gd name="connsiteY0" fmla="*/ 130529 h 350898"/>
              <a:gd name="connsiteX1" fmla="*/ 386517 w 813901"/>
              <a:gd name="connsiteY1" fmla="*/ 132962 h 350898"/>
              <a:gd name="connsiteX2" fmla="*/ 348123 w 813901"/>
              <a:gd name="connsiteY2" fmla="*/ 0 h 350898"/>
              <a:gd name="connsiteX3" fmla="*/ 813901 w 813901"/>
              <a:gd name="connsiteY3" fmla="*/ 175449 h 350898"/>
              <a:gd name="connsiteX4" fmla="*/ 348123 w 813901"/>
              <a:gd name="connsiteY4" fmla="*/ 350898 h 350898"/>
              <a:gd name="connsiteX5" fmla="*/ 385387 w 813901"/>
              <a:gd name="connsiteY5" fmla="*/ 219629 h 350898"/>
              <a:gd name="connsiteX6" fmla="*/ 0 w 813901"/>
              <a:gd name="connsiteY6" fmla="*/ 220369 h 350898"/>
              <a:gd name="connsiteX7" fmla="*/ 0 w 813901"/>
              <a:gd name="connsiteY7" fmla="*/ 130529 h 350898"/>
              <a:gd name="connsiteX0" fmla="*/ 0 w 813901"/>
              <a:gd name="connsiteY0" fmla="*/ 130529 h 350898"/>
              <a:gd name="connsiteX1" fmla="*/ 386517 w 813901"/>
              <a:gd name="connsiteY1" fmla="*/ 132962 h 350898"/>
              <a:gd name="connsiteX2" fmla="*/ 348123 w 813901"/>
              <a:gd name="connsiteY2" fmla="*/ 0 h 350898"/>
              <a:gd name="connsiteX3" fmla="*/ 813901 w 813901"/>
              <a:gd name="connsiteY3" fmla="*/ 175449 h 350898"/>
              <a:gd name="connsiteX4" fmla="*/ 348123 w 813901"/>
              <a:gd name="connsiteY4" fmla="*/ 350898 h 350898"/>
              <a:gd name="connsiteX5" fmla="*/ 385387 w 813901"/>
              <a:gd name="connsiteY5" fmla="*/ 219629 h 350898"/>
              <a:gd name="connsiteX6" fmla="*/ 0 w 813901"/>
              <a:gd name="connsiteY6" fmla="*/ 220369 h 350898"/>
              <a:gd name="connsiteX7" fmla="*/ 0 w 813901"/>
              <a:gd name="connsiteY7" fmla="*/ 130529 h 350898"/>
              <a:gd name="connsiteX0" fmla="*/ 0 w 813901"/>
              <a:gd name="connsiteY0" fmla="*/ 130529 h 350898"/>
              <a:gd name="connsiteX1" fmla="*/ 386517 w 813901"/>
              <a:gd name="connsiteY1" fmla="*/ 132962 h 350898"/>
              <a:gd name="connsiteX2" fmla="*/ 348123 w 813901"/>
              <a:gd name="connsiteY2" fmla="*/ 0 h 350898"/>
              <a:gd name="connsiteX3" fmla="*/ 813901 w 813901"/>
              <a:gd name="connsiteY3" fmla="*/ 175449 h 350898"/>
              <a:gd name="connsiteX4" fmla="*/ 348123 w 813901"/>
              <a:gd name="connsiteY4" fmla="*/ 350898 h 350898"/>
              <a:gd name="connsiteX5" fmla="*/ 385387 w 813901"/>
              <a:gd name="connsiteY5" fmla="*/ 219629 h 350898"/>
              <a:gd name="connsiteX6" fmla="*/ 0 w 813901"/>
              <a:gd name="connsiteY6" fmla="*/ 220369 h 350898"/>
              <a:gd name="connsiteX7" fmla="*/ 0 w 813901"/>
              <a:gd name="connsiteY7" fmla="*/ 130529 h 35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901" h="350898">
                <a:moveTo>
                  <a:pt x="0" y="130529"/>
                </a:moveTo>
                <a:lnTo>
                  <a:pt x="386517" y="132962"/>
                </a:lnTo>
                <a:cubicBezTo>
                  <a:pt x="389056" y="56381"/>
                  <a:pt x="360921" y="44321"/>
                  <a:pt x="348123" y="0"/>
                </a:cubicBezTo>
                <a:lnTo>
                  <a:pt x="813901" y="175449"/>
                </a:lnTo>
                <a:lnTo>
                  <a:pt x="348123" y="350898"/>
                </a:lnTo>
                <a:cubicBezTo>
                  <a:pt x="360544" y="307142"/>
                  <a:pt x="383929" y="279144"/>
                  <a:pt x="385387" y="219629"/>
                </a:cubicBezTo>
                <a:lnTo>
                  <a:pt x="0" y="220369"/>
                </a:lnTo>
                <a:lnTo>
                  <a:pt x="0" y="130529"/>
                </a:lnTo>
                <a:close/>
              </a:path>
            </a:pathLst>
          </a:custGeom>
          <a:solidFill>
            <a:schemeClr val="bg1"/>
          </a:solidFill>
          <a:ln w="12700" cap="flat" cmpd="sng" algn="ctr">
            <a:solidFill>
              <a:schemeClr val="tx1">
                <a:lumMod val="75000"/>
                <a:lumOff val="25000"/>
              </a:schemeClr>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 name="タイトル 2">
            <a:extLst>
              <a:ext uri="{FF2B5EF4-FFF2-40B4-BE49-F238E27FC236}">
                <a16:creationId xmlns:a16="http://schemas.microsoft.com/office/drawing/2014/main" id="{CEBDFF62-F100-4C68-BC01-B4B765D2FA08}"/>
              </a:ext>
            </a:extLst>
          </p:cNvPr>
          <p:cNvSpPr>
            <a:spLocks noGrp="1"/>
          </p:cNvSpPr>
          <p:nvPr>
            <p:ph type="title"/>
          </p:nvPr>
        </p:nvSpPr>
        <p:spPr/>
        <p:txBody>
          <a:bodyPr/>
          <a:lstStyle/>
          <a:p>
            <a:r>
              <a:rPr lang="ja-JP" altLang="en-US" dirty="0"/>
              <a:t>ペーパーレス</a:t>
            </a:r>
            <a:r>
              <a:rPr lang="en-US" altLang="ja-JP" dirty="0"/>
              <a:t>FAX</a:t>
            </a:r>
            <a:r>
              <a:rPr lang="ja-JP" altLang="en-US" dirty="0"/>
              <a:t>　振り分け方法</a:t>
            </a:r>
          </a:p>
        </p:txBody>
      </p:sp>
      <p:sp>
        <p:nvSpPr>
          <p:cNvPr id="6" name="スライド番号プレースホルダー 5">
            <a:extLst>
              <a:ext uri="{FF2B5EF4-FFF2-40B4-BE49-F238E27FC236}">
                <a16:creationId xmlns:a16="http://schemas.microsoft.com/office/drawing/2014/main" id="{B74FEAC8-A60E-44F4-BC00-0F93B8EB9BF3}"/>
              </a:ext>
            </a:extLst>
          </p:cNvPr>
          <p:cNvSpPr>
            <a:spLocks noGrp="1"/>
          </p:cNvSpPr>
          <p:nvPr>
            <p:ph type="sldNum" sz="quarter" idx="4"/>
          </p:nvPr>
        </p:nvSpPr>
        <p:spPr/>
        <p:txBody>
          <a:bodyPr/>
          <a:lstStyle/>
          <a:p>
            <a:pPr>
              <a:defRPr/>
            </a:pPr>
            <a:fld id="{FB3629B8-3F17-4C5D-9EA5-923845F78C95}" type="slidenum">
              <a:rPr lang="en-US" altLang="ja-JP" smtClean="0"/>
              <a:pPr>
                <a:defRPr/>
              </a:pPr>
              <a:t>32</a:t>
            </a:fld>
            <a:endParaRPr lang="en-US" altLang="ja-JP" dirty="0"/>
          </a:p>
        </p:txBody>
      </p:sp>
      <p:pic>
        <p:nvPicPr>
          <p:cNvPr id="108" name="図 107">
            <a:extLst>
              <a:ext uri="{FF2B5EF4-FFF2-40B4-BE49-F238E27FC236}">
                <a16:creationId xmlns:a16="http://schemas.microsoft.com/office/drawing/2014/main" id="{142C9C1B-2636-4789-988C-5F442DB0637C}"/>
              </a:ext>
            </a:extLst>
          </p:cNvPr>
          <p:cNvPicPr>
            <a:picLocks noChangeAspect="1"/>
          </p:cNvPicPr>
          <p:nvPr/>
        </p:nvPicPr>
        <p:blipFill>
          <a:blip r:embed="rId2"/>
          <a:stretch>
            <a:fillRect/>
          </a:stretch>
        </p:blipFill>
        <p:spPr>
          <a:xfrm>
            <a:off x="1201215" y="5216295"/>
            <a:ext cx="495869" cy="1006121"/>
          </a:xfrm>
          <a:prstGeom prst="rect">
            <a:avLst/>
          </a:prstGeom>
        </p:spPr>
      </p:pic>
    </p:spTree>
    <p:extLst>
      <p:ext uri="{BB962C8B-B14F-4D97-AF65-F5344CB8AC3E}">
        <p14:creationId xmlns:p14="http://schemas.microsoft.com/office/powerpoint/2010/main" val="161255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テキスト ボックス 95"/>
          <p:cNvSpPr txBox="1"/>
          <p:nvPr/>
        </p:nvSpPr>
        <p:spPr>
          <a:xfrm>
            <a:off x="509245" y="6559438"/>
            <a:ext cx="1396968" cy="204030"/>
          </a:xfrm>
          <a:prstGeom prst="rect">
            <a:avLst/>
          </a:prstGeom>
          <a:noFill/>
        </p:spPr>
        <p:txBody>
          <a:bodyPr wrap="square" rtlCol="0" anchor="ctr" anchorCtr="0">
            <a:spAutoFit/>
          </a:bodyPr>
          <a:lstStyle/>
          <a:p>
            <a:r>
              <a:rPr lang="en-US" altLang="ja-JP" sz="726" dirty="0">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latin typeface="Meiryo UI" panose="020B0604030504040204" pitchFamily="50" charset="-128"/>
                <a:ea typeface="Meiryo UI" panose="020B0604030504040204" pitchFamily="50" charset="-128"/>
                <a:cs typeface="Meiryo UI" panose="020B0604030504040204" pitchFamily="50" charset="-128"/>
              </a:rPr>
              <a:t>画像はイメージです。</a:t>
            </a:r>
          </a:p>
        </p:txBody>
      </p:sp>
      <p:sp>
        <p:nvSpPr>
          <p:cNvPr id="52" name="テキスト ボックス 51"/>
          <p:cNvSpPr txBox="1"/>
          <p:nvPr/>
        </p:nvSpPr>
        <p:spPr>
          <a:xfrm>
            <a:off x="7404115" y="90061"/>
            <a:ext cx="2433390" cy="427168"/>
          </a:xfrm>
          <a:prstGeom prst="rect">
            <a:avLst/>
          </a:prstGeom>
          <a:solidFill>
            <a:srgbClr val="FFFFEF"/>
          </a:solidFill>
          <a:ln w="28575">
            <a:solidFill>
              <a:schemeClr val="accent1"/>
            </a:solidFill>
          </a:ln>
        </p:spPr>
        <p:txBody>
          <a:bodyPr wrap="square" rtlCol="0" anchor="ctr" anchorCtr="0">
            <a:spAutoFit/>
          </a:bodyPr>
          <a:lstStyle/>
          <a:p>
            <a:pPr algn="ctr"/>
            <a:r>
              <a:rPr lang="ja-JP" altLang="en-US" sz="1088" dirty="0">
                <a:latin typeface="Meiryo UI" panose="020B0604030504040204" pitchFamily="50" charset="-128"/>
                <a:ea typeface="Meiryo UI" panose="020B0604030504040204" pitchFamily="50" charset="-128"/>
                <a:cs typeface="Meiryo UI" panose="020B0604030504040204" pitchFamily="50" charset="-128"/>
              </a:rPr>
              <a:t>保守サポート料金 月額 </a:t>
            </a:r>
            <a:r>
              <a:rPr lang="en-US" altLang="ja-JP" sz="1088" dirty="0">
                <a:latin typeface="Meiryo UI" panose="020B0604030504040204" pitchFamily="50" charset="-128"/>
                <a:ea typeface="Meiryo UI" panose="020B0604030504040204" pitchFamily="50" charset="-128"/>
                <a:cs typeface="Meiryo UI" panose="020B0604030504040204" pitchFamily="50" charset="-128"/>
              </a:rPr>
              <a:t>800</a:t>
            </a:r>
            <a:r>
              <a:rPr lang="ja-JP" altLang="en-US" sz="1088" dirty="0">
                <a:latin typeface="Meiryo UI" panose="020B0604030504040204" pitchFamily="50" charset="-128"/>
                <a:ea typeface="Meiryo UI" panose="020B0604030504040204" pitchFamily="50" charset="-128"/>
                <a:cs typeface="Meiryo UI" panose="020B0604030504040204" pitchFamily="50" charset="-128"/>
              </a:rPr>
              <a:t>円が </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88" dirty="0">
                <a:latin typeface="Meiryo UI" panose="020B0604030504040204" pitchFamily="50" charset="-128"/>
                <a:ea typeface="Meiryo UI" panose="020B0604030504040204" pitchFamily="50" charset="-128"/>
                <a:cs typeface="Meiryo UI" panose="020B0604030504040204" pitchFamily="50" charset="-128"/>
              </a:rPr>
              <a:t>必須となります。</a:t>
            </a:r>
            <a:r>
              <a:rPr lang="en-US" altLang="ja-JP" sz="1088" dirty="0">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latin typeface="Meiryo UI" panose="020B0604030504040204" pitchFamily="50" charset="-128"/>
                <a:ea typeface="Meiryo UI" panose="020B0604030504040204" pitchFamily="50" charset="-128"/>
                <a:cs typeface="Meiryo UI" panose="020B0604030504040204" pitchFamily="50" charset="-128"/>
              </a:rPr>
              <a:t>複合機</a:t>
            </a:r>
            <a:r>
              <a:rPr lang="en-US" altLang="ja-JP" sz="1088"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88" dirty="0">
                <a:latin typeface="Meiryo UI" panose="020B0604030504040204" pitchFamily="50" charset="-128"/>
                <a:ea typeface="Meiryo UI" panose="020B0604030504040204" pitchFamily="50" charset="-128"/>
                <a:cs typeface="Meiryo UI" panose="020B0604030504040204" pitchFamily="50" charset="-128"/>
              </a:rPr>
              <a:t>台あたり</a:t>
            </a:r>
            <a:r>
              <a:rPr lang="en-US" altLang="ja-JP" sz="1088"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08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タイトル 1">
            <a:extLst>
              <a:ext uri="{FF2B5EF4-FFF2-40B4-BE49-F238E27FC236}">
                <a16:creationId xmlns:a16="http://schemas.microsoft.com/office/drawing/2014/main" id="{185EE6A8-DB23-4072-AAE0-C9F09B84BDD0}"/>
              </a:ext>
            </a:extLst>
          </p:cNvPr>
          <p:cNvSpPr>
            <a:spLocks noGrp="1"/>
          </p:cNvSpPr>
          <p:nvPr>
            <p:ph type="title"/>
          </p:nvPr>
        </p:nvSpPr>
        <p:spPr/>
        <p:txBody>
          <a:bodyPr/>
          <a:lstStyle/>
          <a:p>
            <a:r>
              <a:rPr lang="en-US" altLang="ja-JP" dirty="0"/>
              <a:t>Easy</a:t>
            </a:r>
            <a:r>
              <a:rPr lang="ja-JP" altLang="en-US" dirty="0"/>
              <a:t>ファクス</a:t>
            </a:r>
          </a:p>
        </p:txBody>
      </p:sp>
      <p:pic>
        <p:nvPicPr>
          <p:cNvPr id="82" name="図 81">
            <a:extLst>
              <a:ext uri="{FF2B5EF4-FFF2-40B4-BE49-F238E27FC236}">
                <a16:creationId xmlns:a16="http://schemas.microsoft.com/office/drawing/2014/main" id="{B26086F3-7CB0-4ADC-B2A8-25CCAA85711B}"/>
              </a:ext>
            </a:extLst>
          </p:cNvPr>
          <p:cNvPicPr>
            <a:picLocks noChangeAspect="1"/>
          </p:cNvPicPr>
          <p:nvPr/>
        </p:nvPicPr>
        <p:blipFill>
          <a:blip r:embed="rId2"/>
          <a:stretch>
            <a:fillRect/>
          </a:stretch>
        </p:blipFill>
        <p:spPr>
          <a:xfrm>
            <a:off x="8296827" y="5114948"/>
            <a:ext cx="1220308" cy="706728"/>
          </a:xfrm>
          <a:prstGeom prst="rect">
            <a:avLst/>
          </a:prstGeom>
        </p:spPr>
      </p:pic>
      <p:sp>
        <p:nvSpPr>
          <p:cNvPr id="83" name="テキスト ボックス 82">
            <a:extLst>
              <a:ext uri="{FF2B5EF4-FFF2-40B4-BE49-F238E27FC236}">
                <a16:creationId xmlns:a16="http://schemas.microsoft.com/office/drawing/2014/main" id="{AB6B07B7-7C49-4731-A11C-71C34746122B}"/>
              </a:ext>
            </a:extLst>
          </p:cNvPr>
          <p:cNvSpPr txBox="1"/>
          <p:nvPr/>
        </p:nvSpPr>
        <p:spPr>
          <a:xfrm>
            <a:off x="8585642" y="5276453"/>
            <a:ext cx="1002197" cy="594778"/>
          </a:xfrm>
          <a:prstGeom prst="rect">
            <a:avLst/>
          </a:prstGeom>
          <a:noFill/>
        </p:spPr>
        <p:txBody>
          <a:bodyPr wrap="none" rtlCol="0">
            <a:spAutoFit/>
          </a:bodyPr>
          <a:lstStyle/>
          <a:p>
            <a:r>
              <a:rPr lang="ja-JP" altLang="en-US" sz="544" b="1" dirty="0">
                <a:solidFill>
                  <a:schemeClr val="bg1"/>
                </a:solidFill>
                <a:latin typeface="Meiryo UI" panose="020B0604030504040204" pitchFamily="50" charset="-128"/>
                <a:ea typeface="Meiryo UI" panose="020B0604030504040204" pitchFamily="50" charset="-128"/>
              </a:rPr>
              <a:t>どこでもキャビネット</a:t>
            </a:r>
            <a:endParaRPr lang="en-US" altLang="ja-JP" sz="544" b="1" dirty="0">
              <a:solidFill>
                <a:schemeClr val="bg1"/>
              </a:solidFill>
              <a:latin typeface="Meiryo UI" panose="020B0604030504040204" pitchFamily="50" charset="-128"/>
              <a:ea typeface="Meiryo UI" panose="020B0604030504040204" pitchFamily="50" charset="-128"/>
            </a:endParaRPr>
          </a:p>
          <a:p>
            <a:r>
              <a:rPr lang="en-US" altLang="ja-JP" sz="544" b="1" dirty="0">
                <a:solidFill>
                  <a:schemeClr val="bg1"/>
                </a:solidFill>
                <a:latin typeface="Meiryo UI" panose="020B0604030504040204" pitchFamily="50" charset="-128"/>
                <a:ea typeface="Meiryo UI" panose="020B0604030504040204" pitchFamily="50" charset="-128"/>
              </a:rPr>
              <a:t>SharePoint</a:t>
            </a:r>
          </a:p>
          <a:p>
            <a:r>
              <a:rPr lang="en-US" altLang="ja-JP" sz="544" b="1" dirty="0">
                <a:solidFill>
                  <a:schemeClr val="bg1"/>
                </a:solidFill>
                <a:latin typeface="Meiryo UI" panose="020B0604030504040204" pitchFamily="50" charset="-128"/>
                <a:ea typeface="Meiryo UI" panose="020B0604030504040204" pitchFamily="50" charset="-128"/>
              </a:rPr>
              <a:t>OneDrive</a:t>
            </a:r>
            <a:r>
              <a:rPr lang="ja-JP" altLang="en-US" sz="544" b="1" dirty="0">
                <a:solidFill>
                  <a:schemeClr val="bg1"/>
                </a:solidFill>
                <a:latin typeface="Meiryo UI" panose="020B0604030504040204" pitchFamily="50" charset="-128"/>
                <a:ea typeface="Meiryo UI" panose="020B0604030504040204" pitchFamily="50" charset="-128"/>
              </a:rPr>
              <a:t> </a:t>
            </a:r>
            <a:r>
              <a:rPr lang="en-US" altLang="ja-JP" sz="544" b="1" dirty="0">
                <a:solidFill>
                  <a:schemeClr val="bg1"/>
                </a:solidFill>
                <a:latin typeface="Meiryo UI" panose="020B0604030504040204" pitchFamily="50" charset="-128"/>
                <a:ea typeface="Meiryo UI" panose="020B0604030504040204" pitchFamily="50" charset="-128"/>
              </a:rPr>
              <a:t>for</a:t>
            </a:r>
            <a:r>
              <a:rPr lang="ja-JP" altLang="en-US" sz="544" b="1" dirty="0">
                <a:solidFill>
                  <a:schemeClr val="bg1"/>
                </a:solidFill>
                <a:latin typeface="Meiryo UI" panose="020B0604030504040204" pitchFamily="50" charset="-128"/>
                <a:ea typeface="Meiryo UI" panose="020B0604030504040204" pitchFamily="50" charset="-128"/>
              </a:rPr>
              <a:t> </a:t>
            </a:r>
            <a:r>
              <a:rPr lang="en-US" altLang="ja-JP" sz="544" b="1" dirty="0">
                <a:solidFill>
                  <a:schemeClr val="bg1"/>
                </a:solidFill>
                <a:latin typeface="Meiryo UI" panose="020B0604030504040204" pitchFamily="50" charset="-128"/>
                <a:ea typeface="Meiryo UI" panose="020B0604030504040204" pitchFamily="50" charset="-128"/>
              </a:rPr>
              <a:t>Business</a:t>
            </a:r>
          </a:p>
          <a:p>
            <a:r>
              <a:rPr lang="en-US" altLang="ja-JP" sz="544" b="1" dirty="0">
                <a:solidFill>
                  <a:schemeClr val="bg1"/>
                </a:solidFill>
                <a:latin typeface="Meiryo UI" panose="020B0604030504040204" pitchFamily="50" charset="-128"/>
                <a:ea typeface="Meiryo UI" panose="020B0604030504040204" pitchFamily="50" charset="-128"/>
              </a:rPr>
              <a:t>Dropbox</a:t>
            </a:r>
          </a:p>
          <a:p>
            <a:r>
              <a:rPr lang="en-US" altLang="ja-JP" sz="544" b="1" dirty="0">
                <a:solidFill>
                  <a:schemeClr val="bg1"/>
                </a:solidFill>
                <a:latin typeface="Meiryo UI" panose="020B0604030504040204" pitchFamily="50" charset="-128"/>
                <a:ea typeface="Meiryo UI" panose="020B0604030504040204" pitchFamily="50" charset="-128"/>
              </a:rPr>
              <a:t>GoogleDrive</a:t>
            </a:r>
          </a:p>
          <a:p>
            <a:r>
              <a:rPr lang="en-US" altLang="ja-JP" sz="544" b="1" dirty="0">
                <a:solidFill>
                  <a:schemeClr val="bg1"/>
                </a:solidFill>
                <a:latin typeface="Meiryo UI" panose="020B0604030504040204" pitchFamily="50" charset="-128"/>
                <a:ea typeface="Meiryo UI" panose="020B0604030504040204" pitchFamily="50" charset="-128"/>
              </a:rPr>
              <a:t>box</a:t>
            </a:r>
          </a:p>
        </p:txBody>
      </p:sp>
      <p:pic>
        <p:nvPicPr>
          <p:cNvPr id="87" name="図 86">
            <a:extLst>
              <a:ext uri="{FF2B5EF4-FFF2-40B4-BE49-F238E27FC236}">
                <a16:creationId xmlns:a16="http://schemas.microsoft.com/office/drawing/2014/main" id="{155CA1D1-359E-43FF-9254-D87C8FEC29EB}"/>
              </a:ext>
            </a:extLst>
          </p:cNvPr>
          <p:cNvPicPr>
            <a:picLocks noChangeAspect="1"/>
          </p:cNvPicPr>
          <p:nvPr/>
        </p:nvPicPr>
        <p:blipFill>
          <a:blip r:embed="rId2"/>
          <a:stretch>
            <a:fillRect/>
          </a:stretch>
        </p:blipFill>
        <p:spPr>
          <a:xfrm>
            <a:off x="5886052" y="2209764"/>
            <a:ext cx="1624230" cy="940654"/>
          </a:xfrm>
          <a:prstGeom prst="rect">
            <a:avLst/>
          </a:prstGeom>
        </p:spPr>
      </p:pic>
      <p:sp>
        <p:nvSpPr>
          <p:cNvPr id="98" name="テキスト ボックス 97">
            <a:extLst>
              <a:ext uri="{FF2B5EF4-FFF2-40B4-BE49-F238E27FC236}">
                <a16:creationId xmlns:a16="http://schemas.microsoft.com/office/drawing/2014/main" id="{D057A557-F631-4A8E-97AC-8BC21208CB62}"/>
              </a:ext>
            </a:extLst>
          </p:cNvPr>
          <p:cNvSpPr txBox="1"/>
          <p:nvPr/>
        </p:nvSpPr>
        <p:spPr bwMode="auto">
          <a:xfrm>
            <a:off x="534584" y="908511"/>
            <a:ext cx="8680813"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r>
              <a:rPr lang="ja-JP" altLang="en-US" sz="2540" dirty="0">
                <a:solidFill>
                  <a:prstClr val="black">
                    <a:lumMod val="85000"/>
                    <a:lumOff val="15000"/>
                  </a:prstClr>
                </a:solidFill>
                <a:latin typeface="Meiryo UI" pitchFamily="50" charset="-128"/>
                <a:ea typeface="Meiryo UI" pitchFamily="50" charset="-128"/>
                <a:cs typeface="Meiryo UI" pitchFamily="50" charset="-128"/>
              </a:rPr>
              <a:t>ファクス受信文書の電子化と仕分けを効率化</a:t>
            </a:r>
          </a:p>
        </p:txBody>
      </p:sp>
      <p:sp>
        <p:nvSpPr>
          <p:cNvPr id="99" name="フリーフォーム 107">
            <a:extLst>
              <a:ext uri="{FF2B5EF4-FFF2-40B4-BE49-F238E27FC236}">
                <a16:creationId xmlns:a16="http://schemas.microsoft.com/office/drawing/2014/main" id="{B5E78846-8D24-4CA6-9894-3F428A8B2C63}"/>
              </a:ext>
            </a:extLst>
          </p:cNvPr>
          <p:cNvSpPr/>
          <p:nvPr/>
        </p:nvSpPr>
        <p:spPr bwMode="auto">
          <a:xfrm>
            <a:off x="4410220" y="3177252"/>
            <a:ext cx="2406570" cy="183216"/>
          </a:xfrm>
          <a:custGeom>
            <a:avLst/>
            <a:gdLst>
              <a:gd name="connsiteX0" fmla="*/ 0 w 3043645"/>
              <a:gd name="connsiteY0" fmla="*/ 339635 h 339635"/>
              <a:gd name="connsiteX1" fmla="*/ 3043645 w 3043645"/>
              <a:gd name="connsiteY1" fmla="*/ 339635 h 339635"/>
              <a:gd name="connsiteX2" fmla="*/ 3043645 w 3043645"/>
              <a:gd name="connsiteY2" fmla="*/ 0 h 339635"/>
            </a:gdLst>
            <a:ahLst/>
            <a:cxnLst>
              <a:cxn ang="0">
                <a:pos x="connsiteX0" y="connsiteY0"/>
              </a:cxn>
              <a:cxn ang="0">
                <a:pos x="connsiteX1" y="connsiteY1"/>
              </a:cxn>
              <a:cxn ang="0">
                <a:pos x="connsiteX2" y="connsiteY2"/>
              </a:cxn>
            </a:cxnLst>
            <a:rect l="l" t="t" r="r" b="b"/>
            <a:pathLst>
              <a:path w="3043645" h="339635">
                <a:moveTo>
                  <a:pt x="0" y="339635"/>
                </a:moveTo>
                <a:lnTo>
                  <a:pt x="3043645" y="339635"/>
                </a:lnTo>
                <a:lnTo>
                  <a:pt x="3043645" y="0"/>
                </a:lnTo>
              </a:path>
            </a:pathLst>
          </a:custGeom>
          <a:noFill/>
          <a:ln w="57150" cap="flat" cmpd="sng" algn="ctr">
            <a:solidFill>
              <a:srgbClr val="00B0F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935" tIns="41468" rIns="82935" bIns="41468" numCol="1" rtlCol="0" anchor="t" anchorCtr="0" compatLnSpc="1">
            <a:prstTxWarp prst="textNoShape">
              <a:avLst/>
            </a:prstTxWarp>
          </a:bodyPr>
          <a:lstStyle/>
          <a:p>
            <a:pPr defTabSz="922952">
              <a:defRPr/>
            </a:pPr>
            <a:endParaRPr lang="ja-JP" altLang="en-US" sz="2902" dirty="0">
              <a:solidFill>
                <a:prstClr val="black"/>
              </a:solidFill>
              <a:latin typeface="HGS創英角ﾎﾟｯﾌﾟ体" pitchFamily="50" charset="-128"/>
              <a:ea typeface="HGS創英角ﾎﾟｯﾌﾟ体" pitchFamily="50" charset="-128"/>
            </a:endParaRPr>
          </a:p>
        </p:txBody>
      </p:sp>
      <p:grpSp>
        <p:nvGrpSpPr>
          <p:cNvPr id="100" name="グループ化 99">
            <a:extLst>
              <a:ext uri="{FF2B5EF4-FFF2-40B4-BE49-F238E27FC236}">
                <a16:creationId xmlns:a16="http://schemas.microsoft.com/office/drawing/2014/main" id="{E6A7789E-589A-4F8E-B38C-06E6AA6DEBFA}"/>
              </a:ext>
            </a:extLst>
          </p:cNvPr>
          <p:cNvGrpSpPr/>
          <p:nvPr/>
        </p:nvGrpSpPr>
        <p:grpSpPr>
          <a:xfrm>
            <a:off x="3008751" y="2169503"/>
            <a:ext cx="1462018" cy="1742434"/>
            <a:chOff x="2987176" y="2391977"/>
            <a:chExt cx="1611942" cy="1921114"/>
          </a:xfrm>
        </p:grpSpPr>
        <p:sp>
          <p:nvSpPr>
            <p:cNvPr id="101" name="正方形/長方形 100">
              <a:extLst>
                <a:ext uri="{FF2B5EF4-FFF2-40B4-BE49-F238E27FC236}">
                  <a16:creationId xmlns:a16="http://schemas.microsoft.com/office/drawing/2014/main" id="{0A870978-EE22-456E-AB38-C9F3E922C6E3}"/>
                </a:ext>
              </a:extLst>
            </p:cNvPr>
            <p:cNvSpPr/>
            <p:nvPr/>
          </p:nvSpPr>
          <p:spPr>
            <a:xfrm>
              <a:off x="3015195" y="2391977"/>
              <a:ext cx="1583923" cy="1920357"/>
            </a:xfrm>
            <a:prstGeom prst="rect">
              <a:avLst/>
            </a:prstGeom>
            <a:solidFill>
              <a:schemeClr val="bg1"/>
            </a:soli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361">
                <a:defRPr/>
              </a:pPr>
              <a:endParaRPr lang="ja-JP" altLang="en-US" sz="1633" dirty="0">
                <a:solidFill>
                  <a:prstClr val="white"/>
                </a:solidFill>
                <a:latin typeface="ＭＳ Ｐゴシック"/>
                <a:ea typeface="ＭＳ Ｐゴシック"/>
              </a:endParaRPr>
            </a:p>
          </p:txBody>
        </p:sp>
        <p:pic>
          <p:nvPicPr>
            <p:cNvPr id="102" name="図 101">
              <a:extLst>
                <a:ext uri="{FF2B5EF4-FFF2-40B4-BE49-F238E27FC236}">
                  <a16:creationId xmlns:a16="http://schemas.microsoft.com/office/drawing/2014/main" id="{87898CC9-4338-4D94-A742-A8CEB51860DF}"/>
                </a:ext>
              </a:extLst>
            </p:cNvPr>
            <p:cNvPicPr>
              <a:picLocks noChangeAspect="1"/>
            </p:cNvPicPr>
            <p:nvPr/>
          </p:nvPicPr>
          <p:blipFill>
            <a:blip r:embed="rId3"/>
            <a:stretch>
              <a:fillRect/>
            </a:stretch>
          </p:blipFill>
          <p:spPr>
            <a:xfrm>
              <a:off x="2987176" y="2416574"/>
              <a:ext cx="1608823" cy="1896517"/>
            </a:xfrm>
            <a:prstGeom prst="rect">
              <a:avLst/>
            </a:prstGeom>
          </p:spPr>
        </p:pic>
      </p:grpSp>
      <p:sp>
        <p:nvSpPr>
          <p:cNvPr id="103" name="角丸四角形 78">
            <a:extLst>
              <a:ext uri="{FF2B5EF4-FFF2-40B4-BE49-F238E27FC236}">
                <a16:creationId xmlns:a16="http://schemas.microsoft.com/office/drawing/2014/main" id="{3E76E278-0EAF-450A-8A27-5EEC6FD1619C}"/>
              </a:ext>
            </a:extLst>
          </p:cNvPr>
          <p:cNvSpPr/>
          <p:nvPr/>
        </p:nvSpPr>
        <p:spPr bwMode="auto">
          <a:xfrm>
            <a:off x="543694" y="4354728"/>
            <a:ext cx="2164340" cy="425849"/>
          </a:xfrm>
          <a:prstGeom prst="roundRect">
            <a:avLst>
              <a:gd name="adj" fmla="val 8094"/>
            </a:avLst>
          </a:prstGeom>
          <a:solidFill>
            <a:srgbClr val="0064B4"/>
          </a:solidFill>
          <a:ln>
            <a:noFill/>
          </a:ln>
          <a:effectLst/>
        </p:spPr>
        <p:txBody>
          <a:bodyPr rtlCol="0" anchor="ctr">
            <a:noAutofit/>
          </a:bodyPr>
          <a:lstStyle/>
          <a:p>
            <a:pPr algn="ctr" defTabSz="922509"/>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自動リネーム＆</a:t>
            </a:r>
            <a:endParaRPr lang="en-US" altLang="ja-JP"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自動振り分け</a:t>
            </a:r>
          </a:p>
        </p:txBody>
      </p:sp>
      <p:pic>
        <p:nvPicPr>
          <p:cNvPr id="104" name="Picture 2">
            <a:extLst>
              <a:ext uri="{FF2B5EF4-FFF2-40B4-BE49-F238E27FC236}">
                <a16:creationId xmlns:a16="http://schemas.microsoft.com/office/drawing/2014/main" id="{6BD06680-E0AE-41A4-B7CF-E49B1F51D5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57419" y="2598860"/>
            <a:ext cx="1308007" cy="827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5" name="直線コネクタ 104">
            <a:extLst>
              <a:ext uri="{FF2B5EF4-FFF2-40B4-BE49-F238E27FC236}">
                <a16:creationId xmlns:a16="http://schemas.microsoft.com/office/drawing/2014/main" id="{12B5529A-BD42-415E-A1EF-7BD70189FB31}"/>
              </a:ext>
            </a:extLst>
          </p:cNvPr>
          <p:cNvCxnSpPr/>
          <p:nvPr/>
        </p:nvCxnSpPr>
        <p:spPr bwMode="auto">
          <a:xfrm>
            <a:off x="2664169" y="3543029"/>
            <a:ext cx="401734" cy="0"/>
          </a:xfrm>
          <a:prstGeom prst="line">
            <a:avLst/>
          </a:prstGeom>
          <a:solidFill>
            <a:schemeClr val="accent1"/>
          </a:solidFill>
          <a:ln w="5715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6" name="Picture 11" descr="C:\Users\825849\Desktop\171124_jpg\p4-1.jpg">
            <a:extLst>
              <a:ext uri="{FF2B5EF4-FFF2-40B4-BE49-F238E27FC236}">
                <a16:creationId xmlns:a16="http://schemas.microsoft.com/office/drawing/2014/main" id="{D3D415BD-9CF3-4791-BE80-7E8F377F6FE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675" y="1623401"/>
            <a:ext cx="982108" cy="732556"/>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4">
            <a:extLst>
              <a:ext uri="{FF2B5EF4-FFF2-40B4-BE49-F238E27FC236}">
                <a16:creationId xmlns:a16="http://schemas.microsoft.com/office/drawing/2014/main" id="{75A45CD3-583A-4FA1-A774-C20E120EA9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9667278" flipH="1">
            <a:off x="1803984" y="1990500"/>
            <a:ext cx="353008" cy="765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テキスト ボックス 107">
            <a:extLst>
              <a:ext uri="{FF2B5EF4-FFF2-40B4-BE49-F238E27FC236}">
                <a16:creationId xmlns:a16="http://schemas.microsoft.com/office/drawing/2014/main" id="{ADABA00F-49B3-428A-BE22-47AC3CAA1580}"/>
              </a:ext>
            </a:extLst>
          </p:cNvPr>
          <p:cNvSpPr txBox="1"/>
          <p:nvPr/>
        </p:nvSpPr>
        <p:spPr>
          <a:xfrm>
            <a:off x="2000330" y="2292440"/>
            <a:ext cx="912288" cy="483209"/>
          </a:xfrm>
          <a:prstGeom prst="rect">
            <a:avLst/>
          </a:prstGeom>
          <a:noFill/>
        </p:spPr>
        <p:txBody>
          <a:bodyPr wrap="square" rtlCol="0" anchor="ctr" anchorCtr="0">
            <a:spAutoFit/>
          </a:bodyPr>
          <a:lstStyle/>
          <a:p>
            <a:pPr algn="ctr"/>
            <a:r>
              <a:rPr lang="en-US" altLang="ja-JP" sz="127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FAX</a:t>
            </a:r>
          </a:p>
          <a:p>
            <a:pPr algn="ctr"/>
            <a:r>
              <a:rPr lang="ja-JP" altLang="en-US" sz="1270"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受信</a:t>
            </a:r>
          </a:p>
        </p:txBody>
      </p:sp>
      <p:sp>
        <p:nvSpPr>
          <p:cNvPr id="109" name="フリーフォーム 89">
            <a:extLst>
              <a:ext uri="{FF2B5EF4-FFF2-40B4-BE49-F238E27FC236}">
                <a16:creationId xmlns:a16="http://schemas.microsoft.com/office/drawing/2014/main" id="{EAE4C795-4A31-4026-8FDC-6490A24CC458}"/>
              </a:ext>
            </a:extLst>
          </p:cNvPr>
          <p:cNvSpPr/>
          <p:nvPr/>
        </p:nvSpPr>
        <p:spPr bwMode="auto">
          <a:xfrm>
            <a:off x="2634351" y="1526907"/>
            <a:ext cx="1521042" cy="621431"/>
          </a:xfrm>
          <a:custGeom>
            <a:avLst/>
            <a:gdLst>
              <a:gd name="connsiteX0" fmla="*/ 177800 w 1473200"/>
              <a:gd name="connsiteY0" fmla="*/ 1054100 h 1244600"/>
              <a:gd name="connsiteX1" fmla="*/ 0 w 1473200"/>
              <a:gd name="connsiteY1" fmla="*/ 723900 h 1244600"/>
              <a:gd name="connsiteX2" fmla="*/ 88900 w 1473200"/>
              <a:gd name="connsiteY2" fmla="*/ 127000 h 1244600"/>
              <a:gd name="connsiteX3" fmla="*/ 825500 w 1473200"/>
              <a:gd name="connsiteY3" fmla="*/ 0 h 1244600"/>
              <a:gd name="connsiteX4" fmla="*/ 1435100 w 1473200"/>
              <a:gd name="connsiteY4" fmla="*/ 152400 h 1244600"/>
              <a:gd name="connsiteX5" fmla="*/ 1435100 w 1473200"/>
              <a:gd name="connsiteY5" fmla="*/ 571500 h 1244600"/>
              <a:gd name="connsiteX6" fmla="*/ 1473200 w 1473200"/>
              <a:gd name="connsiteY6" fmla="*/ 965200 h 1244600"/>
              <a:gd name="connsiteX7" fmla="*/ 1003300 w 1473200"/>
              <a:gd name="connsiteY7" fmla="*/ 1041400 h 1244600"/>
              <a:gd name="connsiteX8" fmla="*/ 1181100 w 1473200"/>
              <a:gd name="connsiteY8" fmla="*/ 1244600 h 1244600"/>
              <a:gd name="connsiteX9" fmla="*/ 673100 w 1473200"/>
              <a:gd name="connsiteY9" fmla="*/ 1041400 h 1244600"/>
              <a:gd name="connsiteX10" fmla="*/ 177800 w 1473200"/>
              <a:gd name="connsiteY10" fmla="*/ 1054100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200" h="1244600">
                <a:moveTo>
                  <a:pt x="177800" y="1054100"/>
                </a:moveTo>
                <a:lnTo>
                  <a:pt x="0" y="723900"/>
                </a:lnTo>
                <a:lnTo>
                  <a:pt x="88900" y="127000"/>
                </a:lnTo>
                <a:lnTo>
                  <a:pt x="825500" y="0"/>
                </a:lnTo>
                <a:lnTo>
                  <a:pt x="1435100" y="152400"/>
                </a:lnTo>
                <a:lnTo>
                  <a:pt x="1435100" y="571500"/>
                </a:lnTo>
                <a:lnTo>
                  <a:pt x="1473200" y="965200"/>
                </a:lnTo>
                <a:lnTo>
                  <a:pt x="1003300" y="1041400"/>
                </a:lnTo>
                <a:lnTo>
                  <a:pt x="1181100" y="1244600"/>
                </a:lnTo>
                <a:lnTo>
                  <a:pt x="673100" y="1041400"/>
                </a:lnTo>
                <a:lnTo>
                  <a:pt x="177800" y="1054100"/>
                </a:lnTo>
                <a:close/>
              </a:path>
            </a:pathLst>
          </a:custGeom>
          <a:solidFill>
            <a:srgbClr val="57B3FF"/>
          </a:solidFill>
          <a:ln>
            <a:noFill/>
          </a:ln>
          <a:effectLst>
            <a:outerShdw blurRad="50800" dist="38100" dir="5400000" algn="ctr"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513" tIns="41757" rIns="83513" bIns="41757" anchor="ctr"/>
          <a:lstStyle/>
          <a:p>
            <a:pPr algn="ctr">
              <a:lnSpc>
                <a:spcPts val="1451"/>
              </a:lnSpc>
            </a:pPr>
            <a:endParaRPr lang="ja-JP" altLang="en-US" sz="1706" dirty="0"/>
          </a:p>
        </p:txBody>
      </p:sp>
      <p:sp>
        <p:nvSpPr>
          <p:cNvPr id="111" name="テキスト ボックス 110">
            <a:extLst>
              <a:ext uri="{FF2B5EF4-FFF2-40B4-BE49-F238E27FC236}">
                <a16:creationId xmlns:a16="http://schemas.microsoft.com/office/drawing/2014/main" id="{54657EE4-A584-4001-9936-464F992C0AC5}"/>
              </a:ext>
            </a:extLst>
          </p:cNvPr>
          <p:cNvSpPr txBox="1"/>
          <p:nvPr/>
        </p:nvSpPr>
        <p:spPr>
          <a:xfrm>
            <a:off x="2593279" y="1560599"/>
            <a:ext cx="1667160" cy="483209"/>
          </a:xfrm>
          <a:prstGeom prst="rect">
            <a:avLst/>
          </a:prstGeom>
          <a:noFill/>
        </p:spPr>
        <p:txBody>
          <a:bodyPr wrap="square" rtlCol="0" anchor="ctr" anchorCtr="0">
            <a:spAutoFit/>
          </a:bodyPr>
          <a:lstStyle/>
          <a:p>
            <a:pPr algn="ct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自動リネーム＆</a:t>
            </a:r>
            <a:endPar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自動振り分け</a:t>
            </a:r>
            <a:endPar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0" name="フリーフォーム 83">
            <a:extLst>
              <a:ext uri="{FF2B5EF4-FFF2-40B4-BE49-F238E27FC236}">
                <a16:creationId xmlns:a16="http://schemas.microsoft.com/office/drawing/2014/main" id="{5B44FA9A-B3B2-463A-8F6B-3620094CCC3C}"/>
              </a:ext>
            </a:extLst>
          </p:cNvPr>
          <p:cNvSpPr/>
          <p:nvPr/>
        </p:nvSpPr>
        <p:spPr bwMode="auto">
          <a:xfrm flipH="1">
            <a:off x="5231592" y="1400056"/>
            <a:ext cx="2012170" cy="554135"/>
          </a:xfrm>
          <a:custGeom>
            <a:avLst/>
            <a:gdLst>
              <a:gd name="connsiteX0" fmla="*/ 419100 w 1778000"/>
              <a:gd name="connsiteY0" fmla="*/ 876300 h 1092200"/>
              <a:gd name="connsiteX1" fmla="*/ 76200 w 1778000"/>
              <a:gd name="connsiteY1" fmla="*/ 647700 h 1092200"/>
              <a:gd name="connsiteX2" fmla="*/ 0 w 1778000"/>
              <a:gd name="connsiteY2" fmla="*/ 406400 h 1092200"/>
              <a:gd name="connsiteX3" fmla="*/ 76200 w 1778000"/>
              <a:gd name="connsiteY3" fmla="*/ 165100 h 1092200"/>
              <a:gd name="connsiteX4" fmla="*/ 520700 w 1778000"/>
              <a:gd name="connsiteY4" fmla="*/ 0 h 1092200"/>
              <a:gd name="connsiteX5" fmla="*/ 1714500 w 1778000"/>
              <a:gd name="connsiteY5" fmla="*/ 266700 h 1092200"/>
              <a:gd name="connsiteX6" fmla="*/ 1778000 w 1778000"/>
              <a:gd name="connsiteY6" fmla="*/ 596900 h 1092200"/>
              <a:gd name="connsiteX7" fmla="*/ 1384300 w 1778000"/>
              <a:gd name="connsiteY7" fmla="*/ 1003300 h 1092200"/>
              <a:gd name="connsiteX8" fmla="*/ 660400 w 1778000"/>
              <a:gd name="connsiteY8" fmla="*/ 990600 h 1092200"/>
              <a:gd name="connsiteX9" fmla="*/ 304800 w 1778000"/>
              <a:gd name="connsiteY9" fmla="*/ 1092200 h 1092200"/>
              <a:gd name="connsiteX10" fmla="*/ 419100 w 1778000"/>
              <a:gd name="connsiteY10" fmla="*/ 876300 h 1092200"/>
              <a:gd name="connsiteX0" fmla="*/ 419100 w 1778000"/>
              <a:gd name="connsiteY0" fmla="*/ 876300 h 1092200"/>
              <a:gd name="connsiteX1" fmla="*/ 76200 w 1778000"/>
              <a:gd name="connsiteY1" fmla="*/ 647700 h 1092200"/>
              <a:gd name="connsiteX2" fmla="*/ 0 w 1778000"/>
              <a:gd name="connsiteY2" fmla="*/ 406400 h 1092200"/>
              <a:gd name="connsiteX3" fmla="*/ 76200 w 1778000"/>
              <a:gd name="connsiteY3" fmla="*/ 165100 h 1092200"/>
              <a:gd name="connsiteX4" fmla="*/ 520700 w 1778000"/>
              <a:gd name="connsiteY4" fmla="*/ 0 h 1092200"/>
              <a:gd name="connsiteX5" fmla="*/ 1714500 w 1778000"/>
              <a:gd name="connsiteY5" fmla="*/ 266700 h 1092200"/>
              <a:gd name="connsiteX6" fmla="*/ 1778000 w 1778000"/>
              <a:gd name="connsiteY6" fmla="*/ 596900 h 1092200"/>
              <a:gd name="connsiteX7" fmla="*/ 1384300 w 1778000"/>
              <a:gd name="connsiteY7" fmla="*/ 1003300 h 1092200"/>
              <a:gd name="connsiteX8" fmla="*/ 1103494 w 1778000"/>
              <a:gd name="connsiteY8" fmla="*/ 988012 h 1092200"/>
              <a:gd name="connsiteX9" fmla="*/ 660400 w 1778000"/>
              <a:gd name="connsiteY9" fmla="*/ 990600 h 1092200"/>
              <a:gd name="connsiteX10" fmla="*/ 304800 w 1778000"/>
              <a:gd name="connsiteY10" fmla="*/ 1092200 h 1092200"/>
              <a:gd name="connsiteX11" fmla="*/ 419100 w 1778000"/>
              <a:gd name="connsiteY11" fmla="*/ 876300 h 1092200"/>
              <a:gd name="connsiteX0" fmla="*/ 419100 w 1778000"/>
              <a:gd name="connsiteY0" fmla="*/ 876300 h 1092200"/>
              <a:gd name="connsiteX1" fmla="*/ 76200 w 1778000"/>
              <a:gd name="connsiteY1" fmla="*/ 647700 h 1092200"/>
              <a:gd name="connsiteX2" fmla="*/ 0 w 1778000"/>
              <a:gd name="connsiteY2" fmla="*/ 406400 h 1092200"/>
              <a:gd name="connsiteX3" fmla="*/ 76200 w 1778000"/>
              <a:gd name="connsiteY3" fmla="*/ 165100 h 1092200"/>
              <a:gd name="connsiteX4" fmla="*/ 520700 w 1778000"/>
              <a:gd name="connsiteY4" fmla="*/ 0 h 1092200"/>
              <a:gd name="connsiteX5" fmla="*/ 1714500 w 1778000"/>
              <a:gd name="connsiteY5" fmla="*/ 266700 h 1092200"/>
              <a:gd name="connsiteX6" fmla="*/ 1778000 w 1778000"/>
              <a:gd name="connsiteY6" fmla="*/ 596900 h 1092200"/>
              <a:gd name="connsiteX7" fmla="*/ 1489398 w 1778000"/>
              <a:gd name="connsiteY7" fmla="*/ 903591 h 1092200"/>
              <a:gd name="connsiteX8" fmla="*/ 1384300 w 1778000"/>
              <a:gd name="connsiteY8" fmla="*/ 1003300 h 1092200"/>
              <a:gd name="connsiteX9" fmla="*/ 1103494 w 1778000"/>
              <a:gd name="connsiteY9" fmla="*/ 988012 h 1092200"/>
              <a:gd name="connsiteX10" fmla="*/ 660400 w 1778000"/>
              <a:gd name="connsiteY10" fmla="*/ 990600 h 1092200"/>
              <a:gd name="connsiteX11" fmla="*/ 304800 w 1778000"/>
              <a:gd name="connsiteY11" fmla="*/ 1092200 h 1092200"/>
              <a:gd name="connsiteX12" fmla="*/ 419100 w 1778000"/>
              <a:gd name="connsiteY12" fmla="*/ 876300 h 1092200"/>
              <a:gd name="connsiteX0" fmla="*/ 419100 w 1778000"/>
              <a:gd name="connsiteY0" fmla="*/ 876300 h 1092200"/>
              <a:gd name="connsiteX1" fmla="*/ 76200 w 1778000"/>
              <a:gd name="connsiteY1" fmla="*/ 647700 h 1092200"/>
              <a:gd name="connsiteX2" fmla="*/ 0 w 1778000"/>
              <a:gd name="connsiteY2" fmla="*/ 406400 h 1092200"/>
              <a:gd name="connsiteX3" fmla="*/ 76200 w 1778000"/>
              <a:gd name="connsiteY3" fmla="*/ 165100 h 1092200"/>
              <a:gd name="connsiteX4" fmla="*/ 520700 w 1778000"/>
              <a:gd name="connsiteY4" fmla="*/ 0 h 1092200"/>
              <a:gd name="connsiteX5" fmla="*/ 1714500 w 1778000"/>
              <a:gd name="connsiteY5" fmla="*/ 266700 h 1092200"/>
              <a:gd name="connsiteX6" fmla="*/ 1778000 w 1778000"/>
              <a:gd name="connsiteY6" fmla="*/ 596900 h 1092200"/>
              <a:gd name="connsiteX7" fmla="*/ 1616619 w 1778000"/>
              <a:gd name="connsiteY7" fmla="*/ 785401 h 1092200"/>
              <a:gd name="connsiteX8" fmla="*/ 1489398 w 1778000"/>
              <a:gd name="connsiteY8" fmla="*/ 903591 h 1092200"/>
              <a:gd name="connsiteX9" fmla="*/ 1384300 w 1778000"/>
              <a:gd name="connsiteY9" fmla="*/ 1003300 h 1092200"/>
              <a:gd name="connsiteX10" fmla="*/ 1103494 w 1778000"/>
              <a:gd name="connsiteY10" fmla="*/ 988012 h 1092200"/>
              <a:gd name="connsiteX11" fmla="*/ 660400 w 1778000"/>
              <a:gd name="connsiteY11" fmla="*/ 990600 h 1092200"/>
              <a:gd name="connsiteX12" fmla="*/ 304800 w 1778000"/>
              <a:gd name="connsiteY12" fmla="*/ 1092200 h 1092200"/>
              <a:gd name="connsiteX13" fmla="*/ 419100 w 1778000"/>
              <a:gd name="connsiteY13" fmla="*/ 876300 h 1092200"/>
              <a:gd name="connsiteX0" fmla="*/ 419100 w 1778000"/>
              <a:gd name="connsiteY0" fmla="*/ 876300 h 1151227"/>
              <a:gd name="connsiteX1" fmla="*/ 76200 w 1778000"/>
              <a:gd name="connsiteY1" fmla="*/ 647700 h 1151227"/>
              <a:gd name="connsiteX2" fmla="*/ 0 w 1778000"/>
              <a:gd name="connsiteY2" fmla="*/ 406400 h 1151227"/>
              <a:gd name="connsiteX3" fmla="*/ 76200 w 1778000"/>
              <a:gd name="connsiteY3" fmla="*/ 165100 h 1151227"/>
              <a:gd name="connsiteX4" fmla="*/ 520700 w 1778000"/>
              <a:gd name="connsiteY4" fmla="*/ 0 h 1151227"/>
              <a:gd name="connsiteX5" fmla="*/ 1714500 w 1778000"/>
              <a:gd name="connsiteY5" fmla="*/ 266700 h 1151227"/>
              <a:gd name="connsiteX6" fmla="*/ 1778000 w 1778000"/>
              <a:gd name="connsiteY6" fmla="*/ 596900 h 1151227"/>
              <a:gd name="connsiteX7" fmla="*/ 1616619 w 1778000"/>
              <a:gd name="connsiteY7" fmla="*/ 785401 h 1151227"/>
              <a:gd name="connsiteX8" fmla="*/ 1731118 w 1778000"/>
              <a:gd name="connsiteY8" fmla="*/ 1151227 h 1151227"/>
              <a:gd name="connsiteX9" fmla="*/ 1384300 w 1778000"/>
              <a:gd name="connsiteY9" fmla="*/ 1003300 h 1151227"/>
              <a:gd name="connsiteX10" fmla="*/ 1103494 w 1778000"/>
              <a:gd name="connsiteY10" fmla="*/ 988012 h 1151227"/>
              <a:gd name="connsiteX11" fmla="*/ 660400 w 1778000"/>
              <a:gd name="connsiteY11" fmla="*/ 990600 h 1151227"/>
              <a:gd name="connsiteX12" fmla="*/ 304800 w 1778000"/>
              <a:gd name="connsiteY12" fmla="*/ 1092200 h 1151227"/>
              <a:gd name="connsiteX13" fmla="*/ 419100 w 1778000"/>
              <a:gd name="connsiteY13" fmla="*/ 876300 h 1151227"/>
              <a:gd name="connsiteX0" fmla="*/ 419100 w 1778000"/>
              <a:gd name="connsiteY0" fmla="*/ 876300 h 1151227"/>
              <a:gd name="connsiteX1" fmla="*/ 76200 w 1778000"/>
              <a:gd name="connsiteY1" fmla="*/ 647700 h 1151227"/>
              <a:gd name="connsiteX2" fmla="*/ 0 w 1778000"/>
              <a:gd name="connsiteY2" fmla="*/ 406400 h 1151227"/>
              <a:gd name="connsiteX3" fmla="*/ 76200 w 1778000"/>
              <a:gd name="connsiteY3" fmla="*/ 165100 h 1151227"/>
              <a:gd name="connsiteX4" fmla="*/ 520700 w 1778000"/>
              <a:gd name="connsiteY4" fmla="*/ 0 h 1151227"/>
              <a:gd name="connsiteX5" fmla="*/ 1714500 w 1778000"/>
              <a:gd name="connsiteY5" fmla="*/ 266700 h 1151227"/>
              <a:gd name="connsiteX6" fmla="*/ 1778000 w 1778000"/>
              <a:gd name="connsiteY6" fmla="*/ 596900 h 1151227"/>
              <a:gd name="connsiteX7" fmla="*/ 1531805 w 1778000"/>
              <a:gd name="connsiteY7" fmla="*/ 875450 h 1151227"/>
              <a:gd name="connsiteX8" fmla="*/ 1731118 w 1778000"/>
              <a:gd name="connsiteY8" fmla="*/ 1151227 h 1151227"/>
              <a:gd name="connsiteX9" fmla="*/ 1384300 w 1778000"/>
              <a:gd name="connsiteY9" fmla="*/ 1003300 h 1151227"/>
              <a:gd name="connsiteX10" fmla="*/ 1103494 w 1778000"/>
              <a:gd name="connsiteY10" fmla="*/ 988012 h 1151227"/>
              <a:gd name="connsiteX11" fmla="*/ 660400 w 1778000"/>
              <a:gd name="connsiteY11" fmla="*/ 990600 h 1151227"/>
              <a:gd name="connsiteX12" fmla="*/ 304800 w 1778000"/>
              <a:gd name="connsiteY12" fmla="*/ 1092200 h 1151227"/>
              <a:gd name="connsiteX13" fmla="*/ 419100 w 1778000"/>
              <a:gd name="connsiteY13" fmla="*/ 876300 h 115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8000" h="1151227">
                <a:moveTo>
                  <a:pt x="419100" y="876300"/>
                </a:moveTo>
                <a:lnTo>
                  <a:pt x="76200" y="647700"/>
                </a:lnTo>
                <a:lnTo>
                  <a:pt x="0" y="406400"/>
                </a:lnTo>
                <a:lnTo>
                  <a:pt x="76200" y="165100"/>
                </a:lnTo>
                <a:lnTo>
                  <a:pt x="520700" y="0"/>
                </a:lnTo>
                <a:lnTo>
                  <a:pt x="1714500" y="266700"/>
                </a:lnTo>
                <a:lnTo>
                  <a:pt x="1778000" y="596900"/>
                </a:lnTo>
                <a:lnTo>
                  <a:pt x="1531805" y="875450"/>
                </a:lnTo>
                <a:lnTo>
                  <a:pt x="1731118" y="1151227"/>
                </a:lnTo>
                <a:lnTo>
                  <a:pt x="1384300" y="1003300"/>
                </a:lnTo>
                <a:lnTo>
                  <a:pt x="1103494" y="988012"/>
                </a:lnTo>
                <a:lnTo>
                  <a:pt x="660400" y="990600"/>
                </a:lnTo>
                <a:lnTo>
                  <a:pt x="304800" y="1092200"/>
                </a:lnTo>
                <a:lnTo>
                  <a:pt x="419100" y="876300"/>
                </a:lnTo>
                <a:close/>
              </a:path>
            </a:pathLst>
          </a:custGeom>
          <a:solidFill>
            <a:srgbClr val="57B3FF"/>
          </a:solidFill>
          <a:ln>
            <a:noFill/>
          </a:ln>
          <a:effectLst>
            <a:outerShdw blurRad="50800" dist="38100" dir="5400000" algn="ctr"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513" tIns="41757" rIns="83513" bIns="41757" anchor="ctr"/>
          <a:lstStyle/>
          <a:p>
            <a:pPr algn="ctr">
              <a:lnSpc>
                <a:spcPts val="1451"/>
              </a:lnSpc>
              <a:defRPr/>
            </a:pPr>
            <a:endParaRPr lang="ja-JP" altLang="en-US" sz="1706" dirty="0"/>
          </a:p>
        </p:txBody>
      </p:sp>
      <p:sp>
        <p:nvSpPr>
          <p:cNvPr id="123" name="テキスト ボックス 122">
            <a:extLst>
              <a:ext uri="{FF2B5EF4-FFF2-40B4-BE49-F238E27FC236}">
                <a16:creationId xmlns:a16="http://schemas.microsoft.com/office/drawing/2014/main" id="{FF38E3D3-D4A8-4292-B083-04A6ACFFE509}"/>
              </a:ext>
            </a:extLst>
          </p:cNvPr>
          <p:cNvSpPr txBox="1"/>
          <p:nvPr/>
        </p:nvSpPr>
        <p:spPr>
          <a:xfrm>
            <a:off x="5390377" y="1498597"/>
            <a:ext cx="1667160" cy="287771"/>
          </a:xfrm>
          <a:prstGeom prst="rect">
            <a:avLst/>
          </a:prstGeom>
          <a:noFill/>
        </p:spPr>
        <p:txBody>
          <a:bodyPr wrap="square" rtlCol="0" anchor="ctr" anchorCtr="0">
            <a:spAutoFit/>
          </a:bodyPr>
          <a:lstStyle/>
          <a:p>
            <a:pPr algn="ct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選べる転送先</a:t>
            </a:r>
            <a:endPar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42ECB453-BB55-4617-BDA8-5E527A67A359}"/>
              </a:ext>
            </a:extLst>
          </p:cNvPr>
          <p:cNvSpPr txBox="1"/>
          <p:nvPr/>
        </p:nvSpPr>
        <p:spPr>
          <a:xfrm>
            <a:off x="7207392" y="4779638"/>
            <a:ext cx="2154912" cy="371512"/>
          </a:xfrm>
          <a:prstGeom prst="rect">
            <a:avLst/>
          </a:prstGeom>
          <a:noFill/>
        </p:spPr>
        <p:txBody>
          <a:bodyPr wrap="square" rtlCol="0" anchor="t" anchorCtr="0">
            <a:spAutoFit/>
          </a:bodyPr>
          <a:lstStyle/>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クラウド</a:t>
            </a:r>
            <a:r>
              <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(Office365)</a:t>
            </a: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に保存すれば</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外出先でも自宅でも閲覧可能。</a:t>
            </a:r>
          </a:p>
        </p:txBody>
      </p:sp>
      <p:pic>
        <p:nvPicPr>
          <p:cNvPr id="125" name="Picture 7" descr="C:\Users\825849\Desktop\171124_jpg\p3-5.jpg">
            <a:extLst>
              <a:ext uri="{FF2B5EF4-FFF2-40B4-BE49-F238E27FC236}">
                <a16:creationId xmlns:a16="http://schemas.microsoft.com/office/drawing/2014/main" id="{81446283-39BF-4AFE-A85A-EEC3F5DFC3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7740" y="5199943"/>
            <a:ext cx="1688609" cy="1222394"/>
          </a:xfrm>
          <a:prstGeom prst="rect">
            <a:avLst/>
          </a:prstGeom>
          <a:noFill/>
          <a:extLst>
            <a:ext uri="{909E8E84-426E-40DD-AFC4-6F175D3DCCD1}">
              <a14:hiddenFill xmlns:a14="http://schemas.microsoft.com/office/drawing/2010/main">
                <a:solidFill>
                  <a:srgbClr val="FFFFFF"/>
                </a:solidFill>
              </a14:hiddenFill>
            </a:ext>
          </a:extLst>
        </p:spPr>
      </p:pic>
      <p:sp>
        <p:nvSpPr>
          <p:cNvPr id="126" name="テキスト ボックス 125">
            <a:extLst>
              <a:ext uri="{FF2B5EF4-FFF2-40B4-BE49-F238E27FC236}">
                <a16:creationId xmlns:a16="http://schemas.microsoft.com/office/drawing/2014/main" id="{8D8D087F-88CF-4278-BA42-D9DC7CB12551}"/>
              </a:ext>
            </a:extLst>
          </p:cNvPr>
          <p:cNvSpPr txBox="1"/>
          <p:nvPr/>
        </p:nvSpPr>
        <p:spPr>
          <a:xfrm>
            <a:off x="4884176" y="4779638"/>
            <a:ext cx="2370403" cy="371512"/>
          </a:xfrm>
          <a:prstGeom prst="rect">
            <a:avLst/>
          </a:prstGeom>
          <a:noFill/>
        </p:spPr>
        <p:txBody>
          <a:bodyPr wrap="square" rtlCol="0" anchor="t" anchorCtr="0">
            <a:spAutoFit/>
          </a:bodyPr>
          <a:lstStyle/>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本体アドレス帳に登録されたグループごとに、</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フォルダーを作成し振り分け可能。</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7" name="テキスト ボックス 126">
            <a:extLst>
              <a:ext uri="{FF2B5EF4-FFF2-40B4-BE49-F238E27FC236}">
                <a16:creationId xmlns:a16="http://schemas.microsoft.com/office/drawing/2014/main" id="{A3A202EE-0974-4D46-97C4-F7D679CF4A5F}"/>
              </a:ext>
            </a:extLst>
          </p:cNvPr>
          <p:cNvSpPr txBox="1"/>
          <p:nvPr/>
        </p:nvSpPr>
        <p:spPr>
          <a:xfrm>
            <a:off x="2658752" y="4779638"/>
            <a:ext cx="2370403" cy="511102"/>
          </a:xfrm>
          <a:prstGeom prst="rect">
            <a:avLst/>
          </a:prstGeom>
          <a:noFill/>
        </p:spPr>
        <p:txBody>
          <a:bodyPr wrap="square" rtlCol="0" anchor="t" anchorCtr="0">
            <a:spAutoFit/>
          </a:bodyPr>
          <a:lstStyle/>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相手先の発信元情報</a:t>
            </a:r>
            <a:r>
              <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ファクス番号で複合機</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本体のアドレス帳を検索。該当するアドレス帳</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名前を取得し、ファイル名やフォルダー名に利用。</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テキスト ボックス 127">
            <a:extLst>
              <a:ext uri="{FF2B5EF4-FFF2-40B4-BE49-F238E27FC236}">
                <a16:creationId xmlns:a16="http://schemas.microsoft.com/office/drawing/2014/main" id="{651FF776-1FAD-450D-8B08-9794251A6889}"/>
              </a:ext>
            </a:extLst>
          </p:cNvPr>
          <p:cNvSpPr txBox="1"/>
          <p:nvPr/>
        </p:nvSpPr>
        <p:spPr>
          <a:xfrm>
            <a:off x="440663" y="4779638"/>
            <a:ext cx="2370403" cy="511102"/>
          </a:xfrm>
          <a:prstGeom prst="rect">
            <a:avLst/>
          </a:prstGeom>
          <a:noFill/>
        </p:spPr>
        <p:txBody>
          <a:bodyPr wrap="square" rtlCol="0" anchor="t" anchorCtr="0">
            <a:spAutoFit/>
          </a:bodyPr>
          <a:lstStyle/>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ファクス受信時の相手先情報に合わせて、自動</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でファイル名を付与しフォルダーへ自動振り分け。フォルダーが存在しない場合は自動生成。</a:t>
            </a:r>
            <a:endParaRPr lang="en-US" altLang="ja-JP" sz="907"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29" name="Picture 4" descr="C:\Users\825849\Desktop\171124_jpg\p3-2.jpg">
            <a:extLst>
              <a:ext uri="{FF2B5EF4-FFF2-40B4-BE49-F238E27FC236}">
                <a16:creationId xmlns:a16="http://schemas.microsoft.com/office/drawing/2014/main" id="{3DBC04FD-445A-4CB7-8BC8-E086F24FBB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361" y="5284224"/>
            <a:ext cx="1222728" cy="112830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a:extLst>
              <a:ext uri="{FF2B5EF4-FFF2-40B4-BE49-F238E27FC236}">
                <a16:creationId xmlns:a16="http://schemas.microsoft.com/office/drawing/2014/main" id="{4ACA7164-1844-47D1-8878-A3602CA7CCA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410683" y="2374473"/>
            <a:ext cx="1598357" cy="6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
            <a:extLst>
              <a:ext uri="{FF2B5EF4-FFF2-40B4-BE49-F238E27FC236}">
                <a16:creationId xmlns:a16="http://schemas.microsoft.com/office/drawing/2014/main" id="{5655F0B6-E04E-4DBD-8895-D163C39B8B27}"/>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410683" y="2949217"/>
            <a:ext cx="1598357" cy="6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2">
            <a:extLst>
              <a:ext uri="{FF2B5EF4-FFF2-40B4-BE49-F238E27FC236}">
                <a16:creationId xmlns:a16="http://schemas.microsoft.com/office/drawing/2014/main" id="{E6C1D62E-D448-4620-8EC3-612DE72B17BA}"/>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410683" y="3541445"/>
            <a:ext cx="1598357" cy="68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 name="正方形/長方形 132">
            <a:extLst>
              <a:ext uri="{FF2B5EF4-FFF2-40B4-BE49-F238E27FC236}">
                <a16:creationId xmlns:a16="http://schemas.microsoft.com/office/drawing/2014/main" id="{F5734F73-E63C-42CA-B06F-975BAD5418A7}"/>
              </a:ext>
            </a:extLst>
          </p:cNvPr>
          <p:cNvSpPr/>
          <p:nvPr/>
        </p:nvSpPr>
        <p:spPr>
          <a:xfrm>
            <a:off x="695283" y="3628584"/>
            <a:ext cx="1024640" cy="538865"/>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紛失・盗難</a:t>
            </a:r>
          </a:p>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リスク軽減</a:t>
            </a:r>
          </a:p>
        </p:txBody>
      </p:sp>
      <p:sp>
        <p:nvSpPr>
          <p:cNvPr id="134" name="正方形/長方形 133">
            <a:extLst>
              <a:ext uri="{FF2B5EF4-FFF2-40B4-BE49-F238E27FC236}">
                <a16:creationId xmlns:a16="http://schemas.microsoft.com/office/drawing/2014/main" id="{9A64AD1E-8C23-4652-88D7-070E2C4AB492}"/>
              </a:ext>
            </a:extLst>
          </p:cNvPr>
          <p:cNvSpPr/>
          <p:nvPr/>
        </p:nvSpPr>
        <p:spPr>
          <a:xfrm>
            <a:off x="836347" y="3038547"/>
            <a:ext cx="742512" cy="538865"/>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検索性</a:t>
            </a:r>
          </a:p>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向上</a:t>
            </a:r>
          </a:p>
        </p:txBody>
      </p:sp>
      <p:sp>
        <p:nvSpPr>
          <p:cNvPr id="135" name="正方形/長方形 134">
            <a:extLst>
              <a:ext uri="{FF2B5EF4-FFF2-40B4-BE49-F238E27FC236}">
                <a16:creationId xmlns:a16="http://schemas.microsoft.com/office/drawing/2014/main" id="{363923DF-6CEE-4438-B50B-1F4D03342EA1}"/>
              </a:ext>
            </a:extLst>
          </p:cNvPr>
          <p:cNvSpPr/>
          <p:nvPr/>
        </p:nvSpPr>
        <p:spPr>
          <a:xfrm>
            <a:off x="821117" y="2459957"/>
            <a:ext cx="772969" cy="538865"/>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カンタン</a:t>
            </a:r>
          </a:p>
          <a:p>
            <a:pPr algn="ctr" defTabSz="922509"/>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電子化</a:t>
            </a:r>
          </a:p>
        </p:txBody>
      </p:sp>
      <p:sp>
        <p:nvSpPr>
          <p:cNvPr id="136" name="フリーフォーム 68">
            <a:extLst>
              <a:ext uri="{FF2B5EF4-FFF2-40B4-BE49-F238E27FC236}">
                <a16:creationId xmlns:a16="http://schemas.microsoft.com/office/drawing/2014/main" id="{B5FD628D-01FD-4212-B79A-CE04F946C3FE}"/>
              </a:ext>
            </a:extLst>
          </p:cNvPr>
          <p:cNvSpPr/>
          <p:nvPr/>
        </p:nvSpPr>
        <p:spPr bwMode="auto">
          <a:xfrm>
            <a:off x="7611554" y="1526907"/>
            <a:ext cx="1521042" cy="621431"/>
          </a:xfrm>
          <a:custGeom>
            <a:avLst/>
            <a:gdLst>
              <a:gd name="connsiteX0" fmla="*/ 177800 w 1473200"/>
              <a:gd name="connsiteY0" fmla="*/ 1054100 h 1244600"/>
              <a:gd name="connsiteX1" fmla="*/ 0 w 1473200"/>
              <a:gd name="connsiteY1" fmla="*/ 723900 h 1244600"/>
              <a:gd name="connsiteX2" fmla="*/ 88900 w 1473200"/>
              <a:gd name="connsiteY2" fmla="*/ 127000 h 1244600"/>
              <a:gd name="connsiteX3" fmla="*/ 825500 w 1473200"/>
              <a:gd name="connsiteY3" fmla="*/ 0 h 1244600"/>
              <a:gd name="connsiteX4" fmla="*/ 1435100 w 1473200"/>
              <a:gd name="connsiteY4" fmla="*/ 152400 h 1244600"/>
              <a:gd name="connsiteX5" fmla="*/ 1435100 w 1473200"/>
              <a:gd name="connsiteY5" fmla="*/ 571500 h 1244600"/>
              <a:gd name="connsiteX6" fmla="*/ 1473200 w 1473200"/>
              <a:gd name="connsiteY6" fmla="*/ 965200 h 1244600"/>
              <a:gd name="connsiteX7" fmla="*/ 1003300 w 1473200"/>
              <a:gd name="connsiteY7" fmla="*/ 1041400 h 1244600"/>
              <a:gd name="connsiteX8" fmla="*/ 1181100 w 1473200"/>
              <a:gd name="connsiteY8" fmla="*/ 1244600 h 1244600"/>
              <a:gd name="connsiteX9" fmla="*/ 673100 w 1473200"/>
              <a:gd name="connsiteY9" fmla="*/ 1041400 h 1244600"/>
              <a:gd name="connsiteX10" fmla="*/ 177800 w 1473200"/>
              <a:gd name="connsiteY10" fmla="*/ 1054100 h 124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200" h="1244600">
                <a:moveTo>
                  <a:pt x="177800" y="1054100"/>
                </a:moveTo>
                <a:lnTo>
                  <a:pt x="0" y="723900"/>
                </a:lnTo>
                <a:lnTo>
                  <a:pt x="88900" y="127000"/>
                </a:lnTo>
                <a:lnTo>
                  <a:pt x="825500" y="0"/>
                </a:lnTo>
                <a:lnTo>
                  <a:pt x="1435100" y="152400"/>
                </a:lnTo>
                <a:lnTo>
                  <a:pt x="1435100" y="571500"/>
                </a:lnTo>
                <a:lnTo>
                  <a:pt x="1473200" y="965200"/>
                </a:lnTo>
                <a:lnTo>
                  <a:pt x="1003300" y="1041400"/>
                </a:lnTo>
                <a:lnTo>
                  <a:pt x="1181100" y="1244600"/>
                </a:lnTo>
                <a:lnTo>
                  <a:pt x="673100" y="1041400"/>
                </a:lnTo>
                <a:lnTo>
                  <a:pt x="177800" y="1054100"/>
                </a:lnTo>
                <a:close/>
              </a:path>
            </a:pathLst>
          </a:custGeom>
          <a:solidFill>
            <a:srgbClr val="57B3FF"/>
          </a:solidFill>
          <a:ln>
            <a:noFill/>
          </a:ln>
          <a:effectLst>
            <a:outerShdw blurRad="50800" dist="38100" dir="5400000" algn="ctr"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3513" tIns="41757" rIns="83513" bIns="41757" anchor="ctr"/>
          <a:lstStyle/>
          <a:p>
            <a:pPr algn="ctr">
              <a:lnSpc>
                <a:spcPts val="1451"/>
              </a:lnSpc>
            </a:pPr>
            <a:endParaRPr lang="ja-JP" altLang="en-US" sz="1706" dirty="0"/>
          </a:p>
        </p:txBody>
      </p:sp>
      <p:sp>
        <p:nvSpPr>
          <p:cNvPr id="137" name="テキスト ボックス 136">
            <a:extLst>
              <a:ext uri="{FF2B5EF4-FFF2-40B4-BE49-F238E27FC236}">
                <a16:creationId xmlns:a16="http://schemas.microsoft.com/office/drawing/2014/main" id="{333A643B-8DF7-4E97-BBAB-ECF15C27248D}"/>
              </a:ext>
            </a:extLst>
          </p:cNvPr>
          <p:cNvSpPr txBox="1"/>
          <p:nvPr/>
        </p:nvSpPr>
        <p:spPr>
          <a:xfrm>
            <a:off x="7570481" y="1560599"/>
            <a:ext cx="1667160" cy="483209"/>
          </a:xfrm>
          <a:prstGeom prst="rect">
            <a:avLst/>
          </a:prstGeom>
          <a:noFill/>
        </p:spPr>
        <p:txBody>
          <a:bodyPr wrap="square" rtlCol="0" anchor="ctr" anchorCtr="0">
            <a:spAutoFit/>
          </a:bodyPr>
          <a:lstStyle/>
          <a:p>
            <a:pPr algn="ct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ポップアップで</a:t>
            </a:r>
            <a:endParaRPr lang="en-US" altLang="ja-JP"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27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新着を通知</a:t>
            </a:r>
          </a:p>
        </p:txBody>
      </p:sp>
      <p:sp>
        <p:nvSpPr>
          <p:cNvPr id="138" name="四角形吹き出し 73">
            <a:extLst>
              <a:ext uri="{FF2B5EF4-FFF2-40B4-BE49-F238E27FC236}">
                <a16:creationId xmlns:a16="http://schemas.microsoft.com/office/drawing/2014/main" id="{5935EBA7-F450-43B1-844F-6A2C4728AA4D}"/>
              </a:ext>
            </a:extLst>
          </p:cNvPr>
          <p:cNvSpPr/>
          <p:nvPr/>
        </p:nvSpPr>
        <p:spPr>
          <a:xfrm>
            <a:off x="7925949" y="2213958"/>
            <a:ext cx="1195330" cy="436641"/>
          </a:xfrm>
          <a:prstGeom prst="wedgeRectCallout">
            <a:avLst>
              <a:gd name="adj1" fmla="val -771"/>
              <a:gd name="adj2" fmla="val 124836"/>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06" dirty="0"/>
          </a:p>
        </p:txBody>
      </p:sp>
      <p:pic>
        <p:nvPicPr>
          <p:cNvPr id="139" name="図 138">
            <a:extLst>
              <a:ext uri="{FF2B5EF4-FFF2-40B4-BE49-F238E27FC236}">
                <a16:creationId xmlns:a16="http://schemas.microsoft.com/office/drawing/2014/main" id="{5DB97EEC-0609-4869-9762-DD3C57633A29}"/>
              </a:ext>
            </a:extLst>
          </p:cNvPr>
          <p:cNvPicPr>
            <a:picLocks noChangeAspect="1"/>
          </p:cNvPicPr>
          <p:nvPr/>
        </p:nvPicPr>
        <p:blipFill rotWithShape="1">
          <a:blip r:embed="rId12"/>
          <a:srcRect l="7343" t="10176" r="2525" b="8438"/>
          <a:stretch/>
        </p:blipFill>
        <p:spPr>
          <a:xfrm>
            <a:off x="7951265" y="2232350"/>
            <a:ext cx="1151602" cy="377180"/>
          </a:xfrm>
          <a:prstGeom prst="rect">
            <a:avLst/>
          </a:prstGeom>
        </p:spPr>
      </p:pic>
      <p:sp>
        <p:nvSpPr>
          <p:cNvPr id="140" name="テキスト ボックス 139">
            <a:extLst>
              <a:ext uri="{FF2B5EF4-FFF2-40B4-BE49-F238E27FC236}">
                <a16:creationId xmlns:a16="http://schemas.microsoft.com/office/drawing/2014/main" id="{647BBAEC-41A5-49A0-8AFF-7AED9DCA127A}"/>
              </a:ext>
            </a:extLst>
          </p:cNvPr>
          <p:cNvSpPr txBox="1"/>
          <p:nvPr/>
        </p:nvSpPr>
        <p:spPr>
          <a:xfrm>
            <a:off x="7952328" y="3858398"/>
            <a:ext cx="1521570" cy="204030"/>
          </a:xfrm>
          <a:prstGeom prst="rect">
            <a:avLst/>
          </a:prstGeom>
          <a:noFill/>
        </p:spPr>
        <p:txBody>
          <a:bodyPr wrap="none" rtlCol="0">
            <a:spAutoFit/>
          </a:bodyPr>
          <a:lstStyle/>
          <a:p>
            <a:r>
              <a:rPr lang="en-US" altLang="ja-JP" sz="726" dirty="0">
                <a:latin typeface="Meiryo UI" panose="020B0604030504040204" pitchFamily="50" charset="-128"/>
                <a:ea typeface="Meiryo UI" panose="020B0604030504040204" pitchFamily="50" charset="-128"/>
              </a:rPr>
              <a:t>※</a:t>
            </a:r>
            <a:r>
              <a:rPr lang="ja-JP" altLang="en-US" sz="726" dirty="0">
                <a:latin typeface="Meiryo UI" panose="020B0604030504040204" pitchFamily="50" charset="-128"/>
                <a:ea typeface="Meiryo UI" panose="020B0604030504040204" pitchFamily="50" charset="-128"/>
              </a:rPr>
              <a:t>通知メッセージは任意に設定可能</a:t>
            </a:r>
          </a:p>
        </p:txBody>
      </p:sp>
      <p:sp>
        <p:nvSpPr>
          <p:cNvPr id="141" name="テキスト ボックス 140">
            <a:extLst>
              <a:ext uri="{FF2B5EF4-FFF2-40B4-BE49-F238E27FC236}">
                <a16:creationId xmlns:a16="http://schemas.microsoft.com/office/drawing/2014/main" id="{F3FE5E04-21C3-47D2-A6AA-5F14A6125EC0}"/>
              </a:ext>
            </a:extLst>
          </p:cNvPr>
          <p:cNvSpPr txBox="1"/>
          <p:nvPr/>
        </p:nvSpPr>
        <p:spPr>
          <a:xfrm>
            <a:off x="7977120" y="3401354"/>
            <a:ext cx="1699762" cy="511102"/>
          </a:xfrm>
          <a:prstGeom prst="rect">
            <a:avLst/>
          </a:prstGeom>
          <a:noFill/>
        </p:spPr>
        <p:txBody>
          <a:bodyPr wrap="square" rtlCol="0" anchor="ctr" anchorCtr="0">
            <a:spAutoFit/>
          </a:bodyPr>
          <a:lstStyle/>
          <a:p>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保存先の共有フォルダーを</a:t>
            </a:r>
            <a:endParaRPr lang="en-US" altLang="ja-JP"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監視し、新着の受信ファクスが</a:t>
            </a:r>
            <a:endParaRPr lang="en-US" altLang="ja-JP"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あれば、</a:t>
            </a:r>
            <a:r>
              <a:rPr lang="en-US" altLang="ja-JP"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PC</a:t>
            </a:r>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側に通知</a:t>
            </a:r>
            <a:endParaRPr lang="en-US" altLang="ja-JP"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2" name="角丸四角形 79">
            <a:extLst>
              <a:ext uri="{FF2B5EF4-FFF2-40B4-BE49-F238E27FC236}">
                <a16:creationId xmlns:a16="http://schemas.microsoft.com/office/drawing/2014/main" id="{F5585974-94B6-4D03-8628-E9A5AD0863DD}"/>
              </a:ext>
            </a:extLst>
          </p:cNvPr>
          <p:cNvSpPr/>
          <p:nvPr/>
        </p:nvSpPr>
        <p:spPr bwMode="auto">
          <a:xfrm>
            <a:off x="2773651" y="4355055"/>
            <a:ext cx="2140562" cy="432376"/>
          </a:xfrm>
          <a:prstGeom prst="roundRect">
            <a:avLst>
              <a:gd name="adj" fmla="val 8094"/>
            </a:avLst>
          </a:prstGeom>
          <a:solidFill>
            <a:srgbClr val="0064B4"/>
          </a:solidFill>
          <a:ln>
            <a:noFill/>
          </a:ln>
          <a:effectLst/>
        </p:spPr>
        <p:txBody>
          <a:bodyPr rtlCol="0" anchor="ctr">
            <a:noAutofit/>
          </a:bodyPr>
          <a:lstStyle/>
          <a:p>
            <a:pPr algn="ct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本体アドレス帳と連携</a:t>
            </a:r>
          </a:p>
        </p:txBody>
      </p:sp>
      <p:sp>
        <p:nvSpPr>
          <p:cNvPr id="143" name="角丸四角形 93">
            <a:extLst>
              <a:ext uri="{FF2B5EF4-FFF2-40B4-BE49-F238E27FC236}">
                <a16:creationId xmlns:a16="http://schemas.microsoft.com/office/drawing/2014/main" id="{E708A853-B5A9-4FD3-A684-D31B75E16C1D}"/>
              </a:ext>
            </a:extLst>
          </p:cNvPr>
          <p:cNvSpPr/>
          <p:nvPr/>
        </p:nvSpPr>
        <p:spPr bwMode="auto">
          <a:xfrm>
            <a:off x="4979830" y="4355055"/>
            <a:ext cx="2140562" cy="432376"/>
          </a:xfrm>
          <a:prstGeom prst="roundRect">
            <a:avLst>
              <a:gd name="adj" fmla="val 8094"/>
            </a:avLst>
          </a:prstGeom>
          <a:solidFill>
            <a:srgbClr val="0064B4"/>
          </a:solidFill>
          <a:ln>
            <a:noFill/>
          </a:ln>
          <a:effectLst/>
        </p:spPr>
        <p:txBody>
          <a:bodyPr rtlCol="0" anchor="ctr">
            <a:noAutofit/>
          </a:bodyPr>
          <a:lstStyle/>
          <a:p>
            <a:pPr algn="ct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グループ振り分け</a:t>
            </a:r>
          </a:p>
        </p:txBody>
      </p:sp>
      <p:sp>
        <p:nvSpPr>
          <p:cNvPr id="144" name="角丸四角形 96">
            <a:extLst>
              <a:ext uri="{FF2B5EF4-FFF2-40B4-BE49-F238E27FC236}">
                <a16:creationId xmlns:a16="http://schemas.microsoft.com/office/drawing/2014/main" id="{0EEEA507-2383-4161-A6AB-254F0E789175}"/>
              </a:ext>
            </a:extLst>
          </p:cNvPr>
          <p:cNvSpPr/>
          <p:nvPr/>
        </p:nvSpPr>
        <p:spPr bwMode="auto">
          <a:xfrm>
            <a:off x="7186010" y="4355055"/>
            <a:ext cx="2140562" cy="432376"/>
          </a:xfrm>
          <a:prstGeom prst="roundRect">
            <a:avLst>
              <a:gd name="adj" fmla="val 8094"/>
            </a:avLst>
          </a:prstGeom>
          <a:solidFill>
            <a:srgbClr val="0064B4"/>
          </a:solidFill>
          <a:ln>
            <a:noFill/>
          </a:ln>
          <a:effectLst/>
        </p:spPr>
        <p:txBody>
          <a:bodyPr rtlCol="0" anchor="ctr">
            <a:noAutofit/>
          </a:bodyPr>
          <a:lstStyle/>
          <a:p>
            <a:pPr algn="ctr"/>
            <a:r>
              <a:rPr lang="ja-JP" altLang="en-US" sz="145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外出先でも閲覧</a:t>
            </a:r>
          </a:p>
        </p:txBody>
      </p:sp>
      <p:pic>
        <p:nvPicPr>
          <p:cNvPr id="145" name="Picture 2" descr="C:\Users\825849\Desktop\171124_jpg\p2-8.jpg">
            <a:extLst>
              <a:ext uri="{FF2B5EF4-FFF2-40B4-BE49-F238E27FC236}">
                <a16:creationId xmlns:a16="http://schemas.microsoft.com/office/drawing/2014/main" id="{0F31F219-E6AC-42C8-B1CA-109657FEEA50}"/>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3520"/>
          <a:stretch/>
        </p:blipFill>
        <p:spPr bwMode="auto">
          <a:xfrm>
            <a:off x="4610316" y="2305806"/>
            <a:ext cx="967745" cy="796023"/>
          </a:xfrm>
          <a:prstGeom prst="rect">
            <a:avLst/>
          </a:prstGeom>
          <a:noFill/>
          <a:extLst>
            <a:ext uri="{909E8E84-426E-40DD-AFC4-6F175D3DCCD1}">
              <a14:hiddenFill xmlns:a14="http://schemas.microsoft.com/office/drawing/2010/main">
                <a:solidFill>
                  <a:srgbClr val="FFFFFF"/>
                </a:solidFill>
              </a14:hiddenFill>
            </a:ext>
          </a:extLst>
        </p:spPr>
      </p:pic>
      <p:sp>
        <p:nvSpPr>
          <p:cNvPr id="146" name="テキスト ボックス 145">
            <a:extLst>
              <a:ext uri="{FF2B5EF4-FFF2-40B4-BE49-F238E27FC236}">
                <a16:creationId xmlns:a16="http://schemas.microsoft.com/office/drawing/2014/main" id="{5A6A4D4B-6128-490C-8A15-E6AA9A64C99C}"/>
              </a:ext>
            </a:extLst>
          </p:cNvPr>
          <p:cNvSpPr txBox="1"/>
          <p:nvPr/>
        </p:nvSpPr>
        <p:spPr>
          <a:xfrm>
            <a:off x="4563617" y="1972251"/>
            <a:ext cx="1165811" cy="287771"/>
          </a:xfrm>
          <a:prstGeom prst="rect">
            <a:avLst/>
          </a:prstGeom>
          <a:noFill/>
        </p:spPr>
        <p:txBody>
          <a:bodyPr wrap="square" rtlCol="0" anchor="ctr" anchorCtr="0">
            <a:spAutoFit/>
          </a:bodyPr>
          <a:lstStyle/>
          <a:p>
            <a:pPr algn="ctr" defTabSz="829361">
              <a:defRPr/>
            </a:pPr>
            <a:r>
              <a:rPr lang="ja-JP" altLang="en-US" sz="1270"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共有フォルダー</a:t>
            </a:r>
          </a:p>
        </p:txBody>
      </p:sp>
      <p:sp>
        <p:nvSpPr>
          <p:cNvPr id="147" name="テキスト ボックス 146">
            <a:extLst>
              <a:ext uri="{FF2B5EF4-FFF2-40B4-BE49-F238E27FC236}">
                <a16:creationId xmlns:a16="http://schemas.microsoft.com/office/drawing/2014/main" id="{B00E1DEB-0C8F-4717-B938-D7248651AE1E}"/>
              </a:ext>
            </a:extLst>
          </p:cNvPr>
          <p:cNvSpPr txBox="1"/>
          <p:nvPr/>
        </p:nvSpPr>
        <p:spPr>
          <a:xfrm>
            <a:off x="6139409" y="1972251"/>
            <a:ext cx="1282392" cy="287771"/>
          </a:xfrm>
          <a:prstGeom prst="rect">
            <a:avLst/>
          </a:prstGeom>
          <a:noFill/>
        </p:spPr>
        <p:txBody>
          <a:bodyPr wrap="square" rtlCol="0" anchor="ctr" anchorCtr="0">
            <a:spAutoFit/>
          </a:bodyPr>
          <a:lstStyle/>
          <a:p>
            <a:pPr algn="ctr" defTabSz="829361">
              <a:defRPr/>
            </a:pPr>
            <a:r>
              <a:rPr lang="ja-JP" altLang="en-US" sz="1270"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クラウドサービス</a:t>
            </a:r>
          </a:p>
        </p:txBody>
      </p:sp>
      <p:cxnSp>
        <p:nvCxnSpPr>
          <p:cNvPr id="148" name="直線コネクタ 147">
            <a:extLst>
              <a:ext uri="{FF2B5EF4-FFF2-40B4-BE49-F238E27FC236}">
                <a16:creationId xmlns:a16="http://schemas.microsoft.com/office/drawing/2014/main" id="{E51ABB91-CDED-465A-B3B6-D48FED5DF5F5}"/>
              </a:ext>
            </a:extLst>
          </p:cNvPr>
          <p:cNvCxnSpPr/>
          <p:nvPr/>
        </p:nvCxnSpPr>
        <p:spPr bwMode="auto">
          <a:xfrm flipV="1">
            <a:off x="5089937" y="3172579"/>
            <a:ext cx="0" cy="196625"/>
          </a:xfrm>
          <a:prstGeom prst="line">
            <a:avLst/>
          </a:prstGeom>
          <a:solidFill>
            <a:schemeClr val="accent1"/>
          </a:solidFill>
          <a:ln w="57150" cap="flat" cmpd="sng" algn="ctr">
            <a:solidFill>
              <a:srgbClr val="00B0F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9" name="テキスト ボックス 148">
            <a:extLst>
              <a:ext uri="{FF2B5EF4-FFF2-40B4-BE49-F238E27FC236}">
                <a16:creationId xmlns:a16="http://schemas.microsoft.com/office/drawing/2014/main" id="{F91EE741-A1FA-491E-8752-C9DB1AEAF091}"/>
              </a:ext>
            </a:extLst>
          </p:cNvPr>
          <p:cNvSpPr txBox="1"/>
          <p:nvPr/>
        </p:nvSpPr>
        <p:spPr>
          <a:xfrm>
            <a:off x="4503546" y="3384616"/>
            <a:ext cx="3152057" cy="231923"/>
          </a:xfrm>
          <a:prstGeom prst="rect">
            <a:avLst/>
          </a:prstGeom>
          <a:noFill/>
        </p:spPr>
        <p:txBody>
          <a:bodyPr wrap="square" rtlCol="0" anchor="ctr" anchorCtr="0">
            <a:spAutoFit/>
          </a:bodyPr>
          <a:lstStyle/>
          <a:p>
            <a:pPr defTabSz="829361">
              <a:defRPr/>
            </a:pPr>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転送先は、共有フォルダーやクラウドサービス</a:t>
            </a:r>
            <a:r>
              <a:rPr lang="en-US" altLang="ja-JP" sz="726"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を設定できます</a:t>
            </a:r>
            <a:endParaRPr lang="en-US" altLang="ja-JP" sz="907" b="1"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0" name="テキスト ボックス 149">
            <a:extLst>
              <a:ext uri="{FF2B5EF4-FFF2-40B4-BE49-F238E27FC236}">
                <a16:creationId xmlns:a16="http://schemas.microsoft.com/office/drawing/2014/main" id="{6AB56E0B-B575-42BA-9060-AD99FD134924}"/>
              </a:ext>
            </a:extLst>
          </p:cNvPr>
          <p:cNvSpPr txBox="1"/>
          <p:nvPr/>
        </p:nvSpPr>
        <p:spPr>
          <a:xfrm>
            <a:off x="4563616" y="3558546"/>
            <a:ext cx="3594584" cy="776366"/>
          </a:xfrm>
          <a:prstGeom prst="rect">
            <a:avLst/>
          </a:prstGeom>
          <a:noFill/>
        </p:spPr>
        <p:txBody>
          <a:bodyPr wrap="square" rtlCol="0" anchor="ctr" anchorCtr="0">
            <a:spAutoFit/>
          </a:bodyPr>
          <a:lstStyle/>
          <a:p>
            <a:pPr lvl="0">
              <a:defRPr/>
            </a:pP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　クラウドサービスは別途、契約が必要です。選択可能なクラウドサービスは、</a:t>
            </a:r>
            <a:endPar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　　　 「たよれーる どこでもキャビネット」、</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Microsoft365 </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（旧称 </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Office365</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）の</a:t>
            </a:r>
            <a:b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b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SharePoint</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」または「</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OneDrive for Business</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b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b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GoogleDrive</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」注</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DropBox</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」注</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box</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」注</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となります。</a:t>
            </a:r>
            <a:endPar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en-US" sz="635"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635" dirty="0">
                <a:solidFill>
                  <a:srgbClr val="FF7C80"/>
                </a:solidFill>
                <a:latin typeface="Meiryo UI" panose="020B0604030504040204" pitchFamily="50" charset="-128"/>
                <a:ea typeface="Meiryo UI" panose="020B0604030504040204" pitchFamily="50" charset="-128"/>
                <a:cs typeface="Meiryo UI" panose="020B0604030504040204" pitchFamily="50" charset="-128"/>
              </a:rPr>
              <a:t>GoogleDrive/box/Dropbox</a:t>
            </a:r>
            <a:r>
              <a:rPr lang="ja-JP" altLang="en-US" sz="635" dirty="0">
                <a:solidFill>
                  <a:srgbClr val="FF7C80"/>
                </a:solidFill>
                <a:latin typeface="Meiryo UI" panose="020B0604030504040204" pitchFamily="50" charset="-128"/>
                <a:ea typeface="Meiryo UI" panose="020B0604030504040204" pitchFamily="50" charset="-128"/>
                <a:cs typeface="Meiryo UI" panose="020B0604030504040204" pitchFamily="50" charset="-128"/>
              </a:rPr>
              <a:t>はビジネスプランのみ対応となります</a:t>
            </a:r>
            <a:endParaRPr lang="en-US" altLang="ja-JP" sz="635" dirty="0">
              <a:solidFill>
                <a:srgbClr val="FF7C80"/>
              </a:solidFill>
              <a:latin typeface="Meiryo UI" panose="020B0604030504040204" pitchFamily="50" charset="-128"/>
              <a:ea typeface="Meiryo UI" panose="020B0604030504040204" pitchFamily="50" charset="-128"/>
              <a:cs typeface="Meiryo UI" panose="020B0604030504040204" pitchFamily="50" charset="-128"/>
            </a:endParaRPr>
          </a:p>
          <a:p>
            <a:pPr lvl="0">
              <a:defRPr/>
            </a:pPr>
            <a:r>
              <a:rPr lang="ja-JP" altLang="en-US" sz="635"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　　　 </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クラウドサービスに直接転送可能なファイル形式は、「マルチ：</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TIFF</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PDF</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」のみです。</a:t>
            </a:r>
          </a:p>
          <a:p>
            <a:pPr lvl="0">
              <a:defRPr/>
            </a:pP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注</a:t>
            </a:r>
            <a:r>
              <a:rPr lang="en-US" altLang="ja-JP"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1 </a:t>
            </a:r>
            <a:r>
              <a:rPr lang="ja-JP" altLang="en-US" sz="635"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別途、利用サイトでの登録が必要です。 </a:t>
            </a:r>
          </a:p>
        </p:txBody>
      </p:sp>
      <p:pic>
        <p:nvPicPr>
          <p:cNvPr id="151" name="Picture 2">
            <a:extLst>
              <a:ext uri="{FF2B5EF4-FFF2-40B4-BE49-F238E27FC236}">
                <a16:creationId xmlns:a16="http://schemas.microsoft.com/office/drawing/2014/main" id="{DD1C5D7B-A33C-448B-9BD1-B4E98D61561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060731" y="5408511"/>
            <a:ext cx="1229454" cy="86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図形 151">
            <a:extLst>
              <a:ext uri="{FF2B5EF4-FFF2-40B4-BE49-F238E27FC236}">
                <a16:creationId xmlns:a16="http://schemas.microsoft.com/office/drawing/2014/main" id="{A5635823-D9A7-4EB7-B2B6-D40CF08D2AE0}"/>
              </a:ext>
            </a:extLst>
          </p:cNvPr>
          <p:cNvSpPr/>
          <p:nvPr/>
        </p:nvSpPr>
        <p:spPr>
          <a:xfrm rot="11731655">
            <a:off x="8288087" y="5781930"/>
            <a:ext cx="409748" cy="333227"/>
          </a:xfrm>
          <a:prstGeom prst="swooshArrow">
            <a:avLst>
              <a:gd name="adj1" fmla="val 18089"/>
              <a:gd name="adj2" fmla="val 32430"/>
            </a:avLst>
          </a:prstGeom>
          <a:solidFill>
            <a:srgbClr val="0070C0"/>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sp>
        <p:nvSpPr>
          <p:cNvPr id="153" name="テキスト ボックス 152">
            <a:extLst>
              <a:ext uri="{FF2B5EF4-FFF2-40B4-BE49-F238E27FC236}">
                <a16:creationId xmlns:a16="http://schemas.microsoft.com/office/drawing/2014/main" id="{DD861FCD-A7C0-433E-8298-1EE516E4424F}"/>
              </a:ext>
            </a:extLst>
          </p:cNvPr>
          <p:cNvSpPr txBox="1"/>
          <p:nvPr/>
        </p:nvSpPr>
        <p:spPr>
          <a:xfrm>
            <a:off x="7538690" y="6233480"/>
            <a:ext cx="1757224" cy="204030"/>
          </a:xfrm>
          <a:prstGeom prst="rect">
            <a:avLst/>
          </a:prstGeom>
          <a:noFill/>
        </p:spPr>
        <p:txBody>
          <a:bodyPr wrap="square" rtlCol="0" anchor="ctr" anchorCtr="0">
            <a:spAutoFit/>
          </a:bodyPr>
          <a:lstStyle/>
          <a:p>
            <a:pPr algn="ctr" defTabSz="829361">
              <a:defRPr/>
            </a:pPr>
            <a:r>
              <a:rPr lang="en-US" altLang="ja-JP" sz="726"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solidFill>
                  <a:srgbClr val="262626"/>
                </a:solidFill>
                <a:latin typeface="Meiryo UI" panose="020B0604030504040204" pitchFamily="50" charset="-128"/>
                <a:ea typeface="Meiryo UI" panose="020B0604030504040204" pitchFamily="50" charset="-128"/>
                <a:cs typeface="Meiryo UI" panose="020B0604030504040204" pitchFamily="50" charset="-128"/>
              </a:rPr>
              <a:t>クラウドサービスは別途、契約が必要です。</a:t>
            </a:r>
          </a:p>
        </p:txBody>
      </p:sp>
      <p:pic>
        <p:nvPicPr>
          <p:cNvPr id="155" name="図 154">
            <a:extLst>
              <a:ext uri="{FF2B5EF4-FFF2-40B4-BE49-F238E27FC236}">
                <a16:creationId xmlns:a16="http://schemas.microsoft.com/office/drawing/2014/main" id="{3C241F51-3F92-43AA-BFEE-CDAF89B4DE5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83302" y="5298973"/>
            <a:ext cx="1767151" cy="1035440"/>
          </a:xfrm>
          <a:prstGeom prst="rect">
            <a:avLst/>
          </a:prstGeom>
          <a:ln>
            <a:solidFill>
              <a:schemeClr val="tx1"/>
            </a:solidFill>
          </a:ln>
        </p:spPr>
      </p:pic>
      <p:sp>
        <p:nvSpPr>
          <p:cNvPr id="156" name="テキスト ボックス 155">
            <a:extLst>
              <a:ext uri="{FF2B5EF4-FFF2-40B4-BE49-F238E27FC236}">
                <a16:creationId xmlns:a16="http://schemas.microsoft.com/office/drawing/2014/main" id="{C92D3BBF-C103-4AF0-A9BA-720D6AB36FBB}"/>
              </a:ext>
            </a:extLst>
          </p:cNvPr>
          <p:cNvSpPr txBox="1"/>
          <p:nvPr/>
        </p:nvSpPr>
        <p:spPr>
          <a:xfrm>
            <a:off x="6267922" y="2421216"/>
            <a:ext cx="1279517" cy="762516"/>
          </a:xfrm>
          <a:prstGeom prst="rect">
            <a:avLst/>
          </a:prstGeom>
          <a:noFill/>
        </p:spPr>
        <p:txBody>
          <a:bodyPr wrap="none" rtlCol="0">
            <a:spAutoFit/>
          </a:bodyPr>
          <a:lstStyle/>
          <a:p>
            <a:r>
              <a:rPr lang="ja-JP" altLang="en-US" sz="726" b="1" dirty="0">
                <a:solidFill>
                  <a:schemeClr val="bg1"/>
                </a:solidFill>
                <a:latin typeface="Meiryo UI" panose="020B0604030504040204" pitchFamily="50" charset="-128"/>
                <a:ea typeface="Meiryo UI" panose="020B0604030504040204" pitchFamily="50" charset="-128"/>
              </a:rPr>
              <a:t>どこでもキャビネット</a:t>
            </a:r>
            <a:endParaRPr lang="en-US" altLang="ja-JP" sz="726" b="1" dirty="0">
              <a:solidFill>
                <a:schemeClr val="bg1"/>
              </a:solidFill>
              <a:latin typeface="Meiryo UI" panose="020B0604030504040204" pitchFamily="50" charset="-128"/>
              <a:ea typeface="Meiryo UI" panose="020B0604030504040204" pitchFamily="50" charset="-128"/>
            </a:endParaRPr>
          </a:p>
          <a:p>
            <a:r>
              <a:rPr lang="en-US" altLang="ja-JP" sz="726" b="1" dirty="0">
                <a:solidFill>
                  <a:schemeClr val="bg1"/>
                </a:solidFill>
                <a:latin typeface="Meiryo UI" panose="020B0604030504040204" pitchFamily="50" charset="-128"/>
                <a:ea typeface="Meiryo UI" panose="020B0604030504040204" pitchFamily="50" charset="-128"/>
              </a:rPr>
              <a:t>SharePoint</a:t>
            </a:r>
          </a:p>
          <a:p>
            <a:r>
              <a:rPr lang="en-US" altLang="ja-JP" sz="726" b="1" dirty="0">
                <a:solidFill>
                  <a:schemeClr val="bg1"/>
                </a:solidFill>
                <a:latin typeface="Meiryo UI" panose="020B0604030504040204" pitchFamily="50" charset="-128"/>
                <a:ea typeface="Meiryo UI" panose="020B0604030504040204" pitchFamily="50" charset="-128"/>
              </a:rPr>
              <a:t>OneDrive</a:t>
            </a:r>
            <a:r>
              <a:rPr lang="ja-JP" altLang="en-US" sz="726" b="1" dirty="0">
                <a:solidFill>
                  <a:schemeClr val="bg1"/>
                </a:solidFill>
                <a:latin typeface="Meiryo UI" panose="020B0604030504040204" pitchFamily="50" charset="-128"/>
                <a:ea typeface="Meiryo UI" panose="020B0604030504040204" pitchFamily="50" charset="-128"/>
              </a:rPr>
              <a:t> </a:t>
            </a:r>
            <a:r>
              <a:rPr lang="en-US" altLang="ja-JP" sz="726" b="1" dirty="0">
                <a:solidFill>
                  <a:schemeClr val="bg1"/>
                </a:solidFill>
                <a:latin typeface="Meiryo UI" panose="020B0604030504040204" pitchFamily="50" charset="-128"/>
                <a:ea typeface="Meiryo UI" panose="020B0604030504040204" pitchFamily="50" charset="-128"/>
              </a:rPr>
              <a:t>for</a:t>
            </a:r>
            <a:r>
              <a:rPr lang="ja-JP" altLang="en-US" sz="726" b="1" dirty="0">
                <a:solidFill>
                  <a:schemeClr val="bg1"/>
                </a:solidFill>
                <a:latin typeface="Meiryo UI" panose="020B0604030504040204" pitchFamily="50" charset="-128"/>
                <a:ea typeface="Meiryo UI" panose="020B0604030504040204" pitchFamily="50" charset="-128"/>
              </a:rPr>
              <a:t> </a:t>
            </a:r>
            <a:r>
              <a:rPr lang="en-US" altLang="ja-JP" sz="726" b="1" dirty="0">
                <a:solidFill>
                  <a:schemeClr val="bg1"/>
                </a:solidFill>
                <a:latin typeface="Meiryo UI" panose="020B0604030504040204" pitchFamily="50" charset="-128"/>
                <a:ea typeface="Meiryo UI" panose="020B0604030504040204" pitchFamily="50" charset="-128"/>
              </a:rPr>
              <a:t>Business</a:t>
            </a:r>
          </a:p>
          <a:p>
            <a:r>
              <a:rPr lang="en-US" altLang="ja-JP" sz="726" b="1" dirty="0">
                <a:solidFill>
                  <a:schemeClr val="bg1"/>
                </a:solidFill>
                <a:latin typeface="Meiryo UI" panose="020B0604030504040204" pitchFamily="50" charset="-128"/>
                <a:ea typeface="Meiryo UI" panose="020B0604030504040204" pitchFamily="50" charset="-128"/>
              </a:rPr>
              <a:t>Dropbox</a:t>
            </a:r>
          </a:p>
          <a:p>
            <a:r>
              <a:rPr lang="en-US" altLang="ja-JP" sz="726" b="1" dirty="0">
                <a:solidFill>
                  <a:schemeClr val="bg1"/>
                </a:solidFill>
                <a:latin typeface="Meiryo UI" panose="020B0604030504040204" pitchFamily="50" charset="-128"/>
                <a:ea typeface="Meiryo UI" panose="020B0604030504040204" pitchFamily="50" charset="-128"/>
              </a:rPr>
              <a:t>GoogleDrive</a:t>
            </a:r>
          </a:p>
          <a:p>
            <a:r>
              <a:rPr lang="en-US" altLang="ja-JP" sz="726" b="1" dirty="0">
                <a:solidFill>
                  <a:schemeClr val="bg1"/>
                </a:solidFill>
                <a:latin typeface="Meiryo UI" panose="020B0604030504040204" pitchFamily="50" charset="-128"/>
                <a:ea typeface="Meiryo UI" panose="020B0604030504040204" pitchFamily="50" charset="-128"/>
              </a:rPr>
              <a:t>box</a:t>
            </a:r>
          </a:p>
        </p:txBody>
      </p:sp>
      <p:sp>
        <p:nvSpPr>
          <p:cNvPr id="4" name="スライド番号プレースホルダー 3">
            <a:extLst>
              <a:ext uri="{FF2B5EF4-FFF2-40B4-BE49-F238E27FC236}">
                <a16:creationId xmlns:a16="http://schemas.microsoft.com/office/drawing/2014/main" id="{1E34371F-DE64-4A25-8BFE-E42E9FC8EEAD}"/>
              </a:ext>
            </a:extLst>
          </p:cNvPr>
          <p:cNvSpPr>
            <a:spLocks noGrp="1"/>
          </p:cNvSpPr>
          <p:nvPr>
            <p:ph type="sldNum" sz="quarter" idx="4"/>
          </p:nvPr>
        </p:nvSpPr>
        <p:spPr/>
        <p:txBody>
          <a:bodyPr/>
          <a:lstStyle/>
          <a:p>
            <a:pPr>
              <a:defRPr/>
            </a:pPr>
            <a:fld id="{FB3629B8-3F17-4C5D-9EA5-923845F78C95}" type="slidenum">
              <a:rPr lang="en-US" altLang="ja-JP" smtClean="0"/>
              <a:pPr>
                <a:defRPr/>
              </a:pPr>
              <a:t>33</a:t>
            </a:fld>
            <a:endParaRPr lang="en-US" altLang="ja-JP" dirty="0"/>
          </a:p>
        </p:txBody>
      </p:sp>
      <p:pic>
        <p:nvPicPr>
          <p:cNvPr id="59" name="図 58">
            <a:extLst>
              <a:ext uri="{FF2B5EF4-FFF2-40B4-BE49-F238E27FC236}">
                <a16:creationId xmlns:a16="http://schemas.microsoft.com/office/drawing/2014/main" id="{90E20962-F15B-4EE5-B1B9-2C83C907408D}"/>
              </a:ext>
            </a:extLst>
          </p:cNvPr>
          <p:cNvPicPr>
            <a:picLocks noChangeAspect="1"/>
          </p:cNvPicPr>
          <p:nvPr/>
        </p:nvPicPr>
        <p:blipFill>
          <a:blip r:embed="rId16"/>
          <a:stretch>
            <a:fillRect/>
          </a:stretch>
        </p:blipFill>
        <p:spPr>
          <a:xfrm>
            <a:off x="1972224" y="2815740"/>
            <a:ext cx="804719" cy="1328716"/>
          </a:xfrm>
          <a:prstGeom prst="rect">
            <a:avLst/>
          </a:prstGeom>
        </p:spPr>
      </p:pic>
    </p:spTree>
    <p:extLst>
      <p:ext uri="{BB962C8B-B14F-4D97-AF65-F5344CB8AC3E}">
        <p14:creationId xmlns:p14="http://schemas.microsoft.com/office/powerpoint/2010/main" val="1257156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角丸四角形 74"/>
          <p:cNvSpPr/>
          <p:nvPr/>
        </p:nvSpPr>
        <p:spPr bwMode="auto">
          <a:xfrm>
            <a:off x="6278021" y="1704344"/>
            <a:ext cx="3150647" cy="1041682"/>
          </a:xfrm>
          <a:prstGeom prst="roundRect">
            <a:avLst>
              <a:gd name="adj" fmla="val 1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6" name="角丸四角形 75"/>
          <p:cNvSpPr/>
          <p:nvPr/>
        </p:nvSpPr>
        <p:spPr bwMode="auto">
          <a:xfrm>
            <a:off x="6278021" y="2871046"/>
            <a:ext cx="3150647" cy="1041682"/>
          </a:xfrm>
          <a:prstGeom prst="roundRect">
            <a:avLst>
              <a:gd name="adj" fmla="val 1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7" name="角丸四角形 76"/>
          <p:cNvSpPr/>
          <p:nvPr/>
        </p:nvSpPr>
        <p:spPr bwMode="auto">
          <a:xfrm>
            <a:off x="6278021" y="4037748"/>
            <a:ext cx="3150647" cy="1041682"/>
          </a:xfrm>
          <a:prstGeom prst="roundRect">
            <a:avLst>
              <a:gd name="adj" fmla="val 1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8" name="角丸四角形 77"/>
          <p:cNvSpPr/>
          <p:nvPr/>
        </p:nvSpPr>
        <p:spPr bwMode="auto">
          <a:xfrm>
            <a:off x="6278021" y="5204450"/>
            <a:ext cx="3150647" cy="1041682"/>
          </a:xfrm>
          <a:prstGeom prst="roundRect">
            <a:avLst>
              <a:gd name="adj" fmla="val 1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7" name="Oval 612"/>
          <p:cNvSpPr>
            <a:spLocks noChangeArrowheads="1"/>
          </p:cNvSpPr>
          <p:nvPr/>
        </p:nvSpPr>
        <p:spPr bwMode="auto">
          <a:xfrm>
            <a:off x="1878121" y="2947544"/>
            <a:ext cx="2943051" cy="3007962"/>
          </a:xfrm>
          <a:prstGeom prst="ellipse">
            <a:avLst/>
          </a:prstGeom>
          <a:noFill/>
          <a:ln w="63500">
            <a:solidFill>
              <a:schemeClr val="accent6">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フリーフォーム 39"/>
          <p:cNvSpPr/>
          <p:nvPr/>
        </p:nvSpPr>
        <p:spPr bwMode="auto">
          <a:xfrm>
            <a:off x="4865094" y="2190690"/>
            <a:ext cx="1182192" cy="998296"/>
          </a:xfrm>
          <a:custGeom>
            <a:avLst/>
            <a:gdLst>
              <a:gd name="connsiteX0" fmla="*/ 617517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617517 w 1068779"/>
              <a:gd name="connsiteY6" fmla="*/ 0 h 902525"/>
              <a:gd name="connsiteX0" fmla="*/ 558140 w 1068779"/>
              <a:gd name="connsiteY0" fmla="*/ 0 h 914400"/>
              <a:gd name="connsiteX1" fmla="*/ 1068779 w 1068779"/>
              <a:gd name="connsiteY1" fmla="*/ 11875 h 914400"/>
              <a:gd name="connsiteX2" fmla="*/ 1068779 w 1068779"/>
              <a:gd name="connsiteY2" fmla="*/ 914400 h 914400"/>
              <a:gd name="connsiteX3" fmla="*/ 0 w 1068779"/>
              <a:gd name="connsiteY3" fmla="*/ 914400 h 914400"/>
              <a:gd name="connsiteX4" fmla="*/ 0 w 1068779"/>
              <a:gd name="connsiteY4" fmla="*/ 451262 h 914400"/>
              <a:gd name="connsiteX5" fmla="*/ 570015 w 1068779"/>
              <a:gd name="connsiteY5" fmla="*/ 451262 h 914400"/>
              <a:gd name="connsiteX6" fmla="*/ 558140 w 1068779"/>
              <a:gd name="connsiteY6" fmla="*/ 0 h 914400"/>
              <a:gd name="connsiteX0" fmla="*/ 581891 w 1068779"/>
              <a:gd name="connsiteY0" fmla="*/ 0 h 926276"/>
              <a:gd name="connsiteX1" fmla="*/ 1068779 w 1068779"/>
              <a:gd name="connsiteY1" fmla="*/ 23751 h 926276"/>
              <a:gd name="connsiteX2" fmla="*/ 1068779 w 1068779"/>
              <a:gd name="connsiteY2" fmla="*/ 926276 h 926276"/>
              <a:gd name="connsiteX3" fmla="*/ 0 w 1068779"/>
              <a:gd name="connsiteY3" fmla="*/ 926276 h 926276"/>
              <a:gd name="connsiteX4" fmla="*/ 0 w 1068779"/>
              <a:gd name="connsiteY4" fmla="*/ 463138 h 926276"/>
              <a:gd name="connsiteX5" fmla="*/ 570015 w 1068779"/>
              <a:gd name="connsiteY5" fmla="*/ 463138 h 926276"/>
              <a:gd name="connsiteX6" fmla="*/ 581891 w 1068779"/>
              <a:gd name="connsiteY6" fmla="*/ 0 h 926276"/>
              <a:gd name="connsiteX0" fmla="*/ 581891 w 1068779"/>
              <a:gd name="connsiteY0" fmla="*/ 11875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11875 h 902525"/>
              <a:gd name="connsiteX0" fmla="*/ 581891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0 h 9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79" h="902525">
                <a:moveTo>
                  <a:pt x="581891" y="0"/>
                </a:moveTo>
                <a:lnTo>
                  <a:pt x="1068779" y="0"/>
                </a:lnTo>
                <a:lnTo>
                  <a:pt x="1068779" y="902525"/>
                </a:lnTo>
                <a:lnTo>
                  <a:pt x="0" y="902525"/>
                </a:lnTo>
                <a:lnTo>
                  <a:pt x="0" y="439387"/>
                </a:lnTo>
                <a:lnTo>
                  <a:pt x="570015" y="439387"/>
                </a:lnTo>
                <a:lnTo>
                  <a:pt x="581891" y="0"/>
                </a:lnTo>
                <a:close/>
              </a:path>
            </a:pathLst>
          </a:custGeom>
          <a:solidFill>
            <a:schemeClr val="bg1"/>
          </a:solidFill>
          <a:ln w="76200">
            <a:solidFill>
              <a:schemeClr val="bg1">
                <a:lumMod val="8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1" name="フリーフォーム 40"/>
          <p:cNvSpPr/>
          <p:nvPr/>
        </p:nvSpPr>
        <p:spPr bwMode="auto">
          <a:xfrm flipH="1">
            <a:off x="617913" y="4674811"/>
            <a:ext cx="1641933" cy="1263925"/>
          </a:xfrm>
          <a:custGeom>
            <a:avLst/>
            <a:gdLst>
              <a:gd name="connsiteX0" fmla="*/ 0 w 1484415"/>
              <a:gd name="connsiteY0" fmla="*/ 1128156 h 1140031"/>
              <a:gd name="connsiteX1" fmla="*/ 1484415 w 1484415"/>
              <a:gd name="connsiteY1" fmla="*/ 1128156 h 1140031"/>
              <a:gd name="connsiteX2" fmla="*/ 1484415 w 1484415"/>
              <a:gd name="connsiteY2" fmla="*/ 641267 h 1140031"/>
              <a:gd name="connsiteX3" fmla="*/ 1045028 w 1484415"/>
              <a:gd name="connsiteY3" fmla="*/ 641267 h 1140031"/>
              <a:gd name="connsiteX4" fmla="*/ 1045028 w 1484415"/>
              <a:gd name="connsiteY4" fmla="*/ 0 h 1140031"/>
              <a:gd name="connsiteX5" fmla="*/ 475013 w 1484415"/>
              <a:gd name="connsiteY5" fmla="*/ 0 h 1140031"/>
              <a:gd name="connsiteX6" fmla="*/ 475013 w 1484415"/>
              <a:gd name="connsiteY6" fmla="*/ 570015 h 1140031"/>
              <a:gd name="connsiteX7" fmla="*/ 106878 w 1484415"/>
              <a:gd name="connsiteY7" fmla="*/ 570015 h 1140031"/>
              <a:gd name="connsiteX8" fmla="*/ 106878 w 1484415"/>
              <a:gd name="connsiteY8" fmla="*/ 1140031 h 1140031"/>
              <a:gd name="connsiteX0" fmla="*/ 0 w 1484415"/>
              <a:gd name="connsiteY0" fmla="*/ 1128156 h 1140031"/>
              <a:gd name="connsiteX1" fmla="*/ 1484415 w 1484415"/>
              <a:gd name="connsiteY1" fmla="*/ 1128156 h 1140031"/>
              <a:gd name="connsiteX2" fmla="*/ 1484415 w 1484415"/>
              <a:gd name="connsiteY2" fmla="*/ 641267 h 1140031"/>
              <a:gd name="connsiteX3" fmla="*/ 1045028 w 1484415"/>
              <a:gd name="connsiteY3" fmla="*/ 641267 h 1140031"/>
              <a:gd name="connsiteX4" fmla="*/ 1045028 w 1484415"/>
              <a:gd name="connsiteY4" fmla="*/ 0 h 1140031"/>
              <a:gd name="connsiteX5" fmla="*/ 475013 w 1484415"/>
              <a:gd name="connsiteY5" fmla="*/ 0 h 1140031"/>
              <a:gd name="connsiteX6" fmla="*/ 475013 w 1484415"/>
              <a:gd name="connsiteY6" fmla="*/ 570015 h 1140031"/>
              <a:gd name="connsiteX7" fmla="*/ 106878 w 1484415"/>
              <a:gd name="connsiteY7" fmla="*/ 570015 h 1140031"/>
              <a:gd name="connsiteX8" fmla="*/ 0 w 1484415"/>
              <a:gd name="connsiteY8" fmla="*/ 1140031 h 1140031"/>
              <a:gd name="connsiteX0" fmla="*/ 0 w 1484415"/>
              <a:gd name="connsiteY0" fmla="*/ 1128156 h 1140031"/>
              <a:gd name="connsiteX1" fmla="*/ 1484415 w 1484415"/>
              <a:gd name="connsiteY1" fmla="*/ 1128156 h 1140031"/>
              <a:gd name="connsiteX2" fmla="*/ 1484415 w 1484415"/>
              <a:gd name="connsiteY2" fmla="*/ 641267 h 1140031"/>
              <a:gd name="connsiteX3" fmla="*/ 1045028 w 1484415"/>
              <a:gd name="connsiteY3" fmla="*/ 641267 h 1140031"/>
              <a:gd name="connsiteX4" fmla="*/ 1045028 w 1484415"/>
              <a:gd name="connsiteY4" fmla="*/ 0 h 1140031"/>
              <a:gd name="connsiteX5" fmla="*/ 475013 w 1484415"/>
              <a:gd name="connsiteY5" fmla="*/ 0 h 1140031"/>
              <a:gd name="connsiteX6" fmla="*/ 475013 w 1484415"/>
              <a:gd name="connsiteY6" fmla="*/ 570015 h 1140031"/>
              <a:gd name="connsiteX7" fmla="*/ 35626 w 1484415"/>
              <a:gd name="connsiteY7" fmla="*/ 593766 h 1140031"/>
              <a:gd name="connsiteX8" fmla="*/ 0 w 1484415"/>
              <a:gd name="connsiteY8" fmla="*/ 1140031 h 1140031"/>
              <a:gd name="connsiteX0" fmla="*/ 11875 w 1496290"/>
              <a:gd name="connsiteY0" fmla="*/ 1128156 h 1140031"/>
              <a:gd name="connsiteX1" fmla="*/ 1496290 w 1496290"/>
              <a:gd name="connsiteY1" fmla="*/ 1128156 h 1140031"/>
              <a:gd name="connsiteX2" fmla="*/ 1496290 w 1496290"/>
              <a:gd name="connsiteY2" fmla="*/ 641267 h 1140031"/>
              <a:gd name="connsiteX3" fmla="*/ 1056903 w 1496290"/>
              <a:gd name="connsiteY3" fmla="*/ 641267 h 1140031"/>
              <a:gd name="connsiteX4" fmla="*/ 1056903 w 1496290"/>
              <a:gd name="connsiteY4" fmla="*/ 0 h 1140031"/>
              <a:gd name="connsiteX5" fmla="*/ 486888 w 1496290"/>
              <a:gd name="connsiteY5" fmla="*/ 0 h 1140031"/>
              <a:gd name="connsiteX6" fmla="*/ 486888 w 1496290"/>
              <a:gd name="connsiteY6" fmla="*/ 570015 h 1140031"/>
              <a:gd name="connsiteX7" fmla="*/ 0 w 1496290"/>
              <a:gd name="connsiteY7" fmla="*/ 605641 h 1140031"/>
              <a:gd name="connsiteX8" fmla="*/ 11875 w 1496290"/>
              <a:gd name="connsiteY8" fmla="*/ 1140031 h 1140031"/>
              <a:gd name="connsiteX0" fmla="*/ 11875 w 1496290"/>
              <a:gd name="connsiteY0" fmla="*/ 1128156 h 1140031"/>
              <a:gd name="connsiteX1" fmla="*/ 1496290 w 1496290"/>
              <a:gd name="connsiteY1" fmla="*/ 1128156 h 1140031"/>
              <a:gd name="connsiteX2" fmla="*/ 1496290 w 1496290"/>
              <a:gd name="connsiteY2" fmla="*/ 641267 h 1140031"/>
              <a:gd name="connsiteX3" fmla="*/ 1056903 w 1496290"/>
              <a:gd name="connsiteY3" fmla="*/ 641267 h 1140031"/>
              <a:gd name="connsiteX4" fmla="*/ 1056903 w 1496290"/>
              <a:gd name="connsiteY4" fmla="*/ 0 h 1140031"/>
              <a:gd name="connsiteX5" fmla="*/ 486888 w 1496290"/>
              <a:gd name="connsiteY5" fmla="*/ 0 h 1140031"/>
              <a:gd name="connsiteX6" fmla="*/ 486888 w 1496290"/>
              <a:gd name="connsiteY6" fmla="*/ 570015 h 1140031"/>
              <a:gd name="connsiteX7" fmla="*/ 0 w 1496290"/>
              <a:gd name="connsiteY7" fmla="*/ 570015 h 1140031"/>
              <a:gd name="connsiteX8" fmla="*/ 11875 w 1496290"/>
              <a:gd name="connsiteY8" fmla="*/ 1140031 h 1140031"/>
              <a:gd name="connsiteX0" fmla="*/ 11875 w 1496290"/>
              <a:gd name="connsiteY0" fmla="*/ 1162462 h 1174337"/>
              <a:gd name="connsiteX1" fmla="*/ 1496290 w 1496290"/>
              <a:gd name="connsiteY1" fmla="*/ 1162462 h 1174337"/>
              <a:gd name="connsiteX2" fmla="*/ 1496290 w 1496290"/>
              <a:gd name="connsiteY2" fmla="*/ 675573 h 1174337"/>
              <a:gd name="connsiteX3" fmla="*/ 1056903 w 1496290"/>
              <a:gd name="connsiteY3" fmla="*/ 675573 h 1174337"/>
              <a:gd name="connsiteX4" fmla="*/ 1056903 w 1496290"/>
              <a:gd name="connsiteY4" fmla="*/ 34306 h 1174337"/>
              <a:gd name="connsiteX5" fmla="*/ 486888 w 1496290"/>
              <a:gd name="connsiteY5" fmla="*/ 34306 h 1174337"/>
              <a:gd name="connsiteX6" fmla="*/ 486888 w 1496290"/>
              <a:gd name="connsiteY6" fmla="*/ 497443 h 1174337"/>
              <a:gd name="connsiteX7" fmla="*/ 0 w 1496290"/>
              <a:gd name="connsiteY7" fmla="*/ 604321 h 1174337"/>
              <a:gd name="connsiteX8" fmla="*/ 11875 w 1496290"/>
              <a:gd name="connsiteY8" fmla="*/ 1174337 h 1174337"/>
              <a:gd name="connsiteX0" fmla="*/ 11875 w 1496290"/>
              <a:gd name="connsiteY0" fmla="*/ 1162462 h 1174337"/>
              <a:gd name="connsiteX1" fmla="*/ 1496290 w 1496290"/>
              <a:gd name="connsiteY1" fmla="*/ 1162462 h 1174337"/>
              <a:gd name="connsiteX2" fmla="*/ 1496290 w 1496290"/>
              <a:gd name="connsiteY2" fmla="*/ 675573 h 1174337"/>
              <a:gd name="connsiteX3" fmla="*/ 1056903 w 1496290"/>
              <a:gd name="connsiteY3" fmla="*/ 675573 h 1174337"/>
              <a:gd name="connsiteX4" fmla="*/ 1056903 w 1496290"/>
              <a:gd name="connsiteY4" fmla="*/ 34306 h 1174337"/>
              <a:gd name="connsiteX5" fmla="*/ 486888 w 1496290"/>
              <a:gd name="connsiteY5" fmla="*/ 34306 h 1174337"/>
              <a:gd name="connsiteX6" fmla="*/ 486888 w 1496290"/>
              <a:gd name="connsiteY6" fmla="*/ 497443 h 1174337"/>
              <a:gd name="connsiteX7" fmla="*/ 0 w 1496290"/>
              <a:gd name="connsiteY7" fmla="*/ 521194 h 1174337"/>
              <a:gd name="connsiteX8" fmla="*/ 11875 w 1496290"/>
              <a:gd name="connsiteY8" fmla="*/ 1174337 h 1174337"/>
              <a:gd name="connsiteX0" fmla="*/ 23751 w 1508166"/>
              <a:gd name="connsiteY0" fmla="*/ 1162462 h 1174337"/>
              <a:gd name="connsiteX1" fmla="*/ 1508166 w 1508166"/>
              <a:gd name="connsiteY1" fmla="*/ 1162462 h 1174337"/>
              <a:gd name="connsiteX2" fmla="*/ 1508166 w 1508166"/>
              <a:gd name="connsiteY2" fmla="*/ 675573 h 1174337"/>
              <a:gd name="connsiteX3" fmla="*/ 1068779 w 1508166"/>
              <a:gd name="connsiteY3" fmla="*/ 675573 h 1174337"/>
              <a:gd name="connsiteX4" fmla="*/ 1068779 w 1508166"/>
              <a:gd name="connsiteY4" fmla="*/ 34306 h 1174337"/>
              <a:gd name="connsiteX5" fmla="*/ 498764 w 1508166"/>
              <a:gd name="connsiteY5" fmla="*/ 34306 h 1174337"/>
              <a:gd name="connsiteX6" fmla="*/ 498764 w 1508166"/>
              <a:gd name="connsiteY6" fmla="*/ 497443 h 1174337"/>
              <a:gd name="connsiteX7" fmla="*/ 0 w 1508166"/>
              <a:gd name="connsiteY7" fmla="*/ 473693 h 1174337"/>
              <a:gd name="connsiteX8" fmla="*/ 23751 w 1508166"/>
              <a:gd name="connsiteY8" fmla="*/ 1174337 h 1174337"/>
              <a:gd name="connsiteX0" fmla="*/ 0 w 1484415"/>
              <a:gd name="connsiteY0" fmla="*/ 1162462 h 1174337"/>
              <a:gd name="connsiteX1" fmla="*/ 1484415 w 1484415"/>
              <a:gd name="connsiteY1" fmla="*/ 1162462 h 1174337"/>
              <a:gd name="connsiteX2" fmla="*/ 1484415 w 1484415"/>
              <a:gd name="connsiteY2" fmla="*/ 675573 h 1174337"/>
              <a:gd name="connsiteX3" fmla="*/ 1045028 w 1484415"/>
              <a:gd name="connsiteY3" fmla="*/ 675573 h 1174337"/>
              <a:gd name="connsiteX4" fmla="*/ 1045028 w 1484415"/>
              <a:gd name="connsiteY4" fmla="*/ 34306 h 1174337"/>
              <a:gd name="connsiteX5" fmla="*/ 475013 w 1484415"/>
              <a:gd name="connsiteY5" fmla="*/ 34306 h 1174337"/>
              <a:gd name="connsiteX6" fmla="*/ 475013 w 1484415"/>
              <a:gd name="connsiteY6" fmla="*/ 497443 h 1174337"/>
              <a:gd name="connsiteX7" fmla="*/ 11875 w 1484415"/>
              <a:gd name="connsiteY7" fmla="*/ 497443 h 1174337"/>
              <a:gd name="connsiteX8" fmla="*/ 0 w 1484415"/>
              <a:gd name="connsiteY8" fmla="*/ 1174337 h 1174337"/>
              <a:gd name="connsiteX0" fmla="*/ 0 w 1484415"/>
              <a:gd name="connsiteY0" fmla="*/ 1141351 h 1153226"/>
              <a:gd name="connsiteX1" fmla="*/ 1484415 w 1484415"/>
              <a:gd name="connsiteY1" fmla="*/ 1141351 h 1153226"/>
              <a:gd name="connsiteX2" fmla="*/ 1484415 w 1484415"/>
              <a:gd name="connsiteY2" fmla="*/ 654462 h 1153226"/>
              <a:gd name="connsiteX3" fmla="*/ 1045028 w 1484415"/>
              <a:gd name="connsiteY3" fmla="*/ 654462 h 1153226"/>
              <a:gd name="connsiteX4" fmla="*/ 1045028 w 1484415"/>
              <a:gd name="connsiteY4" fmla="*/ 13195 h 1153226"/>
              <a:gd name="connsiteX5" fmla="*/ 475013 w 1484415"/>
              <a:gd name="connsiteY5" fmla="*/ 13195 h 1153226"/>
              <a:gd name="connsiteX6" fmla="*/ 475013 w 1484415"/>
              <a:gd name="connsiteY6" fmla="*/ 476332 h 1153226"/>
              <a:gd name="connsiteX7" fmla="*/ 11875 w 1484415"/>
              <a:gd name="connsiteY7" fmla="*/ 476332 h 1153226"/>
              <a:gd name="connsiteX8" fmla="*/ 0 w 1484415"/>
              <a:gd name="connsiteY8" fmla="*/ 1153226 h 1153226"/>
              <a:gd name="connsiteX0" fmla="*/ 0 w 1484415"/>
              <a:gd name="connsiteY0" fmla="*/ 1130796 h 1142671"/>
              <a:gd name="connsiteX1" fmla="*/ 1484415 w 1484415"/>
              <a:gd name="connsiteY1" fmla="*/ 1130796 h 1142671"/>
              <a:gd name="connsiteX2" fmla="*/ 1484415 w 1484415"/>
              <a:gd name="connsiteY2" fmla="*/ 643907 h 1142671"/>
              <a:gd name="connsiteX3" fmla="*/ 1045028 w 1484415"/>
              <a:gd name="connsiteY3" fmla="*/ 643907 h 1142671"/>
              <a:gd name="connsiteX4" fmla="*/ 1045028 w 1484415"/>
              <a:gd name="connsiteY4" fmla="*/ 2640 h 1142671"/>
              <a:gd name="connsiteX5" fmla="*/ 475013 w 1484415"/>
              <a:gd name="connsiteY5" fmla="*/ 2640 h 1142671"/>
              <a:gd name="connsiteX6" fmla="*/ 475013 w 1484415"/>
              <a:gd name="connsiteY6" fmla="*/ 465777 h 1142671"/>
              <a:gd name="connsiteX7" fmla="*/ 11875 w 1484415"/>
              <a:gd name="connsiteY7" fmla="*/ 465777 h 1142671"/>
              <a:gd name="connsiteX8" fmla="*/ 0 w 1484415"/>
              <a:gd name="connsiteY8" fmla="*/ 1142671 h 1142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4415" h="1142671">
                <a:moveTo>
                  <a:pt x="0" y="1130796"/>
                </a:moveTo>
                <a:lnTo>
                  <a:pt x="1484415" y="1130796"/>
                </a:lnTo>
                <a:lnTo>
                  <a:pt x="1484415" y="643907"/>
                </a:lnTo>
                <a:lnTo>
                  <a:pt x="1045028" y="643907"/>
                </a:lnTo>
                <a:lnTo>
                  <a:pt x="1045028" y="2640"/>
                </a:lnTo>
                <a:cubicBezTo>
                  <a:pt x="855023" y="2640"/>
                  <a:pt x="486888" y="-3298"/>
                  <a:pt x="475013" y="2640"/>
                </a:cubicBezTo>
                <a:cubicBezTo>
                  <a:pt x="463138" y="8578"/>
                  <a:pt x="475013" y="311398"/>
                  <a:pt x="475013" y="465777"/>
                </a:cubicBezTo>
                <a:lnTo>
                  <a:pt x="11875" y="465777"/>
                </a:lnTo>
                <a:lnTo>
                  <a:pt x="0" y="1142671"/>
                </a:lnTo>
              </a:path>
            </a:pathLst>
          </a:custGeom>
          <a:solidFill>
            <a:schemeClr val="bg1"/>
          </a:solidFill>
          <a:ln w="76200">
            <a:solidFill>
              <a:schemeClr val="bg1">
                <a:lumMod val="8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82935" tIns="41468" rIns="82935" bIns="41468" numCol="1" rtlCol="0" anchor="t" anchorCtr="0" compatLnSpc="1">
            <a:prstTxWarp prst="textNoShape">
              <a:avLst/>
            </a:prstTxWarp>
          </a:bodyPr>
          <a:lstStyle/>
          <a:p>
            <a:pPr defTabSz="922952"/>
            <a:endParaRPr lang="ja-JP" altLang="en-US" sz="2902" dirty="0">
              <a:solidFill>
                <a:schemeClr val="tx1"/>
              </a:solidFill>
              <a:latin typeface="HGS創英角ﾎﾟｯﾌﾟ体" pitchFamily="50" charset="-128"/>
              <a:ea typeface="HGS創英角ﾎﾟｯﾌﾟ体" pitchFamily="50" charset="-128"/>
            </a:endParaRPr>
          </a:p>
        </p:txBody>
      </p:sp>
      <p:sp>
        <p:nvSpPr>
          <p:cNvPr id="42" name="フリーフォーム 41"/>
          <p:cNvSpPr/>
          <p:nvPr/>
        </p:nvSpPr>
        <p:spPr bwMode="auto">
          <a:xfrm>
            <a:off x="708605" y="2003735"/>
            <a:ext cx="902334" cy="1325990"/>
          </a:xfrm>
          <a:custGeom>
            <a:avLst/>
            <a:gdLst>
              <a:gd name="connsiteX0" fmla="*/ 617517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617517 w 1068779"/>
              <a:gd name="connsiteY6" fmla="*/ 0 h 902525"/>
              <a:gd name="connsiteX0" fmla="*/ 558140 w 1068779"/>
              <a:gd name="connsiteY0" fmla="*/ 0 h 914400"/>
              <a:gd name="connsiteX1" fmla="*/ 1068779 w 1068779"/>
              <a:gd name="connsiteY1" fmla="*/ 11875 h 914400"/>
              <a:gd name="connsiteX2" fmla="*/ 1068779 w 1068779"/>
              <a:gd name="connsiteY2" fmla="*/ 914400 h 914400"/>
              <a:gd name="connsiteX3" fmla="*/ 0 w 1068779"/>
              <a:gd name="connsiteY3" fmla="*/ 914400 h 914400"/>
              <a:gd name="connsiteX4" fmla="*/ 0 w 1068779"/>
              <a:gd name="connsiteY4" fmla="*/ 451262 h 914400"/>
              <a:gd name="connsiteX5" fmla="*/ 570015 w 1068779"/>
              <a:gd name="connsiteY5" fmla="*/ 451262 h 914400"/>
              <a:gd name="connsiteX6" fmla="*/ 558140 w 1068779"/>
              <a:gd name="connsiteY6" fmla="*/ 0 h 914400"/>
              <a:gd name="connsiteX0" fmla="*/ 581891 w 1068779"/>
              <a:gd name="connsiteY0" fmla="*/ 0 h 926276"/>
              <a:gd name="connsiteX1" fmla="*/ 1068779 w 1068779"/>
              <a:gd name="connsiteY1" fmla="*/ 23751 h 926276"/>
              <a:gd name="connsiteX2" fmla="*/ 1068779 w 1068779"/>
              <a:gd name="connsiteY2" fmla="*/ 926276 h 926276"/>
              <a:gd name="connsiteX3" fmla="*/ 0 w 1068779"/>
              <a:gd name="connsiteY3" fmla="*/ 926276 h 926276"/>
              <a:gd name="connsiteX4" fmla="*/ 0 w 1068779"/>
              <a:gd name="connsiteY4" fmla="*/ 463138 h 926276"/>
              <a:gd name="connsiteX5" fmla="*/ 570015 w 1068779"/>
              <a:gd name="connsiteY5" fmla="*/ 463138 h 926276"/>
              <a:gd name="connsiteX6" fmla="*/ 581891 w 1068779"/>
              <a:gd name="connsiteY6" fmla="*/ 0 h 926276"/>
              <a:gd name="connsiteX0" fmla="*/ 581891 w 1068779"/>
              <a:gd name="connsiteY0" fmla="*/ 11875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11875 h 902525"/>
              <a:gd name="connsiteX0" fmla="*/ 581891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0 h 902525"/>
              <a:gd name="connsiteX0" fmla="*/ 581891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273132 h 902525"/>
              <a:gd name="connsiteX6" fmla="*/ 581891 w 1068779"/>
              <a:gd name="connsiteY6" fmla="*/ 0 h 902525"/>
              <a:gd name="connsiteX0" fmla="*/ 581891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261257 h 902525"/>
              <a:gd name="connsiteX5" fmla="*/ 570015 w 1068779"/>
              <a:gd name="connsiteY5" fmla="*/ 273132 h 902525"/>
              <a:gd name="connsiteX6" fmla="*/ 581891 w 1068779"/>
              <a:gd name="connsiteY6" fmla="*/ 0 h 902525"/>
              <a:gd name="connsiteX0" fmla="*/ 581891 w 1068779"/>
              <a:gd name="connsiteY0" fmla="*/ 0 h 914401"/>
              <a:gd name="connsiteX1" fmla="*/ 1068779 w 1068779"/>
              <a:gd name="connsiteY1" fmla="*/ 0 h 914401"/>
              <a:gd name="connsiteX2" fmla="*/ 1068779 w 1068779"/>
              <a:gd name="connsiteY2" fmla="*/ 902525 h 914401"/>
              <a:gd name="connsiteX3" fmla="*/ 308759 w 1068779"/>
              <a:gd name="connsiteY3" fmla="*/ 914401 h 914401"/>
              <a:gd name="connsiteX4" fmla="*/ 0 w 1068779"/>
              <a:gd name="connsiteY4" fmla="*/ 261257 h 914401"/>
              <a:gd name="connsiteX5" fmla="*/ 570015 w 1068779"/>
              <a:gd name="connsiteY5" fmla="*/ 273132 h 914401"/>
              <a:gd name="connsiteX6" fmla="*/ 581891 w 1068779"/>
              <a:gd name="connsiteY6" fmla="*/ 0 h 914401"/>
              <a:gd name="connsiteX0" fmla="*/ 308758 w 795646"/>
              <a:gd name="connsiteY0" fmla="*/ 0 h 914401"/>
              <a:gd name="connsiteX1" fmla="*/ 795646 w 795646"/>
              <a:gd name="connsiteY1" fmla="*/ 0 h 914401"/>
              <a:gd name="connsiteX2" fmla="*/ 795646 w 795646"/>
              <a:gd name="connsiteY2" fmla="*/ 902525 h 914401"/>
              <a:gd name="connsiteX3" fmla="*/ 35626 w 795646"/>
              <a:gd name="connsiteY3" fmla="*/ 914401 h 914401"/>
              <a:gd name="connsiteX4" fmla="*/ 0 w 795646"/>
              <a:gd name="connsiteY4" fmla="*/ 273132 h 914401"/>
              <a:gd name="connsiteX5" fmla="*/ 296882 w 795646"/>
              <a:gd name="connsiteY5" fmla="*/ 273132 h 914401"/>
              <a:gd name="connsiteX6" fmla="*/ 308758 w 795646"/>
              <a:gd name="connsiteY6" fmla="*/ 0 h 914401"/>
              <a:gd name="connsiteX0" fmla="*/ 308758 w 795646"/>
              <a:gd name="connsiteY0" fmla="*/ 0 h 926276"/>
              <a:gd name="connsiteX1" fmla="*/ 795646 w 795646"/>
              <a:gd name="connsiteY1" fmla="*/ 0 h 926276"/>
              <a:gd name="connsiteX2" fmla="*/ 795646 w 795646"/>
              <a:gd name="connsiteY2" fmla="*/ 902525 h 926276"/>
              <a:gd name="connsiteX3" fmla="*/ 0 w 795646"/>
              <a:gd name="connsiteY3" fmla="*/ 926276 h 926276"/>
              <a:gd name="connsiteX4" fmla="*/ 0 w 795646"/>
              <a:gd name="connsiteY4" fmla="*/ 273132 h 926276"/>
              <a:gd name="connsiteX5" fmla="*/ 296882 w 795646"/>
              <a:gd name="connsiteY5" fmla="*/ 273132 h 926276"/>
              <a:gd name="connsiteX6" fmla="*/ 308758 w 795646"/>
              <a:gd name="connsiteY6" fmla="*/ 0 h 926276"/>
              <a:gd name="connsiteX0" fmla="*/ 308758 w 795646"/>
              <a:gd name="connsiteY0" fmla="*/ 0 h 926276"/>
              <a:gd name="connsiteX1" fmla="*/ 795646 w 795646"/>
              <a:gd name="connsiteY1" fmla="*/ 0 h 926276"/>
              <a:gd name="connsiteX2" fmla="*/ 795646 w 795646"/>
              <a:gd name="connsiteY2" fmla="*/ 902525 h 926276"/>
              <a:gd name="connsiteX3" fmla="*/ 0 w 795646"/>
              <a:gd name="connsiteY3" fmla="*/ 926276 h 926276"/>
              <a:gd name="connsiteX4" fmla="*/ 0 w 795646"/>
              <a:gd name="connsiteY4" fmla="*/ 273132 h 926276"/>
              <a:gd name="connsiteX5" fmla="*/ 296882 w 795646"/>
              <a:gd name="connsiteY5" fmla="*/ 273132 h 926276"/>
              <a:gd name="connsiteX6" fmla="*/ 308758 w 795646"/>
              <a:gd name="connsiteY6" fmla="*/ 0 h 926276"/>
              <a:gd name="connsiteX0" fmla="*/ 308758 w 795646"/>
              <a:gd name="connsiteY0" fmla="*/ 0 h 926276"/>
              <a:gd name="connsiteX1" fmla="*/ 795646 w 795646"/>
              <a:gd name="connsiteY1" fmla="*/ 0 h 926276"/>
              <a:gd name="connsiteX2" fmla="*/ 795646 w 795646"/>
              <a:gd name="connsiteY2" fmla="*/ 902525 h 926276"/>
              <a:gd name="connsiteX3" fmla="*/ 0 w 795646"/>
              <a:gd name="connsiteY3" fmla="*/ 926276 h 926276"/>
              <a:gd name="connsiteX4" fmla="*/ 0 w 795646"/>
              <a:gd name="connsiteY4" fmla="*/ 273132 h 926276"/>
              <a:gd name="connsiteX5" fmla="*/ 296882 w 795646"/>
              <a:gd name="connsiteY5" fmla="*/ 273132 h 926276"/>
              <a:gd name="connsiteX6" fmla="*/ 308758 w 795646"/>
              <a:gd name="connsiteY6" fmla="*/ 0 h 926276"/>
              <a:gd name="connsiteX0" fmla="*/ 308758 w 795646"/>
              <a:gd name="connsiteY0" fmla="*/ 0 h 926276"/>
              <a:gd name="connsiteX1" fmla="*/ 795646 w 795646"/>
              <a:gd name="connsiteY1" fmla="*/ 0 h 926276"/>
              <a:gd name="connsiteX2" fmla="*/ 795646 w 795646"/>
              <a:gd name="connsiteY2" fmla="*/ 902525 h 926276"/>
              <a:gd name="connsiteX3" fmla="*/ 0 w 795646"/>
              <a:gd name="connsiteY3" fmla="*/ 926276 h 926276"/>
              <a:gd name="connsiteX4" fmla="*/ 0 w 795646"/>
              <a:gd name="connsiteY4" fmla="*/ 273132 h 926276"/>
              <a:gd name="connsiteX5" fmla="*/ 296882 w 795646"/>
              <a:gd name="connsiteY5" fmla="*/ 273132 h 926276"/>
              <a:gd name="connsiteX6" fmla="*/ 308758 w 795646"/>
              <a:gd name="connsiteY6" fmla="*/ 0 h 926276"/>
              <a:gd name="connsiteX0" fmla="*/ 308758 w 795646"/>
              <a:gd name="connsiteY0" fmla="*/ 896 h 927172"/>
              <a:gd name="connsiteX1" fmla="*/ 795646 w 795646"/>
              <a:gd name="connsiteY1" fmla="*/ 896 h 927172"/>
              <a:gd name="connsiteX2" fmla="*/ 795646 w 795646"/>
              <a:gd name="connsiteY2" fmla="*/ 903421 h 927172"/>
              <a:gd name="connsiteX3" fmla="*/ 0 w 795646"/>
              <a:gd name="connsiteY3" fmla="*/ 927172 h 927172"/>
              <a:gd name="connsiteX4" fmla="*/ 0 w 795646"/>
              <a:gd name="connsiteY4" fmla="*/ 274028 h 927172"/>
              <a:gd name="connsiteX5" fmla="*/ 296882 w 795646"/>
              <a:gd name="connsiteY5" fmla="*/ 274028 h 927172"/>
              <a:gd name="connsiteX6" fmla="*/ 308758 w 795646"/>
              <a:gd name="connsiteY6" fmla="*/ 896 h 927172"/>
              <a:gd name="connsiteX0" fmla="*/ 308758 w 795646"/>
              <a:gd name="connsiteY0" fmla="*/ 5277 h 931553"/>
              <a:gd name="connsiteX1" fmla="*/ 795646 w 795646"/>
              <a:gd name="connsiteY1" fmla="*/ 5277 h 931553"/>
              <a:gd name="connsiteX2" fmla="*/ 795646 w 795646"/>
              <a:gd name="connsiteY2" fmla="*/ 907802 h 931553"/>
              <a:gd name="connsiteX3" fmla="*/ 0 w 795646"/>
              <a:gd name="connsiteY3" fmla="*/ 931553 h 931553"/>
              <a:gd name="connsiteX4" fmla="*/ 0 w 795646"/>
              <a:gd name="connsiteY4" fmla="*/ 278409 h 931553"/>
              <a:gd name="connsiteX5" fmla="*/ 296882 w 795646"/>
              <a:gd name="connsiteY5" fmla="*/ 278409 h 931553"/>
              <a:gd name="connsiteX6" fmla="*/ 308758 w 795646"/>
              <a:gd name="connsiteY6" fmla="*/ 5277 h 931553"/>
              <a:gd name="connsiteX0" fmla="*/ 308758 w 795646"/>
              <a:gd name="connsiteY0" fmla="*/ 5277 h 931553"/>
              <a:gd name="connsiteX1" fmla="*/ 795646 w 795646"/>
              <a:gd name="connsiteY1" fmla="*/ 5277 h 931553"/>
              <a:gd name="connsiteX2" fmla="*/ 795646 w 795646"/>
              <a:gd name="connsiteY2" fmla="*/ 907802 h 931553"/>
              <a:gd name="connsiteX3" fmla="*/ 0 w 795646"/>
              <a:gd name="connsiteY3" fmla="*/ 931553 h 931553"/>
              <a:gd name="connsiteX4" fmla="*/ 0 w 795646"/>
              <a:gd name="connsiteY4" fmla="*/ 278409 h 931553"/>
              <a:gd name="connsiteX5" fmla="*/ 296882 w 795646"/>
              <a:gd name="connsiteY5" fmla="*/ 278409 h 931553"/>
              <a:gd name="connsiteX6" fmla="*/ 308758 w 795646"/>
              <a:gd name="connsiteY6" fmla="*/ 5277 h 931553"/>
              <a:gd name="connsiteX0" fmla="*/ 308758 w 795646"/>
              <a:gd name="connsiteY0" fmla="*/ 5277 h 931553"/>
              <a:gd name="connsiteX1" fmla="*/ 795646 w 795646"/>
              <a:gd name="connsiteY1" fmla="*/ 5277 h 931553"/>
              <a:gd name="connsiteX2" fmla="*/ 795646 w 795646"/>
              <a:gd name="connsiteY2" fmla="*/ 907802 h 931553"/>
              <a:gd name="connsiteX3" fmla="*/ 0 w 795646"/>
              <a:gd name="connsiteY3" fmla="*/ 931553 h 931553"/>
              <a:gd name="connsiteX4" fmla="*/ 0 w 795646"/>
              <a:gd name="connsiteY4" fmla="*/ 278409 h 931553"/>
              <a:gd name="connsiteX5" fmla="*/ 296882 w 795646"/>
              <a:gd name="connsiteY5" fmla="*/ 278409 h 931553"/>
              <a:gd name="connsiteX6" fmla="*/ 308758 w 795646"/>
              <a:gd name="connsiteY6" fmla="*/ 5277 h 931553"/>
              <a:gd name="connsiteX0" fmla="*/ 308758 w 795646"/>
              <a:gd name="connsiteY0" fmla="*/ 5277 h 931553"/>
              <a:gd name="connsiteX1" fmla="*/ 795646 w 795646"/>
              <a:gd name="connsiteY1" fmla="*/ 5277 h 931553"/>
              <a:gd name="connsiteX2" fmla="*/ 795646 w 795646"/>
              <a:gd name="connsiteY2" fmla="*/ 907802 h 931553"/>
              <a:gd name="connsiteX3" fmla="*/ 0 w 795646"/>
              <a:gd name="connsiteY3" fmla="*/ 931553 h 931553"/>
              <a:gd name="connsiteX4" fmla="*/ 0 w 795646"/>
              <a:gd name="connsiteY4" fmla="*/ 278409 h 931553"/>
              <a:gd name="connsiteX5" fmla="*/ 296882 w 795646"/>
              <a:gd name="connsiteY5" fmla="*/ 385287 h 931553"/>
              <a:gd name="connsiteX6" fmla="*/ 308758 w 795646"/>
              <a:gd name="connsiteY6" fmla="*/ 5277 h 931553"/>
              <a:gd name="connsiteX0" fmla="*/ 308758 w 795646"/>
              <a:gd name="connsiteY0" fmla="*/ 5277 h 931553"/>
              <a:gd name="connsiteX1" fmla="*/ 795646 w 795646"/>
              <a:gd name="connsiteY1" fmla="*/ 5277 h 931553"/>
              <a:gd name="connsiteX2" fmla="*/ 795646 w 795646"/>
              <a:gd name="connsiteY2" fmla="*/ 907802 h 931553"/>
              <a:gd name="connsiteX3" fmla="*/ 0 w 795646"/>
              <a:gd name="connsiteY3" fmla="*/ 931553 h 931553"/>
              <a:gd name="connsiteX4" fmla="*/ 11875 w 795646"/>
              <a:gd name="connsiteY4" fmla="*/ 397163 h 931553"/>
              <a:gd name="connsiteX5" fmla="*/ 296882 w 795646"/>
              <a:gd name="connsiteY5" fmla="*/ 385287 h 931553"/>
              <a:gd name="connsiteX6" fmla="*/ 308758 w 795646"/>
              <a:gd name="connsiteY6" fmla="*/ 5277 h 931553"/>
              <a:gd name="connsiteX0" fmla="*/ 308759 w 795647"/>
              <a:gd name="connsiteY0" fmla="*/ 5277 h 931553"/>
              <a:gd name="connsiteX1" fmla="*/ 795647 w 795647"/>
              <a:gd name="connsiteY1" fmla="*/ 5277 h 931553"/>
              <a:gd name="connsiteX2" fmla="*/ 795647 w 795647"/>
              <a:gd name="connsiteY2" fmla="*/ 907802 h 931553"/>
              <a:gd name="connsiteX3" fmla="*/ 1 w 795647"/>
              <a:gd name="connsiteY3" fmla="*/ 931553 h 931553"/>
              <a:gd name="connsiteX4" fmla="*/ 0 w 795647"/>
              <a:gd name="connsiteY4" fmla="*/ 409039 h 931553"/>
              <a:gd name="connsiteX5" fmla="*/ 296883 w 795647"/>
              <a:gd name="connsiteY5" fmla="*/ 385287 h 931553"/>
              <a:gd name="connsiteX6" fmla="*/ 308759 w 795647"/>
              <a:gd name="connsiteY6" fmla="*/ 5277 h 931553"/>
              <a:gd name="connsiteX0" fmla="*/ 308759 w 795647"/>
              <a:gd name="connsiteY0" fmla="*/ 5277 h 931553"/>
              <a:gd name="connsiteX1" fmla="*/ 795647 w 795647"/>
              <a:gd name="connsiteY1" fmla="*/ 5277 h 931553"/>
              <a:gd name="connsiteX2" fmla="*/ 795647 w 795647"/>
              <a:gd name="connsiteY2" fmla="*/ 907802 h 931553"/>
              <a:gd name="connsiteX3" fmla="*/ 1 w 795647"/>
              <a:gd name="connsiteY3" fmla="*/ 931553 h 931553"/>
              <a:gd name="connsiteX4" fmla="*/ 0 w 795647"/>
              <a:gd name="connsiteY4" fmla="*/ 409039 h 931553"/>
              <a:gd name="connsiteX5" fmla="*/ 308758 w 795647"/>
              <a:gd name="connsiteY5" fmla="*/ 385287 h 931553"/>
              <a:gd name="connsiteX6" fmla="*/ 308759 w 795647"/>
              <a:gd name="connsiteY6" fmla="*/ 5277 h 931553"/>
              <a:gd name="connsiteX0" fmla="*/ 308759 w 795647"/>
              <a:gd name="connsiteY0" fmla="*/ 5277 h 931553"/>
              <a:gd name="connsiteX1" fmla="*/ 795647 w 795647"/>
              <a:gd name="connsiteY1" fmla="*/ 5277 h 931553"/>
              <a:gd name="connsiteX2" fmla="*/ 795647 w 795647"/>
              <a:gd name="connsiteY2" fmla="*/ 907802 h 931553"/>
              <a:gd name="connsiteX3" fmla="*/ 1 w 795647"/>
              <a:gd name="connsiteY3" fmla="*/ 931553 h 931553"/>
              <a:gd name="connsiteX4" fmla="*/ 0 w 795647"/>
              <a:gd name="connsiteY4" fmla="*/ 373413 h 931553"/>
              <a:gd name="connsiteX5" fmla="*/ 308758 w 795647"/>
              <a:gd name="connsiteY5" fmla="*/ 385287 h 931553"/>
              <a:gd name="connsiteX6" fmla="*/ 308759 w 795647"/>
              <a:gd name="connsiteY6" fmla="*/ 5277 h 93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647" h="931553">
                <a:moveTo>
                  <a:pt x="308759" y="5277"/>
                </a:moveTo>
                <a:cubicBezTo>
                  <a:pt x="292925" y="-6598"/>
                  <a:pt x="633351" y="5277"/>
                  <a:pt x="795647" y="5277"/>
                </a:cubicBezTo>
                <a:lnTo>
                  <a:pt x="795647" y="907802"/>
                </a:lnTo>
                <a:lnTo>
                  <a:pt x="1" y="931553"/>
                </a:lnTo>
                <a:cubicBezTo>
                  <a:pt x="1" y="757382"/>
                  <a:pt x="0" y="547584"/>
                  <a:pt x="0" y="373413"/>
                </a:cubicBezTo>
                <a:lnTo>
                  <a:pt x="308758" y="385287"/>
                </a:lnTo>
                <a:cubicBezTo>
                  <a:pt x="312717" y="365495"/>
                  <a:pt x="304800" y="-10557"/>
                  <a:pt x="308759" y="5277"/>
                </a:cubicBezTo>
                <a:close/>
              </a:path>
            </a:pathLst>
          </a:custGeom>
          <a:solidFill>
            <a:schemeClr val="bg1"/>
          </a:solidFill>
          <a:ln w="76200">
            <a:solidFill>
              <a:schemeClr val="bg1">
                <a:lumMod val="8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6" name="Text Box 54"/>
          <p:cNvSpPr txBox="1">
            <a:spLocks noChangeArrowheads="1"/>
          </p:cNvSpPr>
          <p:nvPr/>
        </p:nvSpPr>
        <p:spPr bwMode="auto">
          <a:xfrm>
            <a:off x="299409" y="3372962"/>
            <a:ext cx="1770839" cy="3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79" dirty="0">
                <a:latin typeface="Meiryo UI" panose="020B0604030504040204" pitchFamily="50" charset="-128"/>
                <a:ea typeface="Meiryo UI" panose="020B0604030504040204" pitchFamily="50" charset="-128"/>
                <a:cs typeface="Meiryo UI" panose="020B0604030504040204" pitchFamily="50" charset="-128"/>
              </a:rPr>
              <a:t>ｱﾄﾞﾚｽ</a:t>
            </a:r>
            <a:endParaRPr lang="en-US" altLang="ja-JP" sz="1179" dirty="0">
              <a:latin typeface="Meiryo UI" panose="020B0604030504040204" pitchFamily="50" charset="-128"/>
              <a:ea typeface="Meiryo UI" panose="020B0604030504040204" pitchFamily="50" charset="-128"/>
              <a:cs typeface="Meiryo UI" panose="020B0604030504040204" pitchFamily="50" charset="-128"/>
            </a:endParaRPr>
          </a:p>
          <a:p>
            <a:pPr algn="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192.168.000.002</a:t>
            </a:r>
          </a:p>
        </p:txBody>
      </p:sp>
      <p:sp>
        <p:nvSpPr>
          <p:cNvPr id="47" name="Text Box 54"/>
          <p:cNvSpPr txBox="1">
            <a:spLocks noChangeArrowheads="1"/>
          </p:cNvSpPr>
          <p:nvPr/>
        </p:nvSpPr>
        <p:spPr bwMode="auto">
          <a:xfrm>
            <a:off x="4621533" y="3372962"/>
            <a:ext cx="1770839" cy="3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79" dirty="0">
                <a:latin typeface="Meiryo UI" panose="020B0604030504040204" pitchFamily="50" charset="-128"/>
                <a:ea typeface="Meiryo UI" panose="020B0604030504040204" pitchFamily="50" charset="-128"/>
                <a:cs typeface="Meiryo UI" panose="020B0604030504040204" pitchFamily="50" charset="-128"/>
              </a:rPr>
              <a:t>ｱﾄﾞﾚｽ</a:t>
            </a:r>
            <a:endParaRPr lang="en-US" altLang="ja-JP" sz="1179" dirty="0">
              <a:latin typeface="Meiryo UI" panose="020B0604030504040204" pitchFamily="50" charset="-128"/>
              <a:ea typeface="Meiryo UI" panose="020B0604030504040204" pitchFamily="50" charset="-128"/>
              <a:cs typeface="Meiryo UI" panose="020B0604030504040204" pitchFamily="50" charset="-128"/>
            </a:endParaRPr>
          </a:p>
          <a:p>
            <a:pP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192.168.000.003</a:t>
            </a:r>
          </a:p>
        </p:txBody>
      </p:sp>
      <p:sp>
        <p:nvSpPr>
          <p:cNvPr id="48" name="Text Box 54"/>
          <p:cNvSpPr txBox="1">
            <a:spLocks noChangeArrowheads="1"/>
          </p:cNvSpPr>
          <p:nvPr/>
        </p:nvSpPr>
        <p:spPr bwMode="auto">
          <a:xfrm>
            <a:off x="1166243" y="5908830"/>
            <a:ext cx="1770839" cy="3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79" dirty="0">
                <a:latin typeface="Meiryo UI" panose="020B0604030504040204" pitchFamily="50" charset="-128"/>
                <a:ea typeface="Meiryo UI" panose="020B0604030504040204" pitchFamily="50" charset="-128"/>
                <a:cs typeface="Meiryo UI" panose="020B0604030504040204" pitchFamily="50" charset="-128"/>
              </a:rPr>
              <a:t>ｱﾄﾞﾚｽ</a:t>
            </a:r>
            <a:endParaRPr lang="en-US" altLang="ja-JP" sz="1179" dirty="0">
              <a:latin typeface="Meiryo UI" panose="020B0604030504040204" pitchFamily="50" charset="-128"/>
              <a:ea typeface="Meiryo UI" panose="020B0604030504040204" pitchFamily="50" charset="-128"/>
              <a:cs typeface="Meiryo UI" panose="020B0604030504040204" pitchFamily="50" charset="-128"/>
            </a:endParaRPr>
          </a:p>
          <a:p>
            <a:pPr algn="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192.168.000.001</a:t>
            </a:r>
          </a:p>
        </p:txBody>
      </p:sp>
      <p:sp>
        <p:nvSpPr>
          <p:cNvPr id="49" name="Text Box 54"/>
          <p:cNvSpPr txBox="1">
            <a:spLocks noChangeArrowheads="1"/>
          </p:cNvSpPr>
          <p:nvPr/>
        </p:nvSpPr>
        <p:spPr bwMode="auto">
          <a:xfrm>
            <a:off x="617913" y="5440012"/>
            <a:ext cx="1099553" cy="31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spcBef>
                <a:spcPts val="0"/>
              </a:spcBef>
            </a:pPr>
            <a:r>
              <a:rPr lang="ja-JP" altLang="en-US" sz="1814"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本社</a:t>
            </a:r>
            <a:endParaRPr lang="en-US" altLang="ja-JP" sz="1814"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Text Box 54"/>
          <p:cNvSpPr txBox="1">
            <a:spLocks noChangeArrowheads="1"/>
          </p:cNvSpPr>
          <p:nvPr/>
        </p:nvSpPr>
        <p:spPr bwMode="auto">
          <a:xfrm>
            <a:off x="616466" y="2805177"/>
            <a:ext cx="1099553" cy="30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spcBef>
                <a:spcPts val="0"/>
              </a:spcBef>
            </a:pPr>
            <a:r>
              <a:rPr lang="ja-JP" altLang="en-US"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拠点Ａ</a:t>
            </a:r>
            <a:endParaRPr lang="en-US" altLang="ja-JP"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Text Box 54"/>
          <p:cNvSpPr txBox="1">
            <a:spLocks noChangeArrowheads="1"/>
          </p:cNvSpPr>
          <p:nvPr/>
        </p:nvSpPr>
        <p:spPr bwMode="auto">
          <a:xfrm>
            <a:off x="5096727" y="2775184"/>
            <a:ext cx="1099553" cy="30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spcBef>
                <a:spcPts val="0"/>
              </a:spcBef>
            </a:pPr>
            <a:r>
              <a:rPr lang="ja-JP" altLang="en-US"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拠点Ｂ</a:t>
            </a:r>
            <a:endParaRPr lang="en-US" altLang="ja-JP"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Text Box 54"/>
          <p:cNvSpPr txBox="1">
            <a:spLocks noChangeArrowheads="1"/>
          </p:cNvSpPr>
          <p:nvPr/>
        </p:nvSpPr>
        <p:spPr bwMode="auto">
          <a:xfrm>
            <a:off x="1659854" y="4902614"/>
            <a:ext cx="3396865" cy="512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spcBef>
                <a:spcPts val="0"/>
              </a:spcBef>
            </a:pPr>
            <a:r>
              <a:rPr lang="en-US" altLang="ja-JP"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VPN</a:t>
            </a:r>
            <a:r>
              <a:rPr lang="ja-JP" altLang="en-US"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IP-VPN</a:t>
            </a:r>
            <a:r>
              <a:rPr lang="ja-JP" altLang="en-US"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a:p>
            <a:pPr algn="ctr">
              <a:lnSpc>
                <a:spcPct val="80000"/>
              </a:lnSpc>
              <a:spcBef>
                <a:spcPts val="0"/>
              </a:spcBef>
            </a:pPr>
            <a:r>
              <a:rPr lang="ja-JP" altLang="en-US"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広域</a:t>
            </a:r>
            <a:r>
              <a:rPr lang="en-US" altLang="ja-JP"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LAN</a:t>
            </a:r>
            <a:r>
              <a:rPr lang="ja-JP" altLang="en-US"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rPr>
              <a:t>など</a:t>
            </a:r>
            <a:endParaRPr lang="en-US" altLang="ja-JP" sz="1706" b="1" dirty="0">
              <a:solidFill>
                <a:srgbClr val="FF66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フリーフォーム 58"/>
          <p:cNvSpPr/>
          <p:nvPr/>
        </p:nvSpPr>
        <p:spPr bwMode="auto">
          <a:xfrm rot="5400000">
            <a:off x="4915857" y="4757213"/>
            <a:ext cx="1182192" cy="998296"/>
          </a:xfrm>
          <a:custGeom>
            <a:avLst/>
            <a:gdLst>
              <a:gd name="connsiteX0" fmla="*/ 617517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617517 w 1068779"/>
              <a:gd name="connsiteY6" fmla="*/ 0 h 902525"/>
              <a:gd name="connsiteX0" fmla="*/ 558140 w 1068779"/>
              <a:gd name="connsiteY0" fmla="*/ 0 h 914400"/>
              <a:gd name="connsiteX1" fmla="*/ 1068779 w 1068779"/>
              <a:gd name="connsiteY1" fmla="*/ 11875 h 914400"/>
              <a:gd name="connsiteX2" fmla="*/ 1068779 w 1068779"/>
              <a:gd name="connsiteY2" fmla="*/ 914400 h 914400"/>
              <a:gd name="connsiteX3" fmla="*/ 0 w 1068779"/>
              <a:gd name="connsiteY3" fmla="*/ 914400 h 914400"/>
              <a:gd name="connsiteX4" fmla="*/ 0 w 1068779"/>
              <a:gd name="connsiteY4" fmla="*/ 451262 h 914400"/>
              <a:gd name="connsiteX5" fmla="*/ 570015 w 1068779"/>
              <a:gd name="connsiteY5" fmla="*/ 451262 h 914400"/>
              <a:gd name="connsiteX6" fmla="*/ 558140 w 1068779"/>
              <a:gd name="connsiteY6" fmla="*/ 0 h 914400"/>
              <a:gd name="connsiteX0" fmla="*/ 581891 w 1068779"/>
              <a:gd name="connsiteY0" fmla="*/ 0 h 926276"/>
              <a:gd name="connsiteX1" fmla="*/ 1068779 w 1068779"/>
              <a:gd name="connsiteY1" fmla="*/ 23751 h 926276"/>
              <a:gd name="connsiteX2" fmla="*/ 1068779 w 1068779"/>
              <a:gd name="connsiteY2" fmla="*/ 926276 h 926276"/>
              <a:gd name="connsiteX3" fmla="*/ 0 w 1068779"/>
              <a:gd name="connsiteY3" fmla="*/ 926276 h 926276"/>
              <a:gd name="connsiteX4" fmla="*/ 0 w 1068779"/>
              <a:gd name="connsiteY4" fmla="*/ 463138 h 926276"/>
              <a:gd name="connsiteX5" fmla="*/ 570015 w 1068779"/>
              <a:gd name="connsiteY5" fmla="*/ 463138 h 926276"/>
              <a:gd name="connsiteX6" fmla="*/ 581891 w 1068779"/>
              <a:gd name="connsiteY6" fmla="*/ 0 h 926276"/>
              <a:gd name="connsiteX0" fmla="*/ 581891 w 1068779"/>
              <a:gd name="connsiteY0" fmla="*/ 11875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11875 h 902525"/>
              <a:gd name="connsiteX0" fmla="*/ 581891 w 1068779"/>
              <a:gd name="connsiteY0" fmla="*/ 0 h 902525"/>
              <a:gd name="connsiteX1" fmla="*/ 1068779 w 1068779"/>
              <a:gd name="connsiteY1" fmla="*/ 0 h 902525"/>
              <a:gd name="connsiteX2" fmla="*/ 1068779 w 1068779"/>
              <a:gd name="connsiteY2" fmla="*/ 902525 h 902525"/>
              <a:gd name="connsiteX3" fmla="*/ 0 w 1068779"/>
              <a:gd name="connsiteY3" fmla="*/ 902525 h 902525"/>
              <a:gd name="connsiteX4" fmla="*/ 0 w 1068779"/>
              <a:gd name="connsiteY4" fmla="*/ 439387 h 902525"/>
              <a:gd name="connsiteX5" fmla="*/ 570015 w 1068779"/>
              <a:gd name="connsiteY5" fmla="*/ 439387 h 902525"/>
              <a:gd name="connsiteX6" fmla="*/ 581891 w 1068779"/>
              <a:gd name="connsiteY6" fmla="*/ 0 h 90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779" h="902525">
                <a:moveTo>
                  <a:pt x="581891" y="0"/>
                </a:moveTo>
                <a:lnTo>
                  <a:pt x="1068779" y="0"/>
                </a:lnTo>
                <a:lnTo>
                  <a:pt x="1068779" y="902525"/>
                </a:lnTo>
                <a:lnTo>
                  <a:pt x="0" y="902525"/>
                </a:lnTo>
                <a:lnTo>
                  <a:pt x="0" y="439387"/>
                </a:lnTo>
                <a:lnTo>
                  <a:pt x="570015" y="439387"/>
                </a:lnTo>
                <a:lnTo>
                  <a:pt x="581891" y="0"/>
                </a:lnTo>
                <a:close/>
              </a:path>
            </a:pathLst>
          </a:custGeom>
          <a:solidFill>
            <a:schemeClr val="bg1"/>
          </a:solidFill>
          <a:ln w="76200">
            <a:solidFill>
              <a:schemeClr val="bg1">
                <a:lumMod val="85000"/>
              </a:schemeClr>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61" name="Text Box 54"/>
          <p:cNvSpPr txBox="1">
            <a:spLocks noChangeArrowheads="1"/>
          </p:cNvSpPr>
          <p:nvPr/>
        </p:nvSpPr>
        <p:spPr bwMode="auto">
          <a:xfrm>
            <a:off x="3858212" y="5908830"/>
            <a:ext cx="1770839" cy="382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179" dirty="0">
                <a:latin typeface="Meiryo UI" panose="020B0604030504040204" pitchFamily="50" charset="-128"/>
                <a:ea typeface="Meiryo UI" panose="020B0604030504040204" pitchFamily="50" charset="-128"/>
                <a:cs typeface="Meiryo UI" panose="020B0604030504040204" pitchFamily="50" charset="-128"/>
              </a:rPr>
              <a:t>ｱﾄﾞﾚｽ</a:t>
            </a:r>
            <a:endParaRPr lang="en-US" altLang="ja-JP" sz="1179" dirty="0">
              <a:latin typeface="Meiryo UI" panose="020B0604030504040204" pitchFamily="50" charset="-128"/>
              <a:ea typeface="Meiryo UI" panose="020B0604030504040204" pitchFamily="50" charset="-128"/>
              <a:cs typeface="Meiryo UI" panose="020B0604030504040204" pitchFamily="50" charset="-128"/>
            </a:endParaRPr>
          </a:p>
          <a:p>
            <a:pPr>
              <a:lnSpc>
                <a:spcPct val="80000"/>
              </a:lnSpc>
              <a:spcBef>
                <a:spcPts val="0"/>
              </a:spcBef>
            </a:pPr>
            <a:r>
              <a:rPr lang="en-US" altLang="ja-JP" sz="1179" dirty="0">
                <a:latin typeface="Meiryo UI" panose="020B0604030504040204" pitchFamily="50" charset="-128"/>
                <a:ea typeface="Meiryo UI" panose="020B0604030504040204" pitchFamily="50" charset="-128"/>
                <a:cs typeface="Meiryo UI" panose="020B0604030504040204" pitchFamily="50" charset="-128"/>
              </a:rPr>
              <a:t>192.168.000.004</a:t>
            </a:r>
          </a:p>
        </p:txBody>
      </p:sp>
      <p:sp>
        <p:nvSpPr>
          <p:cNvPr id="62" name="Text Box 54"/>
          <p:cNvSpPr txBox="1">
            <a:spLocks noChangeArrowheads="1"/>
          </p:cNvSpPr>
          <p:nvPr/>
        </p:nvSpPr>
        <p:spPr bwMode="auto">
          <a:xfrm>
            <a:off x="5096727" y="5382638"/>
            <a:ext cx="1099553" cy="302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spcBef>
                <a:spcPts val="0"/>
              </a:spcBef>
            </a:pPr>
            <a:r>
              <a:rPr lang="ja-JP" altLang="en-US"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拠点</a:t>
            </a:r>
            <a:r>
              <a:rPr lang="en-US" altLang="ja-JP" sz="1706" b="1"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C</a:t>
            </a:r>
          </a:p>
        </p:txBody>
      </p:sp>
      <p:grpSp>
        <p:nvGrpSpPr>
          <p:cNvPr id="3" name="グループ化 2"/>
          <p:cNvGrpSpPr/>
          <p:nvPr/>
        </p:nvGrpSpPr>
        <p:grpSpPr>
          <a:xfrm rot="10800000">
            <a:off x="2156639" y="2969673"/>
            <a:ext cx="2597813" cy="2336198"/>
            <a:chOff x="6175170" y="1971461"/>
            <a:chExt cx="2718341" cy="2444589"/>
          </a:xfrm>
        </p:grpSpPr>
        <p:pic>
          <p:nvPicPr>
            <p:cNvPr id="65" name="Picture 4" descr="C:\Users\825831\Desktop\AC配布素材\Info_graph_png\0-4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2510956">
              <a:off x="6448922" y="1971461"/>
              <a:ext cx="2444589" cy="2444589"/>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2"/>
            <p:cNvSpPr txBox="1">
              <a:spLocks noChangeArrowheads="1"/>
            </p:cNvSpPr>
            <p:nvPr/>
          </p:nvSpPr>
          <p:spPr bwMode="auto">
            <a:xfrm flipV="1">
              <a:off x="6175170" y="2831988"/>
              <a:ext cx="2245370" cy="352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1633"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セキュリティ</a:t>
              </a:r>
            </a:p>
          </p:txBody>
        </p:sp>
        <p:sp>
          <p:nvSpPr>
            <p:cNvPr id="67" name="Rectangle 62"/>
            <p:cNvSpPr txBox="1">
              <a:spLocks noChangeArrowheads="1"/>
            </p:cNvSpPr>
            <p:nvPr/>
          </p:nvSpPr>
          <p:spPr bwMode="auto">
            <a:xfrm flipV="1">
              <a:off x="7571631" y="3096790"/>
              <a:ext cx="956179" cy="615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1633"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コスト</a:t>
              </a:r>
              <a:endParaRPr lang="en-US" altLang="ja-JP" sz="1633"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defRPr/>
              </a:pPr>
              <a:r>
                <a:rPr lang="ja-JP" altLang="en-US" sz="1633" b="1" kern="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削減</a:t>
              </a:r>
            </a:p>
          </p:txBody>
        </p:sp>
      </p:grpSp>
      <p:sp>
        <p:nvSpPr>
          <p:cNvPr id="69" name="テキスト ボックス 68"/>
          <p:cNvSpPr txBox="1"/>
          <p:nvPr/>
        </p:nvSpPr>
        <p:spPr bwMode="auto">
          <a:xfrm>
            <a:off x="6545692" y="2146697"/>
            <a:ext cx="2615304" cy="5988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IP-</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ファクス機能</a:t>
            </a:r>
            <a:endParaRPr lang="en-US" altLang="ja-JP" sz="1270" dirty="0">
              <a:solidFill>
                <a:schemeClr val="tx1">
                  <a:lumMod val="75000"/>
                  <a:lumOff val="25000"/>
                </a:schemeClr>
              </a:solidFill>
              <a:latin typeface="Meiryo UI" pitchFamily="50" charset="-128"/>
              <a:ea typeface="Meiryo UI" pitchFamily="50" charset="-128"/>
              <a:cs typeface="Meiryo UI" pitchFamily="50" charset="-128"/>
            </a:endParaRPr>
          </a:p>
          <a:p>
            <a:pPr algn="ctr" eaLnBrk="1" hangingPunct="1"/>
            <a:r>
              <a:rPr lang="ja-JP" altLang="en-US" sz="816" dirty="0">
                <a:solidFill>
                  <a:schemeClr val="tx1">
                    <a:lumMod val="75000"/>
                    <a:lumOff val="25000"/>
                  </a:schemeClr>
                </a:solidFill>
                <a:latin typeface="Meiryo UI" pitchFamily="50" charset="-128"/>
                <a:ea typeface="Meiryo UI" pitchFamily="50" charset="-128"/>
                <a:cs typeface="Meiryo UI" pitchFamily="50" charset="-128"/>
              </a:rPr>
              <a:t>（</a:t>
            </a:r>
            <a:r>
              <a:rPr lang="en-US" altLang="ja-JP" sz="816" dirty="0">
                <a:solidFill>
                  <a:schemeClr val="tx1">
                    <a:lumMod val="75000"/>
                    <a:lumOff val="25000"/>
                  </a:schemeClr>
                </a:solidFill>
                <a:latin typeface="Meiryo UI" pitchFamily="50" charset="-128"/>
                <a:ea typeface="Meiryo UI" pitchFamily="50" charset="-128"/>
                <a:cs typeface="Meiryo UI" pitchFamily="50" charset="-128"/>
              </a:rPr>
              <a:t>ITU-T</a:t>
            </a:r>
            <a:r>
              <a:rPr lang="ja-JP" altLang="en-US" sz="816" dirty="0">
                <a:solidFill>
                  <a:schemeClr val="tx1">
                    <a:lumMod val="75000"/>
                    <a:lumOff val="25000"/>
                  </a:schemeClr>
                </a:solidFill>
                <a:latin typeface="Meiryo UI" pitchFamily="50" charset="-128"/>
                <a:ea typeface="Meiryo UI" pitchFamily="50" charset="-128"/>
                <a:cs typeface="Meiryo UI" pitchFamily="50" charset="-128"/>
              </a:rPr>
              <a:t>　</a:t>
            </a:r>
            <a:r>
              <a:rPr lang="en-US" altLang="ja-JP" sz="816" dirty="0">
                <a:solidFill>
                  <a:schemeClr val="tx1">
                    <a:lumMod val="75000"/>
                    <a:lumOff val="25000"/>
                  </a:schemeClr>
                </a:solidFill>
                <a:latin typeface="Meiryo UI" pitchFamily="50" charset="-128"/>
                <a:ea typeface="Meiryo UI" pitchFamily="50" charset="-128"/>
                <a:cs typeface="Meiryo UI" pitchFamily="50" charset="-128"/>
              </a:rPr>
              <a:t>T.38</a:t>
            </a:r>
            <a:r>
              <a:rPr lang="ja-JP" altLang="en-US" sz="816" dirty="0">
                <a:solidFill>
                  <a:schemeClr val="tx1">
                    <a:lumMod val="75000"/>
                    <a:lumOff val="25000"/>
                  </a:schemeClr>
                </a:solidFill>
                <a:latin typeface="Meiryo UI" pitchFamily="50" charset="-128"/>
                <a:ea typeface="Meiryo UI" pitchFamily="50" charset="-128"/>
                <a:cs typeface="Meiryo UI" pitchFamily="50" charset="-128"/>
              </a:rPr>
              <a:t>勧告準拠）</a:t>
            </a:r>
          </a:p>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対応機種同士であれば通信可能</a:t>
            </a:r>
          </a:p>
        </p:txBody>
      </p:sp>
      <p:sp>
        <p:nvSpPr>
          <p:cNvPr id="73" name="テキスト ボックス 72"/>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540" dirty="0">
                <a:solidFill>
                  <a:prstClr val="black">
                    <a:lumMod val="85000"/>
                    <a:lumOff val="15000"/>
                  </a:prstClr>
                </a:solidFill>
                <a:latin typeface="Meiryo UI" pitchFamily="50" charset="-128"/>
                <a:ea typeface="Meiryo UI" pitchFamily="50" charset="-128"/>
                <a:cs typeface="Meiryo UI" pitchFamily="50" charset="-128"/>
              </a:rPr>
              <a:t>VPN</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環境を利用したファクス通信で、安全に通信費削減</a:t>
            </a:r>
          </a:p>
        </p:txBody>
      </p:sp>
      <p:sp>
        <p:nvSpPr>
          <p:cNvPr id="74" name="テキスト ボックス 73"/>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通信コストの大幅削減＆セキュリティ強化を実現します。</a:t>
            </a:r>
          </a:p>
        </p:txBody>
      </p:sp>
      <p:sp>
        <p:nvSpPr>
          <p:cNvPr id="81" name="テキスト ボックス 80"/>
          <p:cNvSpPr txBox="1"/>
          <p:nvPr/>
        </p:nvSpPr>
        <p:spPr bwMode="auto">
          <a:xfrm>
            <a:off x="6414928" y="3414014"/>
            <a:ext cx="287683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メールサーバーを必要とせず、</a:t>
            </a:r>
          </a:p>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　</a:t>
            </a:r>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IP</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を指定して端末同士で直接通信</a:t>
            </a:r>
          </a:p>
        </p:txBody>
      </p:sp>
      <p:sp>
        <p:nvSpPr>
          <p:cNvPr id="82" name="テキスト ボックス 81"/>
          <p:cNvSpPr txBox="1"/>
          <p:nvPr/>
        </p:nvSpPr>
        <p:spPr bwMode="auto">
          <a:xfrm>
            <a:off x="6414928" y="4520590"/>
            <a:ext cx="287683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1270" dirty="0">
                <a:solidFill>
                  <a:schemeClr val="tx1">
                    <a:lumMod val="75000"/>
                    <a:lumOff val="25000"/>
                  </a:schemeClr>
                </a:solidFill>
                <a:latin typeface="Meiryo UI" pitchFamily="50" charset="-128"/>
                <a:ea typeface="Meiryo UI" pitchFamily="50" charset="-128"/>
                <a:cs typeface="Meiryo UI" pitchFamily="50" charset="-128"/>
              </a:rPr>
              <a:t>IP-FAX</a:t>
            </a:r>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は社内通信なので、外部にデータが出ることもなくセキュリティ上も安心</a:t>
            </a:r>
          </a:p>
        </p:txBody>
      </p:sp>
      <p:sp>
        <p:nvSpPr>
          <p:cNvPr id="83" name="テキスト ボックス 82"/>
          <p:cNvSpPr txBox="1"/>
          <p:nvPr/>
        </p:nvSpPr>
        <p:spPr bwMode="auto">
          <a:xfrm>
            <a:off x="6414928" y="5824561"/>
            <a:ext cx="2876834" cy="2778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270" dirty="0">
                <a:solidFill>
                  <a:schemeClr val="tx1">
                    <a:lumMod val="75000"/>
                    <a:lumOff val="25000"/>
                  </a:schemeClr>
                </a:solidFill>
                <a:latin typeface="Meiryo UI" pitchFamily="50" charset="-128"/>
                <a:ea typeface="Meiryo UI" pitchFamily="50" charset="-128"/>
                <a:cs typeface="Meiryo UI" pitchFamily="50" charset="-128"/>
              </a:rPr>
              <a:t>高速かつ高画質な通信が可能</a:t>
            </a:r>
          </a:p>
        </p:txBody>
      </p:sp>
      <p:sp>
        <p:nvSpPr>
          <p:cNvPr id="68" name="テキスト ボックス 67"/>
          <p:cNvSpPr txBox="1"/>
          <p:nvPr/>
        </p:nvSpPr>
        <p:spPr bwMode="auto">
          <a:xfrm>
            <a:off x="6414928" y="5368757"/>
            <a:ext cx="2876834"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高速・高画質</a:t>
            </a:r>
          </a:p>
        </p:txBody>
      </p:sp>
      <p:sp>
        <p:nvSpPr>
          <p:cNvPr id="70" name="テキスト ボックス 69"/>
          <p:cNvSpPr txBox="1"/>
          <p:nvPr/>
        </p:nvSpPr>
        <p:spPr bwMode="auto">
          <a:xfrm>
            <a:off x="6414928" y="4080914"/>
            <a:ext cx="2876834"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安心・安全</a:t>
            </a:r>
          </a:p>
        </p:txBody>
      </p:sp>
      <p:sp>
        <p:nvSpPr>
          <p:cNvPr id="71" name="テキスト ボックス 70"/>
          <p:cNvSpPr txBox="1"/>
          <p:nvPr/>
        </p:nvSpPr>
        <p:spPr bwMode="auto">
          <a:xfrm>
            <a:off x="6414928" y="2974470"/>
            <a:ext cx="2876834"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en-US" altLang="ja-JP" sz="2177" dirty="0">
                <a:solidFill>
                  <a:schemeClr val="tx1">
                    <a:lumMod val="75000"/>
                    <a:lumOff val="25000"/>
                  </a:schemeClr>
                </a:solidFill>
                <a:latin typeface="Meiryo UI" pitchFamily="50" charset="-128"/>
                <a:ea typeface="Meiryo UI" pitchFamily="50" charset="-128"/>
                <a:cs typeface="Meiryo UI" pitchFamily="50" charset="-128"/>
              </a:rPr>
              <a:t>IP</a:t>
            </a:r>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アドレスで通信</a:t>
            </a:r>
          </a:p>
        </p:txBody>
      </p:sp>
      <p:sp>
        <p:nvSpPr>
          <p:cNvPr id="72" name="テキスト ボックス 71"/>
          <p:cNvSpPr txBox="1"/>
          <p:nvPr/>
        </p:nvSpPr>
        <p:spPr bwMode="auto">
          <a:xfrm>
            <a:off x="6414928" y="1738046"/>
            <a:ext cx="2876834"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177" dirty="0">
                <a:solidFill>
                  <a:schemeClr val="tx1">
                    <a:lumMod val="75000"/>
                    <a:lumOff val="25000"/>
                  </a:schemeClr>
                </a:solidFill>
                <a:latin typeface="Meiryo UI" pitchFamily="50" charset="-128"/>
                <a:ea typeface="Meiryo UI" pitchFamily="50" charset="-128"/>
                <a:cs typeface="Meiryo UI" pitchFamily="50" charset="-128"/>
              </a:rPr>
              <a:t>拠点間通信</a:t>
            </a:r>
          </a:p>
        </p:txBody>
      </p:sp>
      <p:pic>
        <p:nvPicPr>
          <p:cNvPr id="86" name="図 85"/>
          <p:cNvPicPr>
            <a:picLocks noChangeAspect="1"/>
          </p:cNvPicPr>
          <p:nvPr/>
        </p:nvPicPr>
        <p:blipFill>
          <a:blip r:embed="rId3"/>
          <a:stretch>
            <a:fillRect/>
          </a:stretch>
        </p:blipFill>
        <p:spPr>
          <a:xfrm>
            <a:off x="5194963" y="1826432"/>
            <a:ext cx="518515" cy="746265"/>
          </a:xfrm>
          <a:prstGeom prst="rect">
            <a:avLst/>
          </a:prstGeom>
        </p:spPr>
      </p:pic>
      <p:pic>
        <p:nvPicPr>
          <p:cNvPr id="87" name="図 86"/>
          <p:cNvPicPr>
            <a:picLocks noChangeAspect="1"/>
          </p:cNvPicPr>
          <p:nvPr/>
        </p:nvPicPr>
        <p:blipFill>
          <a:blip r:embed="rId3"/>
          <a:stretch>
            <a:fillRect/>
          </a:stretch>
        </p:blipFill>
        <p:spPr>
          <a:xfrm>
            <a:off x="5194963" y="4450470"/>
            <a:ext cx="518515" cy="746265"/>
          </a:xfrm>
          <a:prstGeom prst="rect">
            <a:avLst/>
          </a:prstGeom>
        </p:spPr>
      </p:pic>
      <p:pic>
        <p:nvPicPr>
          <p:cNvPr id="88" name="図 87"/>
          <p:cNvPicPr>
            <a:picLocks noChangeAspect="1"/>
          </p:cNvPicPr>
          <p:nvPr/>
        </p:nvPicPr>
        <p:blipFill>
          <a:blip r:embed="rId3"/>
          <a:stretch>
            <a:fillRect/>
          </a:stretch>
        </p:blipFill>
        <p:spPr>
          <a:xfrm>
            <a:off x="932815" y="4450470"/>
            <a:ext cx="518515" cy="746265"/>
          </a:xfrm>
          <a:prstGeom prst="rect">
            <a:avLst/>
          </a:prstGeom>
        </p:spPr>
      </p:pic>
      <p:pic>
        <p:nvPicPr>
          <p:cNvPr id="90" name="図 89"/>
          <p:cNvPicPr>
            <a:picLocks noChangeAspect="1"/>
          </p:cNvPicPr>
          <p:nvPr/>
        </p:nvPicPr>
        <p:blipFill>
          <a:blip r:embed="rId3"/>
          <a:stretch>
            <a:fillRect/>
          </a:stretch>
        </p:blipFill>
        <p:spPr>
          <a:xfrm>
            <a:off x="955836" y="1826432"/>
            <a:ext cx="518515" cy="746265"/>
          </a:xfrm>
          <a:prstGeom prst="rect">
            <a:avLst/>
          </a:prstGeom>
        </p:spPr>
      </p:pic>
      <p:sp>
        <p:nvSpPr>
          <p:cNvPr id="2" name="タイトル 1">
            <a:extLst>
              <a:ext uri="{FF2B5EF4-FFF2-40B4-BE49-F238E27FC236}">
                <a16:creationId xmlns:a16="http://schemas.microsoft.com/office/drawing/2014/main" id="{6F6FD41B-1E1A-4E9A-946D-1AF8A562A679}"/>
              </a:ext>
            </a:extLst>
          </p:cNvPr>
          <p:cNvSpPr>
            <a:spLocks noGrp="1"/>
          </p:cNvSpPr>
          <p:nvPr>
            <p:ph type="title"/>
          </p:nvPr>
        </p:nvSpPr>
        <p:spPr/>
        <p:txBody>
          <a:bodyPr/>
          <a:lstStyle/>
          <a:p>
            <a:r>
              <a:rPr lang="en-US" altLang="ja-JP" dirty="0"/>
              <a:t>IP FAX</a:t>
            </a:r>
          </a:p>
        </p:txBody>
      </p:sp>
      <p:sp>
        <p:nvSpPr>
          <p:cNvPr id="5" name="スライド番号プレースホルダー 4">
            <a:extLst>
              <a:ext uri="{FF2B5EF4-FFF2-40B4-BE49-F238E27FC236}">
                <a16:creationId xmlns:a16="http://schemas.microsoft.com/office/drawing/2014/main" id="{A645F740-CBFE-46ED-AA8C-D5259C7CF076}"/>
              </a:ext>
            </a:extLst>
          </p:cNvPr>
          <p:cNvSpPr>
            <a:spLocks noGrp="1"/>
          </p:cNvSpPr>
          <p:nvPr>
            <p:ph type="sldNum" sz="quarter" idx="4"/>
          </p:nvPr>
        </p:nvSpPr>
        <p:spPr/>
        <p:txBody>
          <a:bodyPr/>
          <a:lstStyle/>
          <a:p>
            <a:pPr>
              <a:defRPr/>
            </a:pPr>
            <a:fld id="{FB3629B8-3F17-4C5D-9EA5-923845F78C95}" type="slidenum">
              <a:rPr lang="en-US" altLang="ja-JP" smtClean="0"/>
              <a:pPr>
                <a:defRPr/>
              </a:pPr>
              <a:t>34</a:t>
            </a:fld>
            <a:endParaRPr lang="en-US" altLang="ja-JP" dirty="0"/>
          </a:p>
        </p:txBody>
      </p:sp>
      <p:pic>
        <p:nvPicPr>
          <p:cNvPr id="45" name="図 44">
            <a:extLst>
              <a:ext uri="{FF2B5EF4-FFF2-40B4-BE49-F238E27FC236}">
                <a16:creationId xmlns:a16="http://schemas.microsoft.com/office/drawing/2014/main" id="{5BC835BD-E690-4E5F-BEBF-802E443A6A07}"/>
              </a:ext>
            </a:extLst>
          </p:cNvPr>
          <p:cNvPicPr>
            <a:picLocks noChangeAspect="1"/>
          </p:cNvPicPr>
          <p:nvPr/>
        </p:nvPicPr>
        <p:blipFill>
          <a:blip r:embed="rId4"/>
          <a:stretch>
            <a:fillRect/>
          </a:stretch>
        </p:blipFill>
        <p:spPr>
          <a:xfrm>
            <a:off x="1561038" y="2189681"/>
            <a:ext cx="561874" cy="1140044"/>
          </a:xfrm>
          <a:prstGeom prst="rect">
            <a:avLst/>
          </a:prstGeom>
        </p:spPr>
      </p:pic>
      <p:pic>
        <p:nvPicPr>
          <p:cNvPr id="52" name="図 51">
            <a:extLst>
              <a:ext uri="{FF2B5EF4-FFF2-40B4-BE49-F238E27FC236}">
                <a16:creationId xmlns:a16="http://schemas.microsoft.com/office/drawing/2014/main" id="{26C52705-AF7D-4886-97CD-C15EF6C8EB6E}"/>
              </a:ext>
            </a:extLst>
          </p:cNvPr>
          <p:cNvPicPr>
            <a:picLocks noChangeAspect="1"/>
          </p:cNvPicPr>
          <p:nvPr/>
        </p:nvPicPr>
        <p:blipFill>
          <a:blip r:embed="rId4"/>
          <a:stretch>
            <a:fillRect/>
          </a:stretch>
        </p:blipFill>
        <p:spPr>
          <a:xfrm>
            <a:off x="4523575" y="2189681"/>
            <a:ext cx="561874" cy="1140044"/>
          </a:xfrm>
          <a:prstGeom prst="rect">
            <a:avLst/>
          </a:prstGeom>
        </p:spPr>
      </p:pic>
      <p:pic>
        <p:nvPicPr>
          <p:cNvPr id="53" name="図 52">
            <a:extLst>
              <a:ext uri="{FF2B5EF4-FFF2-40B4-BE49-F238E27FC236}">
                <a16:creationId xmlns:a16="http://schemas.microsoft.com/office/drawing/2014/main" id="{10353885-7C25-41E6-99A1-0E6D4CD67209}"/>
              </a:ext>
            </a:extLst>
          </p:cNvPr>
          <p:cNvPicPr>
            <a:picLocks noChangeAspect="1"/>
          </p:cNvPicPr>
          <p:nvPr/>
        </p:nvPicPr>
        <p:blipFill>
          <a:blip r:embed="rId4"/>
          <a:stretch>
            <a:fillRect/>
          </a:stretch>
        </p:blipFill>
        <p:spPr>
          <a:xfrm>
            <a:off x="1561038" y="4778655"/>
            <a:ext cx="561874" cy="1140044"/>
          </a:xfrm>
          <a:prstGeom prst="rect">
            <a:avLst/>
          </a:prstGeom>
        </p:spPr>
      </p:pic>
      <p:pic>
        <p:nvPicPr>
          <p:cNvPr id="54" name="図 53">
            <a:extLst>
              <a:ext uri="{FF2B5EF4-FFF2-40B4-BE49-F238E27FC236}">
                <a16:creationId xmlns:a16="http://schemas.microsoft.com/office/drawing/2014/main" id="{7CF349BD-E420-4B82-AE02-F8344F75A6E2}"/>
              </a:ext>
            </a:extLst>
          </p:cNvPr>
          <p:cNvPicPr>
            <a:picLocks noChangeAspect="1"/>
          </p:cNvPicPr>
          <p:nvPr/>
        </p:nvPicPr>
        <p:blipFill>
          <a:blip r:embed="rId4"/>
          <a:stretch>
            <a:fillRect/>
          </a:stretch>
        </p:blipFill>
        <p:spPr>
          <a:xfrm>
            <a:off x="4523575" y="4778655"/>
            <a:ext cx="561874" cy="1140044"/>
          </a:xfrm>
          <a:prstGeom prst="rect">
            <a:avLst/>
          </a:prstGeom>
        </p:spPr>
      </p:pic>
    </p:spTree>
    <p:extLst>
      <p:ext uri="{BB962C8B-B14F-4D97-AF65-F5344CB8AC3E}">
        <p14:creationId xmlns:p14="http://schemas.microsoft.com/office/powerpoint/2010/main" val="1209373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p:cNvSpPr/>
          <p:nvPr/>
        </p:nvSpPr>
        <p:spPr bwMode="auto">
          <a:xfrm>
            <a:off x="559647" y="5165010"/>
            <a:ext cx="2059080" cy="1171882"/>
          </a:xfrm>
          <a:prstGeom prst="rect">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270" dirty="0">
              <a:solidFill>
                <a:prstClr val="black"/>
              </a:solidFill>
              <a:latin typeface="Meiryo UI" panose="020B0604030504040204" pitchFamily="50" charset="-128"/>
              <a:ea typeface="Meiryo UI" panose="020B0604030504040204" pitchFamily="50" charset="-128"/>
            </a:endParaRPr>
          </a:p>
        </p:txBody>
      </p:sp>
      <p:sp>
        <p:nvSpPr>
          <p:cNvPr id="28" name="正方形/長方形 27"/>
          <p:cNvSpPr/>
          <p:nvPr/>
        </p:nvSpPr>
        <p:spPr bwMode="auto">
          <a:xfrm>
            <a:off x="4961734" y="5165010"/>
            <a:ext cx="2059080" cy="1171882"/>
          </a:xfrm>
          <a:prstGeom prst="rect">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270" dirty="0">
              <a:solidFill>
                <a:prstClr val="black"/>
              </a:solidFill>
              <a:latin typeface="Meiryo UI" panose="020B0604030504040204" pitchFamily="50" charset="-128"/>
              <a:ea typeface="Meiryo UI" panose="020B0604030504040204" pitchFamily="50" charset="-128"/>
            </a:endParaRPr>
          </a:p>
        </p:txBody>
      </p:sp>
      <p:sp>
        <p:nvSpPr>
          <p:cNvPr id="36" name="正方形/長方形 35"/>
          <p:cNvSpPr/>
          <p:nvPr/>
        </p:nvSpPr>
        <p:spPr bwMode="auto">
          <a:xfrm>
            <a:off x="2780601" y="5165010"/>
            <a:ext cx="2059080" cy="1171882"/>
          </a:xfrm>
          <a:prstGeom prst="rect">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270" dirty="0">
              <a:solidFill>
                <a:prstClr val="black"/>
              </a:solidFill>
              <a:latin typeface="Meiryo UI" panose="020B0604030504040204" pitchFamily="50" charset="-128"/>
              <a:ea typeface="Meiryo UI" panose="020B0604030504040204" pitchFamily="50" charset="-128"/>
            </a:endParaRPr>
          </a:p>
        </p:txBody>
      </p:sp>
      <p:sp>
        <p:nvSpPr>
          <p:cNvPr id="37" name="正方形/長方形 36"/>
          <p:cNvSpPr/>
          <p:nvPr/>
        </p:nvSpPr>
        <p:spPr bwMode="auto">
          <a:xfrm>
            <a:off x="7182688" y="5165010"/>
            <a:ext cx="2059080" cy="1171882"/>
          </a:xfrm>
          <a:prstGeom prst="rect">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270" dirty="0">
              <a:solidFill>
                <a:prstClr val="black"/>
              </a:solidFill>
              <a:latin typeface="Meiryo UI" panose="020B0604030504040204" pitchFamily="50" charset="-128"/>
              <a:ea typeface="Meiryo UI" panose="020B0604030504040204" pitchFamily="50" charset="-128"/>
            </a:endParaRPr>
          </a:p>
        </p:txBody>
      </p:sp>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Log</a:t>
            </a:r>
            <a:r>
              <a:rPr lang="ja-JP" altLang="en-US" b="1" dirty="0">
                <a:latin typeface="Meiryo UI" panose="020B0604030504040204" pitchFamily="50" charset="-128"/>
                <a:ea typeface="Meiryo UI" panose="020B0604030504040204" pitchFamily="50" charset="-128"/>
                <a:cs typeface="Meiryo UI" panose="020B0604030504040204" pitchFamily="50" charset="-128"/>
              </a:rPr>
              <a:t>キャプチャ</a:t>
            </a:r>
            <a:r>
              <a:rPr lang="en-US" altLang="ja-JP" b="1" dirty="0">
                <a:latin typeface="Meiryo UI" panose="020B0604030504040204" pitchFamily="50" charset="-128"/>
                <a:ea typeface="Meiryo UI" panose="020B0604030504040204" pitchFamily="50" charset="-128"/>
                <a:cs typeface="Meiryo UI" panose="020B0604030504040204" pitchFamily="50" charset="-128"/>
              </a:rPr>
              <a:t>NX Plus </a:t>
            </a:r>
            <a:r>
              <a:rPr lang="ja-JP" altLang="en-US"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177" dirty="0">
                <a:latin typeface="Meiryo UI" panose="020B0604030504040204" pitchFamily="50" charset="-128"/>
                <a:ea typeface="Meiryo UI" panose="020B0604030504040204" pitchFamily="50" charset="-128"/>
                <a:cs typeface="Meiryo UI" panose="020B0604030504040204" pitchFamily="50" charset="-128"/>
              </a:rPr>
              <a:t>–</a:t>
            </a:r>
            <a:r>
              <a:rPr lang="ja-JP" altLang="en-US" sz="2177" dirty="0">
                <a:latin typeface="Meiryo UI" panose="020B0604030504040204" pitchFamily="50" charset="-128"/>
                <a:ea typeface="Meiryo UI" panose="020B0604030504040204" pitchFamily="50" charset="-128"/>
                <a:cs typeface="Meiryo UI" panose="020B0604030504040204" pitchFamily="50" charset="-128"/>
              </a:rPr>
              <a:t>画像ログ取得</a:t>
            </a:r>
            <a:r>
              <a:rPr lang="en-US" altLang="ja-JP" sz="21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362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 name="正方形/長方形 6"/>
          <p:cNvSpPr/>
          <p:nvPr/>
        </p:nvSpPr>
        <p:spPr>
          <a:xfrm>
            <a:off x="4243581" y="3520782"/>
            <a:ext cx="184731" cy="706475"/>
          </a:xfrm>
          <a:prstGeom prst="rect">
            <a:avLst/>
          </a:prstGeom>
        </p:spPr>
        <p:txBody>
          <a:bodyPr wrap="none">
            <a:spAutoFit/>
            <a:scene3d>
              <a:camera prst="orthographicFront"/>
              <a:lightRig rig="threePt" dir="t"/>
            </a:scene3d>
            <a:sp3d extrusionH="57150" contourW="50800">
              <a:bevelT w="0" h="88900" prst="softRound"/>
              <a:contourClr>
                <a:srgbClr val="FF6600"/>
              </a:contourClr>
            </a:sp3d>
          </a:bodyPr>
          <a:lstStyle/>
          <a:p>
            <a:pPr algn="ctr" defTabSz="922509">
              <a:defRPr/>
            </a:pPr>
            <a:endParaRPr lang="ja-JP" altLang="en-US" sz="3991" b="1" dirty="0">
              <a:ln>
                <a:solidFill>
                  <a:srgbClr val="FFFF99"/>
                </a:solidFill>
              </a:ln>
              <a:solidFill>
                <a:prstClr val="whit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二等辺三角形 2051"/>
          <p:cNvSpPr/>
          <p:nvPr/>
        </p:nvSpPr>
        <p:spPr>
          <a:xfrm rot="10800000">
            <a:off x="3915780" y="2206776"/>
            <a:ext cx="1404029" cy="889082"/>
          </a:xfrm>
          <a:custGeom>
            <a:avLst/>
            <a:gdLst/>
            <a:ahLst/>
            <a:cxnLst/>
            <a:rect l="l" t="t" r="r" b="b"/>
            <a:pathLst>
              <a:path w="1449042" h="976660">
                <a:moveTo>
                  <a:pt x="791196" y="976660"/>
                </a:moveTo>
                <a:cubicBezTo>
                  <a:pt x="658110" y="976660"/>
                  <a:pt x="542223" y="917057"/>
                  <a:pt x="483342" y="828155"/>
                </a:cubicBezTo>
                <a:cubicBezTo>
                  <a:pt x="443097" y="838076"/>
                  <a:pt x="399101" y="843310"/>
                  <a:pt x="353046" y="843310"/>
                </a:cubicBezTo>
                <a:cubicBezTo>
                  <a:pt x="158064" y="843310"/>
                  <a:pt x="0" y="749491"/>
                  <a:pt x="0" y="633760"/>
                </a:cubicBezTo>
                <a:cubicBezTo>
                  <a:pt x="0" y="518029"/>
                  <a:pt x="158064" y="424210"/>
                  <a:pt x="353046" y="424210"/>
                </a:cubicBezTo>
                <a:lnTo>
                  <a:pt x="460426" y="435148"/>
                </a:lnTo>
                <a:cubicBezTo>
                  <a:pt x="503356" y="389472"/>
                  <a:pt x="574138" y="354784"/>
                  <a:pt x="659122" y="339657"/>
                </a:cubicBezTo>
                <a:lnTo>
                  <a:pt x="831399" y="0"/>
                </a:lnTo>
                <a:lnTo>
                  <a:pt x="876695" y="341239"/>
                </a:lnTo>
                <a:cubicBezTo>
                  <a:pt x="897188" y="343974"/>
                  <a:pt x="916552" y="349257"/>
                  <a:pt x="934871" y="355625"/>
                </a:cubicBezTo>
                <a:cubicBezTo>
                  <a:pt x="971548" y="346060"/>
                  <a:pt x="1010832" y="341660"/>
                  <a:pt x="1051546" y="341660"/>
                </a:cubicBezTo>
                <a:cubicBezTo>
                  <a:pt x="1271077" y="341660"/>
                  <a:pt x="1449042" y="469595"/>
                  <a:pt x="1449042" y="627410"/>
                </a:cubicBezTo>
                <a:cubicBezTo>
                  <a:pt x="1449042" y="785225"/>
                  <a:pt x="1271077" y="913160"/>
                  <a:pt x="1051546" y="913160"/>
                </a:cubicBezTo>
                <a:lnTo>
                  <a:pt x="1014606" y="910483"/>
                </a:lnTo>
                <a:cubicBezTo>
                  <a:pt x="954417" y="952273"/>
                  <a:pt x="876325" y="976660"/>
                  <a:pt x="791196" y="976660"/>
                </a:cubicBezTo>
                <a:close/>
              </a:path>
            </a:pathLst>
          </a:custGeom>
          <a:solidFill>
            <a:schemeClr val="bg1"/>
          </a:solidFill>
          <a:ln w="25400" cap="rnd">
            <a:solidFill>
              <a:srgbClr val="45B685"/>
            </a:solidFill>
            <a:prstDash val="sysDot"/>
            <a:round/>
          </a:ln>
        </p:spPr>
        <p:style>
          <a:lnRef idx="2">
            <a:schemeClr val="dk1"/>
          </a:lnRef>
          <a:fillRef idx="1">
            <a:schemeClr val="lt1"/>
          </a:fillRef>
          <a:effectRef idx="0">
            <a:schemeClr val="dk1"/>
          </a:effectRef>
          <a:fontRef idx="minor">
            <a:schemeClr val="dk1"/>
          </a:fontRef>
        </p:style>
        <p:txBody>
          <a:bodyPr lIns="81909" tIns="40955" rIns="81909" bIns="40955" spcCol="0" rtlCol="0" anchor="ctr"/>
          <a:lstStyle/>
          <a:p>
            <a:pPr algn="ctr" defTabSz="829361">
              <a:defRPr/>
            </a:pPr>
            <a:endParaRPr lang="ja-JP" altLang="en-US" sz="3628" dirty="0">
              <a:solidFill>
                <a:prstClr val="black"/>
              </a:solidFill>
              <a:latin typeface="ＭＳ Ｐゴシック"/>
              <a:ea typeface="ＭＳ Ｐゴシック"/>
            </a:endParaRPr>
          </a:p>
        </p:txBody>
      </p:sp>
      <p:sp>
        <p:nvSpPr>
          <p:cNvPr id="9" name="テキスト ボックス 8"/>
          <p:cNvSpPr txBox="1"/>
          <p:nvPr/>
        </p:nvSpPr>
        <p:spPr>
          <a:xfrm>
            <a:off x="3938401" y="2369747"/>
            <a:ext cx="1359655" cy="305976"/>
          </a:xfrm>
          <a:prstGeom prst="rect">
            <a:avLst/>
          </a:prstGeom>
          <a:noFill/>
        </p:spPr>
        <p:txBody>
          <a:bodyPr wrap="none" lIns="81909" tIns="40955" rIns="81909" bIns="40955" rtlCol="0">
            <a:spAutoFit/>
          </a:bodyPr>
          <a:lstStyle/>
          <a:p>
            <a:pPr defTabSz="829361">
              <a:defRPr/>
            </a:pPr>
            <a:r>
              <a:rPr lang="ja-JP" altLang="en-US" sz="1451" b="1" dirty="0">
                <a:solidFill>
                  <a:srgbClr val="1D7D7A"/>
                </a:solidFill>
                <a:latin typeface="Meiryo UI" panose="020B0604030504040204" pitchFamily="50" charset="-128"/>
                <a:ea typeface="Meiryo UI" panose="020B0604030504040204" pitchFamily="50" charset="-128"/>
              </a:rPr>
              <a:t>画像で保存して</a:t>
            </a:r>
          </a:p>
        </p:txBody>
      </p:sp>
      <p:sp>
        <p:nvSpPr>
          <p:cNvPr id="10" name="二等辺三角形 60"/>
          <p:cNvSpPr/>
          <p:nvPr/>
        </p:nvSpPr>
        <p:spPr>
          <a:xfrm rot="10800000">
            <a:off x="5569132" y="2262312"/>
            <a:ext cx="1364296" cy="801549"/>
          </a:xfrm>
          <a:custGeom>
            <a:avLst/>
            <a:gdLst/>
            <a:ahLst/>
            <a:cxnLst/>
            <a:rect l="l" t="t" r="r" b="b"/>
            <a:pathLst>
              <a:path w="1548840" h="1022349">
                <a:moveTo>
                  <a:pt x="821349" y="1022349"/>
                </a:moveTo>
                <a:cubicBezTo>
                  <a:pt x="677475" y="1022349"/>
                  <a:pt x="551501" y="976318"/>
                  <a:pt x="482864" y="906589"/>
                </a:cubicBezTo>
                <a:cubicBezTo>
                  <a:pt x="473121" y="907892"/>
                  <a:pt x="463262" y="908049"/>
                  <a:pt x="453329" y="908049"/>
                </a:cubicBezTo>
                <a:cubicBezTo>
                  <a:pt x="202962" y="908049"/>
                  <a:pt x="0" y="808544"/>
                  <a:pt x="0" y="685799"/>
                </a:cubicBezTo>
                <a:cubicBezTo>
                  <a:pt x="0" y="571784"/>
                  <a:pt x="175117" y="477821"/>
                  <a:pt x="400745" y="466148"/>
                </a:cubicBezTo>
                <a:cubicBezTo>
                  <a:pt x="474563" y="407994"/>
                  <a:pt x="601234" y="368292"/>
                  <a:pt x="747509" y="364246"/>
                </a:cubicBezTo>
                <a:lnTo>
                  <a:pt x="795154" y="0"/>
                </a:lnTo>
                <a:lnTo>
                  <a:pt x="931743" y="376173"/>
                </a:lnTo>
                <a:cubicBezTo>
                  <a:pt x="955548" y="378657"/>
                  <a:pt x="978151" y="383834"/>
                  <a:pt x="999658" y="389972"/>
                </a:cubicBezTo>
                <a:cubicBezTo>
                  <a:pt x="1013279" y="387674"/>
                  <a:pt x="1027131" y="387349"/>
                  <a:pt x="1041116" y="387349"/>
                </a:cubicBezTo>
                <a:cubicBezTo>
                  <a:pt x="1321524" y="387349"/>
                  <a:pt x="1548840" y="518127"/>
                  <a:pt x="1548840" y="679449"/>
                </a:cubicBezTo>
                <a:cubicBezTo>
                  <a:pt x="1548840" y="835883"/>
                  <a:pt x="1335089" y="963597"/>
                  <a:pt x="1066419" y="970081"/>
                </a:cubicBezTo>
                <a:cubicBezTo>
                  <a:pt x="999406" y="1003220"/>
                  <a:pt x="914097" y="1022349"/>
                  <a:pt x="821349" y="1022349"/>
                </a:cubicBezTo>
                <a:close/>
              </a:path>
            </a:pathLst>
          </a:custGeom>
          <a:solidFill>
            <a:schemeClr val="bg1"/>
          </a:solidFill>
          <a:ln w="25400" cap="rnd">
            <a:solidFill>
              <a:srgbClr val="45B685"/>
            </a:solidFill>
            <a:prstDash val="sysDot"/>
            <a:round/>
          </a:ln>
        </p:spPr>
        <p:style>
          <a:lnRef idx="2">
            <a:schemeClr val="dk1"/>
          </a:lnRef>
          <a:fillRef idx="1">
            <a:schemeClr val="lt1"/>
          </a:fillRef>
          <a:effectRef idx="0">
            <a:schemeClr val="dk1"/>
          </a:effectRef>
          <a:fontRef idx="minor">
            <a:schemeClr val="dk1"/>
          </a:fontRef>
        </p:style>
        <p:txBody>
          <a:bodyPr lIns="81909" tIns="40955" rIns="81909" bIns="40955" spcCol="0" rtlCol="0" anchor="ctr"/>
          <a:lstStyle/>
          <a:p>
            <a:pPr algn="ctr" defTabSz="829361">
              <a:defRPr/>
            </a:pPr>
            <a:endParaRPr lang="ja-JP" altLang="en-US" sz="3628" dirty="0">
              <a:solidFill>
                <a:prstClr val="black"/>
              </a:solidFill>
              <a:latin typeface="ＭＳ Ｐゴシック"/>
              <a:ea typeface="ＭＳ Ｐゴシック"/>
            </a:endParaRPr>
          </a:p>
        </p:txBody>
      </p:sp>
      <p:sp>
        <p:nvSpPr>
          <p:cNvPr id="11" name="テキスト ボックス 10"/>
          <p:cNvSpPr txBox="1"/>
          <p:nvPr/>
        </p:nvSpPr>
        <p:spPr>
          <a:xfrm>
            <a:off x="5542515" y="2369747"/>
            <a:ext cx="1476674" cy="305976"/>
          </a:xfrm>
          <a:prstGeom prst="rect">
            <a:avLst/>
          </a:prstGeom>
          <a:noFill/>
        </p:spPr>
        <p:txBody>
          <a:bodyPr wrap="none" lIns="81909" tIns="40955" rIns="81909" bIns="40955" rtlCol="0">
            <a:spAutoFit/>
          </a:bodyPr>
          <a:lstStyle/>
          <a:p>
            <a:pPr defTabSz="829361">
              <a:defRPr/>
            </a:pPr>
            <a:r>
              <a:rPr lang="ja-JP" altLang="en-US" sz="1451" b="1" dirty="0">
                <a:solidFill>
                  <a:srgbClr val="1D7D7A"/>
                </a:solidFill>
                <a:latin typeface="Meiryo UI" panose="020B0604030504040204" pitchFamily="50" charset="-128"/>
                <a:ea typeface="Meiryo UI" panose="020B0604030504040204" pitchFamily="50" charset="-128"/>
              </a:rPr>
              <a:t>パソコンで確認！</a:t>
            </a: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72" y="2744799"/>
            <a:ext cx="6952995" cy="2269526"/>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6085" y="3267678"/>
            <a:ext cx="2004490" cy="1504279"/>
          </a:xfrm>
          <a:prstGeom prst="rect">
            <a:avLst/>
          </a:prstGeom>
        </p:spPr>
      </p:pic>
      <p:sp>
        <p:nvSpPr>
          <p:cNvPr id="14" name="二等辺三角形 2049"/>
          <p:cNvSpPr/>
          <p:nvPr/>
        </p:nvSpPr>
        <p:spPr>
          <a:xfrm flipV="1">
            <a:off x="1072141" y="2211887"/>
            <a:ext cx="1990072" cy="832959"/>
          </a:xfrm>
          <a:custGeom>
            <a:avLst/>
            <a:gdLst/>
            <a:ahLst/>
            <a:cxnLst/>
            <a:rect l="l" t="t" r="r" b="b"/>
            <a:pathLst>
              <a:path w="1697418" h="934343">
                <a:moveTo>
                  <a:pt x="951897" y="934343"/>
                </a:moveTo>
                <a:cubicBezTo>
                  <a:pt x="1062571" y="934343"/>
                  <a:pt x="1159584" y="881777"/>
                  <a:pt x="1212925" y="802376"/>
                </a:cubicBezTo>
                <a:cubicBezTo>
                  <a:pt x="1254245" y="813808"/>
                  <a:pt x="1299607" y="820043"/>
                  <a:pt x="1347184" y="820043"/>
                </a:cubicBezTo>
                <a:cubicBezTo>
                  <a:pt x="1540613" y="820043"/>
                  <a:pt x="1697418" y="716985"/>
                  <a:pt x="1697418" y="589856"/>
                </a:cubicBezTo>
                <a:cubicBezTo>
                  <a:pt x="1697418" y="462727"/>
                  <a:pt x="1540613" y="359669"/>
                  <a:pt x="1347184" y="359669"/>
                </a:cubicBezTo>
                <a:cubicBezTo>
                  <a:pt x="1311625" y="359669"/>
                  <a:pt x="1277303" y="363152"/>
                  <a:pt x="1245192" y="370753"/>
                </a:cubicBezTo>
                <a:cubicBezTo>
                  <a:pt x="1182197" y="310296"/>
                  <a:pt x="1076452" y="270769"/>
                  <a:pt x="956659" y="270769"/>
                </a:cubicBezTo>
                <a:cubicBezTo>
                  <a:pt x="853871" y="270769"/>
                  <a:pt x="761425" y="299871"/>
                  <a:pt x="697928" y="347014"/>
                </a:cubicBezTo>
                <a:cubicBezTo>
                  <a:pt x="643874" y="324789"/>
                  <a:pt x="582071" y="310207"/>
                  <a:pt x="515581" y="307740"/>
                </a:cubicBezTo>
                <a:lnTo>
                  <a:pt x="455774" y="0"/>
                </a:lnTo>
                <a:lnTo>
                  <a:pt x="313747" y="318872"/>
                </a:lnTo>
                <a:cubicBezTo>
                  <a:pt x="131330" y="356373"/>
                  <a:pt x="0" y="466626"/>
                  <a:pt x="0" y="596566"/>
                </a:cubicBezTo>
                <a:cubicBezTo>
                  <a:pt x="0" y="758964"/>
                  <a:pt x="205136" y="890613"/>
                  <a:pt x="458184" y="890613"/>
                </a:cubicBezTo>
                <a:cubicBezTo>
                  <a:pt x="555431" y="890613"/>
                  <a:pt x="645602" y="871170"/>
                  <a:pt x="718960" y="836455"/>
                </a:cubicBezTo>
                <a:cubicBezTo>
                  <a:pt x="774390" y="896710"/>
                  <a:pt x="858253" y="934343"/>
                  <a:pt x="951897" y="934343"/>
                </a:cubicBezTo>
                <a:close/>
              </a:path>
            </a:pathLst>
          </a:custGeom>
          <a:solidFill>
            <a:schemeClr val="bg1"/>
          </a:solidFill>
          <a:ln w="25400" cap="rnd">
            <a:solidFill>
              <a:srgbClr val="45B685"/>
            </a:solidFill>
            <a:prstDash val="sysDot"/>
            <a:round/>
          </a:ln>
        </p:spPr>
        <p:style>
          <a:lnRef idx="2">
            <a:schemeClr val="dk1"/>
          </a:lnRef>
          <a:fillRef idx="1">
            <a:schemeClr val="lt1"/>
          </a:fillRef>
          <a:effectRef idx="0">
            <a:schemeClr val="dk1"/>
          </a:effectRef>
          <a:fontRef idx="minor">
            <a:schemeClr val="dk1"/>
          </a:fontRef>
        </p:style>
        <p:txBody>
          <a:bodyPr lIns="81909" tIns="40955" rIns="81909" bIns="40955" spcCol="0" rtlCol="0" anchor="ctr"/>
          <a:lstStyle/>
          <a:p>
            <a:pPr algn="ctr" defTabSz="829361">
              <a:defRPr/>
            </a:pPr>
            <a:endParaRPr lang="ja-JP" altLang="en-US" sz="3628" dirty="0">
              <a:solidFill>
                <a:prstClr val="black"/>
              </a:solidFill>
              <a:latin typeface="ＭＳ Ｐゴシック"/>
              <a:ea typeface="ＭＳ Ｐゴシック"/>
            </a:endParaRPr>
          </a:p>
        </p:txBody>
      </p:sp>
      <p:sp>
        <p:nvSpPr>
          <p:cNvPr id="15" name="テキスト ボックス 14"/>
          <p:cNvSpPr txBox="1"/>
          <p:nvPr/>
        </p:nvSpPr>
        <p:spPr>
          <a:xfrm>
            <a:off x="1134242" y="2369747"/>
            <a:ext cx="1789260" cy="305976"/>
          </a:xfrm>
          <a:prstGeom prst="rect">
            <a:avLst/>
          </a:prstGeom>
          <a:noFill/>
        </p:spPr>
        <p:txBody>
          <a:bodyPr wrap="none" lIns="81909" tIns="40955" rIns="81909" bIns="40955" rtlCol="0">
            <a:spAutoFit/>
          </a:bodyPr>
          <a:lstStyle/>
          <a:p>
            <a:pPr algn="ctr" defTabSz="829361">
              <a:defRPr/>
            </a:pPr>
            <a:r>
              <a:rPr lang="ja-JP" altLang="en-US" sz="1451" b="1" dirty="0">
                <a:solidFill>
                  <a:srgbClr val="1D7D7A"/>
                </a:solidFill>
                <a:latin typeface="Meiryo UI" panose="020B0604030504040204" pitchFamily="50" charset="-128"/>
                <a:ea typeface="Meiryo UI" panose="020B0604030504040204" pitchFamily="50" charset="-128"/>
              </a:rPr>
              <a:t>複合機の使用内容を</a:t>
            </a:r>
          </a:p>
        </p:txBody>
      </p:sp>
      <p:sp>
        <p:nvSpPr>
          <p:cNvPr id="16" name="テキスト ボックス 15"/>
          <p:cNvSpPr txBox="1"/>
          <p:nvPr/>
        </p:nvSpPr>
        <p:spPr>
          <a:xfrm>
            <a:off x="2177798" y="4786877"/>
            <a:ext cx="3374642" cy="245901"/>
          </a:xfrm>
          <a:prstGeom prst="rect">
            <a:avLst/>
          </a:prstGeom>
          <a:noFill/>
        </p:spPr>
        <p:txBody>
          <a:bodyPr wrap="none" rtlCol="0">
            <a:spAutoFit/>
          </a:bodyPr>
          <a:lstStyle/>
          <a:p>
            <a:pPr defTabSz="829361">
              <a:defRPr/>
            </a:pPr>
            <a:r>
              <a:rPr lang="en-US" altLang="ja-JP" sz="99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98"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ユーザー情報を取得するには、認証機能の設定が必要です。</a:t>
            </a:r>
          </a:p>
        </p:txBody>
      </p:sp>
      <p:pic>
        <p:nvPicPr>
          <p:cNvPr id="17" name="図 16"/>
          <p:cNvPicPr>
            <a:picLocks noChangeAspect="1"/>
          </p:cNvPicPr>
          <p:nvPr/>
        </p:nvPicPr>
        <p:blipFill>
          <a:blip r:embed="rId4"/>
          <a:stretch>
            <a:fillRect/>
          </a:stretch>
        </p:blipFill>
        <p:spPr>
          <a:xfrm>
            <a:off x="6198312" y="3510883"/>
            <a:ext cx="931494" cy="767196"/>
          </a:xfrm>
          <a:prstGeom prst="rect">
            <a:avLst/>
          </a:prstGeom>
          <a:ln w="25400">
            <a:noFill/>
          </a:ln>
        </p:spPr>
      </p:pic>
      <p:pic>
        <p:nvPicPr>
          <p:cNvPr id="18" name="図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7306" y="2032605"/>
            <a:ext cx="1200244" cy="1282614"/>
          </a:xfrm>
          <a:prstGeom prst="rect">
            <a:avLst/>
          </a:prstGeom>
        </p:spPr>
      </p:pic>
      <p:pic>
        <p:nvPicPr>
          <p:cNvPr id="19" name="Picture 4" descr="C:\Users\USER0037\Pictures\WS000013.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72780" y="3439890"/>
            <a:ext cx="1608917" cy="1429271"/>
          </a:xfrm>
          <a:prstGeom prst="rect">
            <a:avLst/>
          </a:prstGeom>
          <a:noFill/>
          <a:extLst>
            <a:ext uri="{909E8E84-426E-40DD-AFC4-6F175D3DCCD1}">
              <a14:hiddenFill xmlns:a14="http://schemas.microsoft.com/office/drawing/2010/main">
                <a:solidFill>
                  <a:srgbClr val="FFFFFF"/>
                </a:solidFill>
              </a14:hiddenFill>
            </a:ext>
          </a:extLst>
        </p:spPr>
      </p:pic>
      <p:sp>
        <p:nvSpPr>
          <p:cNvPr id="20" name="図形 19"/>
          <p:cNvSpPr/>
          <p:nvPr/>
        </p:nvSpPr>
        <p:spPr>
          <a:xfrm rot="5145814">
            <a:off x="7780410" y="2872586"/>
            <a:ext cx="844781" cy="633713"/>
          </a:xfrm>
          <a:prstGeom prst="swooshArrow">
            <a:avLst>
              <a:gd name="adj1" fmla="val 18089"/>
              <a:gd name="adj2" fmla="val 32430"/>
            </a:avLst>
          </a:prstGeom>
          <a:solidFill>
            <a:srgbClr val="FF0000"/>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ja-JP" altLang="en-US"/>
          </a:p>
        </p:txBody>
      </p:sp>
      <p:sp>
        <p:nvSpPr>
          <p:cNvPr id="21" name="テキスト ボックス 20"/>
          <p:cNvSpPr txBox="1"/>
          <p:nvPr/>
        </p:nvSpPr>
        <p:spPr>
          <a:xfrm>
            <a:off x="7256863" y="4842938"/>
            <a:ext cx="1061509" cy="231923"/>
          </a:xfrm>
          <a:prstGeom prst="rect">
            <a:avLst/>
          </a:prstGeom>
          <a:noFill/>
        </p:spPr>
        <p:txBody>
          <a:bodyPr wrap="none" rtlCol="0">
            <a:spAutoFit/>
          </a:bodyPr>
          <a:lstStyle/>
          <a:p>
            <a:pPr defTabSz="829361">
              <a:defRPr/>
            </a:pPr>
            <a:r>
              <a:rPr lang="en-US" altLang="ja-JP" sz="907"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7"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画像ログイメージ</a:t>
            </a:r>
            <a:r>
              <a:rPr lang="en-US" altLang="ja-JP" sz="907"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907"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テキスト ボックス 26"/>
          <p:cNvSpPr txBox="1"/>
          <p:nvPr/>
        </p:nvSpPr>
        <p:spPr>
          <a:xfrm>
            <a:off x="768358" y="5694278"/>
            <a:ext cx="1641657" cy="483209"/>
          </a:xfrm>
          <a:prstGeom prst="rect">
            <a:avLst/>
          </a:prstGeom>
          <a:noFill/>
        </p:spPr>
        <p:txBody>
          <a:bodyPr wrap="square" rtlCol="0" anchor="ctr">
            <a:spAutoFit/>
          </a:bodyPr>
          <a:lstStyle/>
          <a:p>
            <a:pPr lvl="0" algn="ctr">
              <a:defRPr/>
            </a:pPr>
            <a:r>
              <a:rPr lang="ja-JP" altLang="en-US" sz="2540" dirty="0">
                <a:solidFill>
                  <a:prstClr val="black">
                    <a:lumMod val="75000"/>
                    <a:lumOff val="25000"/>
                  </a:prstClr>
                </a:solidFill>
                <a:latin typeface="Meiryo UI" panose="020B0604030504040204" pitchFamily="50" charset="-128"/>
                <a:ea typeface="Meiryo UI" panose="020B0604030504040204" pitchFamily="50" charset="-128"/>
              </a:rPr>
              <a:t>抑止</a:t>
            </a:r>
          </a:p>
        </p:txBody>
      </p:sp>
      <p:sp>
        <p:nvSpPr>
          <p:cNvPr id="32" name="テキスト ボックス 31"/>
          <p:cNvSpPr txBox="1"/>
          <p:nvPr/>
        </p:nvSpPr>
        <p:spPr>
          <a:xfrm>
            <a:off x="627617" y="5415187"/>
            <a:ext cx="1923140" cy="315599"/>
          </a:xfrm>
          <a:prstGeom prst="rect">
            <a:avLst/>
          </a:prstGeom>
          <a:noFill/>
        </p:spPr>
        <p:txBody>
          <a:bodyPr wrap="square" rtlCol="0" anchor="ctr">
            <a:spAutoFit/>
          </a:bodyPr>
          <a:lstStyle/>
          <a:p>
            <a:pPr lvl="0" algn="ctr">
              <a:defRPr/>
            </a:pPr>
            <a:r>
              <a:rPr lang="ja-JP" altLang="en-US" sz="1451" dirty="0">
                <a:solidFill>
                  <a:prstClr val="black">
                    <a:lumMod val="75000"/>
                    <a:lumOff val="25000"/>
                  </a:prstClr>
                </a:solidFill>
                <a:latin typeface="Meiryo UI" panose="020B0604030504040204" pitchFamily="50" charset="-128"/>
                <a:ea typeface="Meiryo UI" panose="020B0604030504040204" pitchFamily="50" charset="-128"/>
              </a:rPr>
              <a:t>文書の不正使用</a:t>
            </a:r>
          </a:p>
        </p:txBody>
      </p:sp>
      <p:sp>
        <p:nvSpPr>
          <p:cNvPr id="38" name="テキスト ボックス 37"/>
          <p:cNvSpPr txBox="1"/>
          <p:nvPr/>
        </p:nvSpPr>
        <p:spPr>
          <a:xfrm>
            <a:off x="2989312" y="5694278"/>
            <a:ext cx="1641657" cy="483209"/>
          </a:xfrm>
          <a:prstGeom prst="rect">
            <a:avLst/>
          </a:prstGeom>
          <a:noFill/>
        </p:spPr>
        <p:txBody>
          <a:bodyPr wrap="square" rtlCol="0" anchor="ctr">
            <a:spAutoFit/>
          </a:bodyPr>
          <a:lstStyle/>
          <a:p>
            <a:pPr lvl="0" algn="ctr">
              <a:defRPr/>
            </a:pPr>
            <a:r>
              <a:rPr lang="ja-JP" altLang="en-US" sz="2540" dirty="0">
                <a:solidFill>
                  <a:prstClr val="black">
                    <a:lumMod val="75000"/>
                    <a:lumOff val="25000"/>
                  </a:prstClr>
                </a:solidFill>
                <a:latin typeface="Meiryo UI" panose="020B0604030504040204" pitchFamily="50" charset="-128"/>
                <a:ea typeface="Meiryo UI" panose="020B0604030504040204" pitchFamily="50" charset="-128"/>
              </a:rPr>
              <a:t>連携可能</a:t>
            </a:r>
          </a:p>
        </p:txBody>
      </p:sp>
      <p:sp>
        <p:nvSpPr>
          <p:cNvPr id="39" name="テキスト ボックス 38"/>
          <p:cNvSpPr txBox="1"/>
          <p:nvPr/>
        </p:nvSpPr>
        <p:spPr>
          <a:xfrm>
            <a:off x="5170444" y="5694278"/>
            <a:ext cx="1641657" cy="483209"/>
          </a:xfrm>
          <a:prstGeom prst="rect">
            <a:avLst/>
          </a:prstGeom>
          <a:noFill/>
        </p:spPr>
        <p:txBody>
          <a:bodyPr wrap="square" rtlCol="0" anchor="ctr">
            <a:spAutoFit/>
          </a:bodyPr>
          <a:lstStyle/>
          <a:p>
            <a:pPr lvl="0" algn="ctr">
              <a:defRPr/>
            </a:pPr>
            <a:r>
              <a:rPr lang="ja-JP" altLang="en-US" sz="2540" dirty="0">
                <a:solidFill>
                  <a:prstClr val="black">
                    <a:lumMod val="75000"/>
                    <a:lumOff val="25000"/>
                  </a:prstClr>
                </a:solidFill>
                <a:latin typeface="Meiryo UI" panose="020B0604030504040204" pitchFamily="50" charset="-128"/>
                <a:ea typeface="Meiryo UI" panose="020B0604030504040204" pitchFamily="50" charset="-128"/>
              </a:rPr>
              <a:t>追跡</a:t>
            </a:r>
          </a:p>
        </p:txBody>
      </p:sp>
      <p:sp>
        <p:nvSpPr>
          <p:cNvPr id="40" name="テキスト ボックス 39"/>
          <p:cNvSpPr txBox="1"/>
          <p:nvPr/>
        </p:nvSpPr>
        <p:spPr>
          <a:xfrm>
            <a:off x="7391399" y="5694278"/>
            <a:ext cx="1641657" cy="483209"/>
          </a:xfrm>
          <a:prstGeom prst="rect">
            <a:avLst/>
          </a:prstGeom>
          <a:noFill/>
        </p:spPr>
        <p:txBody>
          <a:bodyPr wrap="square" rtlCol="0" anchor="ctr">
            <a:spAutoFit/>
          </a:bodyPr>
          <a:lstStyle/>
          <a:p>
            <a:pPr lvl="0" algn="ctr">
              <a:defRPr/>
            </a:pPr>
            <a:r>
              <a:rPr lang="ja-JP" altLang="en-US" sz="2540" dirty="0">
                <a:solidFill>
                  <a:prstClr val="black">
                    <a:lumMod val="75000"/>
                    <a:lumOff val="25000"/>
                  </a:prstClr>
                </a:solidFill>
                <a:latin typeface="Meiryo UI" panose="020B0604030504040204" pitchFamily="50" charset="-128"/>
                <a:ea typeface="Meiryo UI" panose="020B0604030504040204" pitchFamily="50" charset="-128"/>
              </a:rPr>
              <a:t>集計可能</a:t>
            </a:r>
          </a:p>
        </p:txBody>
      </p:sp>
      <p:sp>
        <p:nvSpPr>
          <p:cNvPr id="41" name="テキスト ボックス 40"/>
          <p:cNvSpPr txBox="1"/>
          <p:nvPr/>
        </p:nvSpPr>
        <p:spPr>
          <a:xfrm>
            <a:off x="2848569" y="5415187"/>
            <a:ext cx="1923140" cy="315599"/>
          </a:xfrm>
          <a:prstGeom prst="rect">
            <a:avLst/>
          </a:prstGeom>
          <a:noFill/>
        </p:spPr>
        <p:txBody>
          <a:bodyPr wrap="square" rtlCol="0" anchor="ctr">
            <a:spAutoFit/>
          </a:bodyPr>
          <a:lstStyle/>
          <a:p>
            <a:pPr lvl="0" algn="ctr">
              <a:defRPr/>
            </a:pPr>
            <a:r>
              <a:rPr lang="ja-JP" altLang="en-US" sz="1451" dirty="0">
                <a:solidFill>
                  <a:prstClr val="black">
                    <a:lumMod val="75000"/>
                    <a:lumOff val="25000"/>
                  </a:prstClr>
                </a:solidFill>
                <a:latin typeface="Meiryo UI" panose="020B0604030504040204" pitchFamily="50" charset="-128"/>
                <a:ea typeface="Meiryo UI" panose="020B0604030504040204" pitchFamily="50" charset="-128"/>
              </a:rPr>
              <a:t>カード、認証機能</a:t>
            </a:r>
          </a:p>
        </p:txBody>
      </p:sp>
      <p:sp>
        <p:nvSpPr>
          <p:cNvPr id="44" name="テキスト ボックス 43"/>
          <p:cNvSpPr txBox="1"/>
          <p:nvPr/>
        </p:nvSpPr>
        <p:spPr>
          <a:xfrm>
            <a:off x="5029702" y="5415187"/>
            <a:ext cx="1923140" cy="315599"/>
          </a:xfrm>
          <a:prstGeom prst="rect">
            <a:avLst/>
          </a:prstGeom>
          <a:noFill/>
        </p:spPr>
        <p:txBody>
          <a:bodyPr wrap="square" rtlCol="0" anchor="ctr">
            <a:spAutoFit/>
          </a:bodyPr>
          <a:lstStyle/>
          <a:p>
            <a:pPr lvl="0" algn="ctr">
              <a:defRPr/>
            </a:pPr>
            <a:r>
              <a:rPr lang="ja-JP" altLang="en-US" sz="1451" dirty="0">
                <a:solidFill>
                  <a:prstClr val="black">
                    <a:lumMod val="75000"/>
                    <a:lumOff val="25000"/>
                  </a:prstClr>
                </a:solidFill>
                <a:latin typeface="Meiryo UI" panose="020B0604030504040204" pitchFamily="50" charset="-128"/>
                <a:ea typeface="Meiryo UI" panose="020B0604030504040204" pitchFamily="50" charset="-128"/>
              </a:rPr>
              <a:t>万が一の漏えい時は</a:t>
            </a:r>
          </a:p>
        </p:txBody>
      </p:sp>
      <p:sp>
        <p:nvSpPr>
          <p:cNvPr id="45" name="テキスト ボックス 44"/>
          <p:cNvSpPr txBox="1"/>
          <p:nvPr/>
        </p:nvSpPr>
        <p:spPr>
          <a:xfrm>
            <a:off x="7250656" y="5415187"/>
            <a:ext cx="1923140" cy="315599"/>
          </a:xfrm>
          <a:prstGeom prst="rect">
            <a:avLst/>
          </a:prstGeom>
          <a:noFill/>
        </p:spPr>
        <p:txBody>
          <a:bodyPr wrap="square" rtlCol="0" anchor="ctr">
            <a:spAutoFit/>
          </a:bodyPr>
          <a:lstStyle/>
          <a:p>
            <a:pPr lvl="0" algn="ctr">
              <a:defRPr/>
            </a:pPr>
            <a:r>
              <a:rPr lang="ja-JP" altLang="en-US" sz="1451" dirty="0">
                <a:solidFill>
                  <a:prstClr val="black">
                    <a:lumMod val="75000"/>
                    <a:lumOff val="25000"/>
                  </a:prstClr>
                </a:solidFill>
                <a:latin typeface="Meiryo UI" panose="020B0604030504040204" pitchFamily="50" charset="-128"/>
                <a:ea typeface="Meiryo UI" panose="020B0604030504040204" pitchFamily="50" charset="-128"/>
              </a:rPr>
              <a:t>見たい項目ごとに</a:t>
            </a:r>
          </a:p>
        </p:txBody>
      </p:sp>
      <p:sp>
        <p:nvSpPr>
          <p:cNvPr id="42" name="テキスト ボックス 41"/>
          <p:cNvSpPr txBox="1"/>
          <p:nvPr/>
        </p:nvSpPr>
        <p:spPr bwMode="auto">
          <a:xfrm>
            <a:off x="534584" y="908511"/>
            <a:ext cx="7660956"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画像ログ収集により社員の情報管理への意識を向上</a:t>
            </a:r>
          </a:p>
        </p:txBody>
      </p:sp>
      <p:sp>
        <p:nvSpPr>
          <p:cNvPr id="43" name="テキスト ボックス 42"/>
          <p:cNvSpPr txBox="1"/>
          <p:nvPr/>
        </p:nvSpPr>
        <p:spPr bwMode="auto">
          <a:xfrm>
            <a:off x="576514" y="1339436"/>
            <a:ext cx="87809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複合機で利用者が行なったコピー、ファクス送信、プリント、スキャンの内容を</a:t>
            </a:r>
          </a:p>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“画像ログ</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文書の画像、操作日時、利用者情報を含む</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として保存します。また、集計も可能です。</a:t>
            </a:r>
          </a:p>
        </p:txBody>
      </p:sp>
      <p:sp>
        <p:nvSpPr>
          <p:cNvPr id="35" name="Rectangle 62">
            <a:extLst>
              <a:ext uri="{FF2B5EF4-FFF2-40B4-BE49-F238E27FC236}">
                <a16:creationId xmlns:a16="http://schemas.microsoft.com/office/drawing/2014/main" id="{E10F093F-D11E-4DF4-8D71-C23709BBF693}"/>
              </a:ext>
            </a:extLst>
          </p:cNvPr>
          <p:cNvSpPr txBox="1">
            <a:spLocks noChangeArrowheads="1"/>
          </p:cNvSpPr>
          <p:nvPr/>
        </p:nvSpPr>
        <p:spPr bwMode="auto">
          <a:xfrm>
            <a:off x="5820341" y="3131525"/>
            <a:ext cx="2174112" cy="25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606" tIns="42304" rIns="84606" bIns="42304" numCol="1" anchor="t" anchorCtr="0" compatLnSpc="1">
            <a:prstTxWarp prst="textNoShape">
              <a:avLst/>
            </a:prstTxWarp>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2pPr>
            <a:lvl3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3pPr>
            <a:lvl4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4pPr>
            <a:lvl5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5pPr>
            <a:lvl6pPr marL="4572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6pPr>
            <a:lvl7pPr marL="9144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7pPr>
            <a:lvl8pPr marL="13716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8pPr>
            <a:lvl9pPr marL="18288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9pPr>
          </a:lstStyle>
          <a:p>
            <a:pPr>
              <a:defRPr/>
            </a:pPr>
            <a:r>
              <a:rPr lang="en-US" altLang="ja-JP" sz="1088" b="1" kern="0" dirty="0">
                <a:latin typeface="Meiryo UI" panose="020B0604030504040204" pitchFamily="50" charset="-128"/>
                <a:ea typeface="Meiryo UI" panose="020B0604030504040204" pitchFamily="50" charset="-128"/>
                <a:cs typeface="Meiryo UI" panose="020B0604030504040204" pitchFamily="50" charset="-128"/>
              </a:rPr>
              <a:t>Log</a:t>
            </a:r>
            <a:r>
              <a:rPr lang="ja-JP" altLang="en-US" sz="1088" b="1" kern="0" dirty="0">
                <a:latin typeface="Meiryo UI" panose="020B0604030504040204" pitchFamily="50" charset="-128"/>
                <a:ea typeface="Meiryo UI" panose="020B0604030504040204" pitchFamily="50" charset="-128"/>
                <a:cs typeface="Meiryo UI" panose="020B0604030504040204" pitchFamily="50" charset="-128"/>
              </a:rPr>
              <a:t>キャプチャ</a:t>
            </a:r>
            <a:r>
              <a:rPr lang="en-US" altLang="ja-JP" sz="1088" b="1" kern="0" dirty="0">
                <a:latin typeface="Meiryo UI" panose="020B0604030504040204" pitchFamily="50" charset="-128"/>
                <a:ea typeface="Meiryo UI" panose="020B0604030504040204" pitchFamily="50" charset="-128"/>
                <a:cs typeface="Meiryo UI" panose="020B0604030504040204" pitchFamily="50" charset="-128"/>
              </a:rPr>
              <a:t>NX Plus</a:t>
            </a:r>
            <a:endParaRPr lang="ja-JP" altLang="en-US" sz="1451" b="1"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2BF95097-D640-48FE-B6B8-9AC78D08492A}"/>
              </a:ext>
            </a:extLst>
          </p:cNvPr>
          <p:cNvSpPr>
            <a:spLocks noGrp="1"/>
          </p:cNvSpPr>
          <p:nvPr>
            <p:ph type="sldNum" sz="quarter" idx="4"/>
          </p:nvPr>
        </p:nvSpPr>
        <p:spPr/>
        <p:txBody>
          <a:bodyPr/>
          <a:lstStyle/>
          <a:p>
            <a:pPr>
              <a:defRPr/>
            </a:pPr>
            <a:fld id="{FB3629B8-3F17-4C5D-9EA5-923845F78C95}" type="slidenum">
              <a:rPr lang="en-US" altLang="ja-JP" smtClean="0"/>
              <a:pPr>
                <a:defRPr/>
              </a:pPr>
              <a:t>35</a:t>
            </a:fld>
            <a:endParaRPr lang="en-US" altLang="ja-JP" dirty="0"/>
          </a:p>
        </p:txBody>
      </p:sp>
    </p:spTree>
    <p:extLst>
      <p:ext uri="{BB962C8B-B14F-4D97-AF65-F5344CB8AC3E}">
        <p14:creationId xmlns:p14="http://schemas.microsoft.com/office/powerpoint/2010/main" val="1610502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Log</a:t>
            </a:r>
            <a:r>
              <a:rPr lang="ja-JP" altLang="en-US" b="1" dirty="0">
                <a:latin typeface="Meiryo UI" panose="020B0604030504040204" pitchFamily="50" charset="-128"/>
                <a:ea typeface="Meiryo UI" panose="020B0604030504040204" pitchFamily="50" charset="-128"/>
                <a:cs typeface="Meiryo UI" panose="020B0604030504040204" pitchFamily="50" charset="-128"/>
              </a:rPr>
              <a:t>キャプチャ</a:t>
            </a:r>
            <a:r>
              <a:rPr lang="en-US" altLang="ja-JP" b="1" dirty="0">
                <a:latin typeface="Meiryo UI" panose="020B0604030504040204" pitchFamily="50" charset="-128"/>
                <a:ea typeface="Meiryo UI" panose="020B0604030504040204" pitchFamily="50" charset="-128"/>
                <a:cs typeface="Meiryo UI" panose="020B0604030504040204" pitchFamily="50" charset="-128"/>
              </a:rPr>
              <a:t>NX Plus</a:t>
            </a:r>
            <a:r>
              <a:rPr lang="ja-JP" altLang="en-US" b="1" dirty="0">
                <a:latin typeface="Meiryo UI" panose="020B0604030504040204" pitchFamily="50" charset="-128"/>
                <a:ea typeface="Meiryo UI" panose="020B0604030504040204" pitchFamily="50" charset="-128"/>
                <a:cs typeface="Meiryo UI" panose="020B0604030504040204" pitchFamily="50" charset="-128"/>
              </a:rPr>
              <a:t>　</a:t>
            </a:r>
            <a:r>
              <a:rPr lang="en-US" altLang="ja-JP" sz="2177" dirty="0">
                <a:latin typeface="Meiryo UI" panose="020B0604030504040204" pitchFamily="50" charset="-128"/>
                <a:ea typeface="Meiryo UI" panose="020B0604030504040204" pitchFamily="50" charset="-128"/>
                <a:cs typeface="Meiryo UI" panose="020B0604030504040204" pitchFamily="50" charset="-128"/>
              </a:rPr>
              <a:t>–</a:t>
            </a:r>
            <a:r>
              <a:rPr lang="ja-JP" altLang="en-US" sz="2177" dirty="0">
                <a:latin typeface="Meiryo UI" panose="020B0604030504040204" pitchFamily="50" charset="-128"/>
                <a:ea typeface="Meiryo UI" panose="020B0604030504040204" pitchFamily="50" charset="-128"/>
                <a:cs typeface="Meiryo UI" panose="020B0604030504040204" pitchFamily="50" charset="-128"/>
              </a:rPr>
              <a:t>集計業務</a:t>
            </a:r>
            <a:r>
              <a:rPr lang="en-US" altLang="ja-JP" sz="2177"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362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角丸四角形 34"/>
          <p:cNvSpPr/>
          <p:nvPr/>
        </p:nvSpPr>
        <p:spPr bwMode="auto">
          <a:xfrm>
            <a:off x="589572" y="3524295"/>
            <a:ext cx="8756408" cy="370913"/>
          </a:xfrm>
          <a:prstGeom prst="roundRect">
            <a:avLst>
              <a:gd name="adj" fmla="val 0"/>
            </a:avLst>
          </a:prstGeom>
          <a:solidFill>
            <a:srgbClr val="BEE1FF"/>
          </a:solidFill>
          <a:ln w="19050"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829361">
              <a:defRPr/>
            </a:pPr>
            <a:r>
              <a:rPr lang="en-US" altLang="ja-JP" sz="1995"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14</a:t>
            </a:r>
            <a:r>
              <a:rPr lang="ja-JP" altLang="en-US" sz="1995"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種類の多彩な集計パターン</a:t>
            </a:r>
          </a:p>
        </p:txBody>
      </p:sp>
      <p:sp>
        <p:nvSpPr>
          <p:cNvPr id="43" name="テキスト ボックス 42"/>
          <p:cNvSpPr txBox="1"/>
          <p:nvPr/>
        </p:nvSpPr>
        <p:spPr>
          <a:xfrm>
            <a:off x="5589539" y="4009285"/>
            <a:ext cx="2432408" cy="231923"/>
          </a:xfrm>
          <a:prstGeom prst="rect">
            <a:avLst/>
          </a:prstGeom>
          <a:noFill/>
        </p:spPr>
        <p:txBody>
          <a:bodyPr wrap="square" rtlCol="0">
            <a:spAutoFit/>
          </a:bodyPr>
          <a:lstStyle/>
          <a:p>
            <a:pPr defTabSz="829361">
              <a:defRPr/>
            </a:pPr>
            <a:r>
              <a:rPr lang="en-US" altLang="ja-JP" sz="907" dirty="0">
                <a:solidFill>
                  <a:prstClr val="black"/>
                </a:solidFill>
                <a:latin typeface="Meiryo UI" pitchFamily="50" charset="-128"/>
                <a:ea typeface="Meiryo UI" pitchFamily="50" charset="-128"/>
              </a:rPr>
              <a:t>【</a:t>
            </a:r>
            <a:r>
              <a:rPr lang="ja-JP" altLang="en-US" sz="907" dirty="0">
                <a:solidFill>
                  <a:prstClr val="black"/>
                </a:solidFill>
                <a:latin typeface="Meiryo UI" pitchFamily="50" charset="-128"/>
                <a:ea typeface="Meiryo UI" pitchFamily="50" charset="-128"/>
              </a:rPr>
              <a:t>画面イメージ　部署</a:t>
            </a:r>
            <a:r>
              <a:rPr lang="en-US" altLang="ja-JP" sz="907" dirty="0">
                <a:solidFill>
                  <a:prstClr val="black"/>
                </a:solidFill>
                <a:latin typeface="Meiryo UI" pitchFamily="50" charset="-128"/>
                <a:ea typeface="Meiryo UI" pitchFamily="50" charset="-128"/>
              </a:rPr>
              <a:t>/</a:t>
            </a:r>
            <a:r>
              <a:rPr lang="ja-JP" altLang="en-US" sz="907" dirty="0">
                <a:solidFill>
                  <a:prstClr val="black"/>
                </a:solidFill>
                <a:latin typeface="Meiryo UI" pitchFamily="50" charset="-128"/>
                <a:ea typeface="Meiryo UI" pitchFamily="50" charset="-128"/>
              </a:rPr>
              <a:t>ユーザー別の集計例</a:t>
            </a:r>
            <a:r>
              <a:rPr lang="en-US" altLang="ja-JP" sz="907" dirty="0">
                <a:solidFill>
                  <a:prstClr val="black"/>
                </a:solidFill>
                <a:latin typeface="Meiryo UI" pitchFamily="50" charset="-128"/>
                <a:ea typeface="Meiryo UI" pitchFamily="50" charset="-128"/>
              </a:rPr>
              <a:t>】</a:t>
            </a:r>
          </a:p>
        </p:txBody>
      </p:sp>
      <p:pic>
        <p:nvPicPr>
          <p:cNvPr id="46" name="図 45"/>
          <p:cNvPicPr>
            <a:picLocks noChangeAspect="1"/>
          </p:cNvPicPr>
          <p:nvPr/>
        </p:nvPicPr>
        <p:blipFill>
          <a:blip r:embed="rId2"/>
          <a:stretch>
            <a:fillRect/>
          </a:stretch>
        </p:blipFill>
        <p:spPr>
          <a:xfrm>
            <a:off x="5684885" y="4227274"/>
            <a:ext cx="3544979" cy="2054921"/>
          </a:xfrm>
          <a:prstGeom prst="rect">
            <a:avLst/>
          </a:prstGeom>
        </p:spPr>
      </p:pic>
      <p:sp>
        <p:nvSpPr>
          <p:cNvPr id="64" name="角丸四角形 63"/>
          <p:cNvSpPr/>
          <p:nvPr/>
        </p:nvSpPr>
        <p:spPr bwMode="auto">
          <a:xfrm>
            <a:off x="4944136" y="2114188"/>
            <a:ext cx="2021781" cy="1292449"/>
          </a:xfrm>
          <a:prstGeom prst="roundRect">
            <a:avLst>
              <a:gd name="adj" fmla="val 2191"/>
            </a:avLst>
          </a:prstGeom>
          <a:solidFill>
            <a:schemeClr val="bg1">
              <a:lumMod val="95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角丸四角形 64"/>
          <p:cNvSpPr/>
          <p:nvPr/>
        </p:nvSpPr>
        <p:spPr bwMode="auto">
          <a:xfrm>
            <a:off x="1145946" y="2114188"/>
            <a:ext cx="3480239" cy="1292449"/>
          </a:xfrm>
          <a:prstGeom prst="roundRect">
            <a:avLst>
              <a:gd name="adj" fmla="val 4487"/>
            </a:avLst>
          </a:prstGeom>
          <a:solidFill>
            <a:schemeClr val="bg1">
              <a:lumMod val="95000"/>
            </a:schemeClr>
          </a:solid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角丸四角形 65"/>
          <p:cNvSpPr/>
          <p:nvPr/>
        </p:nvSpPr>
        <p:spPr bwMode="auto">
          <a:xfrm>
            <a:off x="5528063" y="2303997"/>
            <a:ext cx="1383438" cy="1041228"/>
          </a:xfrm>
          <a:prstGeom prst="roundRect">
            <a:avLst>
              <a:gd name="adj" fmla="val 3011"/>
            </a:avLst>
          </a:prstGeom>
          <a:solidFill>
            <a:schemeClr val="bg1"/>
          </a:solid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角丸四角形 66"/>
          <p:cNvSpPr/>
          <p:nvPr/>
        </p:nvSpPr>
        <p:spPr bwMode="auto">
          <a:xfrm>
            <a:off x="1754878" y="2303997"/>
            <a:ext cx="1383438" cy="1041228"/>
          </a:xfrm>
          <a:prstGeom prst="roundRect">
            <a:avLst>
              <a:gd name="adj" fmla="val 3011"/>
            </a:avLst>
          </a:prstGeom>
          <a:solidFill>
            <a:schemeClr val="bg1"/>
          </a:solidFill>
          <a:ln w="19050">
            <a:solidFill>
              <a:srgbClr val="FF3399"/>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角丸四角形 67"/>
          <p:cNvSpPr/>
          <p:nvPr/>
        </p:nvSpPr>
        <p:spPr bwMode="auto">
          <a:xfrm>
            <a:off x="3190468" y="2303997"/>
            <a:ext cx="1383438" cy="1041228"/>
          </a:xfrm>
          <a:prstGeom prst="roundRect">
            <a:avLst>
              <a:gd name="adj" fmla="val 3841"/>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角丸四角形 74"/>
          <p:cNvSpPr/>
          <p:nvPr/>
        </p:nvSpPr>
        <p:spPr bwMode="auto">
          <a:xfrm>
            <a:off x="972747" y="2303997"/>
            <a:ext cx="721353" cy="1041228"/>
          </a:xfrm>
          <a:prstGeom prst="roundRect">
            <a:avLst>
              <a:gd name="adj" fmla="val 7348"/>
            </a:avLst>
          </a:prstGeom>
          <a:solidFill>
            <a:schemeClr val="bg1"/>
          </a:solidFill>
          <a:ln w="1905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角丸四角形 76"/>
          <p:cNvSpPr/>
          <p:nvPr/>
        </p:nvSpPr>
        <p:spPr bwMode="auto">
          <a:xfrm>
            <a:off x="4749605" y="2303997"/>
            <a:ext cx="721353" cy="1041228"/>
          </a:xfrm>
          <a:prstGeom prst="roundRect">
            <a:avLst>
              <a:gd name="adj" fmla="val 4952"/>
            </a:avLst>
          </a:prstGeom>
          <a:solidFill>
            <a:schemeClr val="bg1"/>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0" tIns="0" rIns="65303" bIns="0" rtlCol="0" anchor="ctr" anchorCtr="0"/>
          <a:lstStyle/>
          <a:p>
            <a:pPr algn="r">
              <a:lnSpc>
                <a:spcPct val="150000"/>
              </a:lnSpc>
            </a:pPr>
            <a:endParaRPr lang="ja-JP" altLang="en-US" sz="907" b="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2445078" y="1936483"/>
            <a:ext cx="881973" cy="371512"/>
          </a:xfrm>
          <a:prstGeom prst="rect">
            <a:avLst/>
          </a:prstGeom>
          <a:noFill/>
        </p:spPr>
        <p:txBody>
          <a:bodyPr wrap="none" rtlCol="0">
            <a:spAutoFit/>
            <a:scene3d>
              <a:camera prst="orthographicFront"/>
              <a:lightRig rig="threePt" dir="t"/>
            </a:scene3d>
            <a:sp3d contourW="38100">
              <a:bevelT w="6350" h="31750"/>
              <a:contourClr>
                <a:schemeClr val="bg1"/>
              </a:contourClr>
            </a:sp3d>
          </a:bodyPr>
          <a:lstStyle/>
          <a:p>
            <a:pPr algn="ctr"/>
            <a:r>
              <a:rPr lang="ja-JP" altLang="en-US" sz="1814" b="1"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総務部</a:t>
            </a:r>
          </a:p>
        </p:txBody>
      </p:sp>
      <p:sp>
        <p:nvSpPr>
          <p:cNvPr id="80" name="テキスト ボックス 79"/>
          <p:cNvSpPr txBox="1"/>
          <p:nvPr/>
        </p:nvSpPr>
        <p:spPr>
          <a:xfrm>
            <a:off x="5514039" y="1936483"/>
            <a:ext cx="881973" cy="371512"/>
          </a:xfrm>
          <a:prstGeom prst="rect">
            <a:avLst/>
          </a:prstGeom>
          <a:noFill/>
        </p:spPr>
        <p:txBody>
          <a:bodyPr wrap="none" rtlCol="0">
            <a:spAutoFit/>
            <a:scene3d>
              <a:camera prst="orthographicFront"/>
              <a:lightRig rig="threePt" dir="t"/>
            </a:scene3d>
            <a:sp3d contourW="38100">
              <a:bevelT w="6350" h="31750"/>
              <a:contourClr>
                <a:schemeClr val="bg1"/>
              </a:contourClr>
            </a:sp3d>
          </a:bodyPr>
          <a:lstStyle/>
          <a:p>
            <a:pPr algn="ctr"/>
            <a:r>
              <a:rPr lang="ja-JP" altLang="en-US" sz="1814" b="1" dirty="0">
                <a:solidFill>
                  <a:srgbClr val="00B050"/>
                </a:solidFill>
                <a:latin typeface="Meiryo UI" panose="020B0604030504040204" pitchFamily="50" charset="-128"/>
                <a:ea typeface="Meiryo UI" panose="020B0604030504040204" pitchFamily="50" charset="-128"/>
                <a:cs typeface="Meiryo UI" panose="020B0604030504040204" pitchFamily="50" charset="-128"/>
              </a:rPr>
              <a:t>経理部</a:t>
            </a:r>
          </a:p>
        </p:txBody>
      </p:sp>
      <p:sp>
        <p:nvSpPr>
          <p:cNvPr id="81" name="テキスト ボックス 80"/>
          <p:cNvSpPr txBox="1"/>
          <p:nvPr/>
        </p:nvSpPr>
        <p:spPr>
          <a:xfrm>
            <a:off x="8251061" y="3267756"/>
            <a:ext cx="1094919" cy="238848"/>
          </a:xfrm>
          <a:prstGeom prst="rect">
            <a:avLst/>
          </a:prstGeom>
          <a:noFill/>
        </p:spPr>
        <p:txBody>
          <a:bodyPr wrap="square" rtlCol="0">
            <a:spAutoFit/>
          </a:bodyPr>
          <a:lstStyle/>
          <a:p>
            <a:pPr algn="r"/>
            <a:r>
              <a:rPr lang="ja-JP" altLang="en-US" sz="952" dirty="0">
                <a:latin typeface="Meiryo UI" panose="020B0604030504040204" pitchFamily="50" charset="-128"/>
                <a:ea typeface="Meiryo UI" panose="020B0604030504040204" pitchFamily="50" charset="-128"/>
                <a:cs typeface="Meiryo UI" panose="020B0604030504040204" pitchFamily="50" charset="-128"/>
              </a:rPr>
              <a:t>・・・</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etc.</a:t>
            </a:r>
            <a:endParaRPr lang="ja-JP" altLang="en-US" sz="952"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円/楕円 1"/>
          <p:cNvSpPr/>
          <p:nvPr/>
        </p:nvSpPr>
        <p:spPr bwMode="auto">
          <a:xfrm>
            <a:off x="589572" y="1988835"/>
            <a:ext cx="366558" cy="366558"/>
          </a:xfrm>
          <a:prstGeom prst="ellipse">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922952"/>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例</a:t>
            </a:r>
          </a:p>
        </p:txBody>
      </p:sp>
      <p:sp>
        <p:nvSpPr>
          <p:cNvPr id="6" name="楕円 5"/>
          <p:cNvSpPr/>
          <p:nvPr/>
        </p:nvSpPr>
        <p:spPr bwMode="auto">
          <a:xfrm>
            <a:off x="7242610" y="2172113"/>
            <a:ext cx="2002648" cy="526214"/>
          </a:xfrm>
          <a:prstGeom prst="ellipse">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90" name="楕円 89"/>
          <p:cNvSpPr/>
          <p:nvPr/>
        </p:nvSpPr>
        <p:spPr bwMode="auto">
          <a:xfrm>
            <a:off x="7242610" y="2762803"/>
            <a:ext cx="2002648" cy="526214"/>
          </a:xfrm>
          <a:prstGeom prst="ellipse">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82" name="テキスト ボックス 81"/>
          <p:cNvSpPr txBox="1"/>
          <p:nvPr/>
        </p:nvSpPr>
        <p:spPr>
          <a:xfrm>
            <a:off x="7464828" y="2167941"/>
            <a:ext cx="1572465" cy="538865"/>
          </a:xfrm>
          <a:prstGeom prst="rect">
            <a:avLst/>
          </a:prstGeom>
          <a:noFill/>
        </p:spPr>
        <p:txBody>
          <a:bodyPr wrap="square" rtlCol="0">
            <a:spAutoFit/>
          </a:bodyPr>
          <a:lstStyle/>
          <a:p>
            <a:pPr algn="ctr"/>
            <a:r>
              <a:rPr lang="ja-JP" altLang="en-US" sz="1451" dirty="0">
                <a:latin typeface="Meiryo UI" panose="020B0604030504040204" pitchFamily="50" charset="-128"/>
                <a:ea typeface="Meiryo UI" panose="020B0604030504040204" pitchFamily="50" charset="-128"/>
                <a:cs typeface="Meiryo UI" panose="020B0604030504040204" pitchFamily="50" charset="-128"/>
              </a:rPr>
              <a:t>どの部署の誰が</a:t>
            </a:r>
            <a:endParaRPr lang="en-US" altLang="ja-JP" sz="1451"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451" dirty="0">
                <a:latin typeface="Meiryo UI" panose="020B0604030504040204" pitchFamily="50" charset="-128"/>
                <a:ea typeface="Meiryo UI" panose="020B0604030504040204" pitchFamily="50" charset="-128"/>
                <a:cs typeface="Meiryo UI" panose="020B0604030504040204" pitchFamily="50" charset="-128"/>
              </a:rPr>
              <a:t>何枚利用したか</a:t>
            </a:r>
            <a:endParaRPr lang="en-US" altLang="ja-JP" sz="145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テキスト ボックス 91"/>
          <p:cNvSpPr txBox="1"/>
          <p:nvPr/>
        </p:nvSpPr>
        <p:spPr>
          <a:xfrm>
            <a:off x="7099936" y="1832828"/>
            <a:ext cx="2302248" cy="354841"/>
          </a:xfrm>
          <a:prstGeom prst="rect">
            <a:avLst/>
          </a:prstGeom>
          <a:noFill/>
        </p:spPr>
        <p:txBody>
          <a:bodyPr wrap="square" rtlCol="0">
            <a:spAutoFit/>
          </a:bodyPr>
          <a:lstStyle/>
          <a:p>
            <a:pPr algn="ctr"/>
            <a:r>
              <a:rPr lang="en-US" altLang="ja-JP" sz="1706" dirty="0">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こんなことが分かります</a:t>
            </a:r>
            <a:r>
              <a:rPr lang="en-US" altLang="ja-JP" sz="1706"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3" name="テキスト ボックス 92"/>
          <p:cNvSpPr txBox="1"/>
          <p:nvPr/>
        </p:nvSpPr>
        <p:spPr>
          <a:xfrm>
            <a:off x="7299719" y="2760717"/>
            <a:ext cx="1902684" cy="538865"/>
          </a:xfrm>
          <a:prstGeom prst="rect">
            <a:avLst/>
          </a:prstGeom>
          <a:noFill/>
        </p:spPr>
        <p:txBody>
          <a:bodyPr wrap="square" rtlCol="0">
            <a:spAutoFit/>
          </a:bodyPr>
          <a:lstStyle/>
          <a:p>
            <a:pPr algn="ctr"/>
            <a:r>
              <a:rPr lang="ja-JP" altLang="en-US" sz="1451" dirty="0">
                <a:latin typeface="Meiryo UI" panose="020B0604030504040204" pitchFamily="50" charset="-128"/>
                <a:ea typeface="Meiryo UI" panose="020B0604030504040204" pitchFamily="50" charset="-128"/>
                <a:cs typeface="Meiryo UI" panose="020B0604030504040204" pitchFamily="50" charset="-128"/>
              </a:rPr>
              <a:t>両面や集約などの機能を利用しているか</a:t>
            </a:r>
            <a:endParaRPr lang="en-US" altLang="ja-JP" sz="145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テキスト ボックス 93"/>
          <p:cNvSpPr txBox="1"/>
          <p:nvPr/>
        </p:nvSpPr>
        <p:spPr>
          <a:xfrm>
            <a:off x="2146789" y="2412864"/>
            <a:ext cx="1349410" cy="824906"/>
          </a:xfrm>
          <a:prstGeom prst="rect">
            <a:avLst/>
          </a:prstGeom>
          <a:noFill/>
        </p:spPr>
        <p:txBody>
          <a:bodyPr wrap="square" rtlCol="0">
            <a:spAutoFit/>
          </a:bodyPr>
          <a:lstStyle/>
          <a:p>
            <a:r>
              <a:rPr lang="ja-JP" altLang="en-US" sz="952" dirty="0">
                <a:latin typeface="Meiryo UI" panose="020B0604030504040204" pitchFamily="50" charset="-128"/>
                <a:ea typeface="Meiryo UI" panose="020B0604030504040204" pitchFamily="50" charset="-128"/>
                <a:cs typeface="Meiryo UI" panose="020B0604030504040204" pitchFamily="50" charset="-128"/>
              </a:rPr>
              <a:t>印刷合計</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モノ：</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387</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カラー：</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69</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用紙削減率</a:t>
            </a: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13.6</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5" name="テキスト ボックス 94"/>
          <p:cNvSpPr txBox="1"/>
          <p:nvPr/>
        </p:nvSpPr>
        <p:spPr>
          <a:xfrm>
            <a:off x="5900419" y="2412864"/>
            <a:ext cx="1148334" cy="824906"/>
          </a:xfrm>
          <a:prstGeom prst="rect">
            <a:avLst/>
          </a:prstGeom>
          <a:noFill/>
        </p:spPr>
        <p:txBody>
          <a:bodyPr wrap="square" rtlCol="0">
            <a:spAutoFit/>
          </a:bodyPr>
          <a:lstStyle/>
          <a:p>
            <a:r>
              <a:rPr lang="ja-JP" altLang="en-US" sz="952" dirty="0">
                <a:latin typeface="Meiryo UI" panose="020B0604030504040204" pitchFamily="50" charset="-128"/>
                <a:ea typeface="Meiryo UI" panose="020B0604030504040204" pitchFamily="50" charset="-128"/>
                <a:cs typeface="Meiryo UI" panose="020B0604030504040204" pitchFamily="50" charset="-128"/>
              </a:rPr>
              <a:t>印刷合計</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モノ：</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1063</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カラー：</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4</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用紙削減率</a:t>
            </a: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41.6</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96" name="テキスト ボックス 95"/>
          <p:cNvSpPr txBox="1"/>
          <p:nvPr/>
        </p:nvSpPr>
        <p:spPr>
          <a:xfrm>
            <a:off x="3594725" y="2412864"/>
            <a:ext cx="1349410" cy="824906"/>
          </a:xfrm>
          <a:prstGeom prst="rect">
            <a:avLst/>
          </a:prstGeom>
          <a:noFill/>
        </p:spPr>
        <p:txBody>
          <a:bodyPr wrap="square" rtlCol="0">
            <a:spAutoFit/>
          </a:bodyPr>
          <a:lstStyle/>
          <a:p>
            <a:r>
              <a:rPr lang="ja-JP" altLang="en-US" sz="952" dirty="0">
                <a:latin typeface="Meiryo UI" panose="020B0604030504040204" pitchFamily="50" charset="-128"/>
                <a:ea typeface="Meiryo UI" panose="020B0604030504040204" pitchFamily="50" charset="-128"/>
                <a:cs typeface="Meiryo UI" panose="020B0604030504040204" pitchFamily="50" charset="-128"/>
              </a:rPr>
              <a:t>印刷合計</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モノ：</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316</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カラー：</a:t>
            </a:r>
            <a:r>
              <a:rPr lang="en-US" altLang="ja-JP" sz="952" dirty="0">
                <a:latin typeface="Meiryo UI" panose="020B0604030504040204" pitchFamily="50" charset="-128"/>
                <a:ea typeface="Meiryo UI" panose="020B0604030504040204" pitchFamily="50" charset="-128"/>
                <a:cs typeface="Meiryo UI" panose="020B0604030504040204" pitchFamily="50" charset="-128"/>
              </a:rPr>
              <a:t>53</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用紙削減率</a:t>
            </a: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50.0</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100" name="テキスト ボックス 99"/>
          <p:cNvSpPr txBox="1"/>
          <p:nvPr/>
        </p:nvSpPr>
        <p:spPr>
          <a:xfrm>
            <a:off x="956130" y="2412864"/>
            <a:ext cx="956530" cy="824906"/>
          </a:xfrm>
          <a:prstGeom prst="rect">
            <a:avLst/>
          </a:prstGeom>
          <a:noFill/>
        </p:spPr>
        <p:txBody>
          <a:bodyPr wrap="square" rtlCol="0">
            <a:spAutoFit/>
          </a:bodyPr>
          <a:lstStyle/>
          <a:p>
            <a:r>
              <a:rPr lang="ja-JP" altLang="en-US" sz="952" dirty="0">
                <a:latin typeface="Meiryo UI" panose="020B0604030504040204" pitchFamily="50" charset="-128"/>
                <a:ea typeface="Meiryo UI" panose="020B0604030504040204" pitchFamily="50" charset="-128"/>
                <a:cs typeface="Meiryo UI" panose="020B0604030504040204" pitchFamily="50" charset="-128"/>
              </a:rPr>
              <a:t>印刷合計</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モノ</a:t>
            </a:r>
            <a:endParaRPr lang="en-US" altLang="ja-JP" sz="952"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703</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カラー</a:t>
            </a:r>
            <a:endParaRPr lang="en-US" altLang="ja-JP" sz="952"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122</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p:txBody>
      </p:sp>
      <p:sp>
        <p:nvSpPr>
          <p:cNvPr id="101" name="テキスト ボックス 100"/>
          <p:cNvSpPr txBox="1"/>
          <p:nvPr/>
        </p:nvSpPr>
        <p:spPr>
          <a:xfrm>
            <a:off x="4728355" y="2412864"/>
            <a:ext cx="956530" cy="824906"/>
          </a:xfrm>
          <a:prstGeom prst="rect">
            <a:avLst/>
          </a:prstGeom>
          <a:noFill/>
        </p:spPr>
        <p:txBody>
          <a:bodyPr wrap="square" rtlCol="0">
            <a:spAutoFit/>
          </a:bodyPr>
          <a:lstStyle/>
          <a:p>
            <a:r>
              <a:rPr lang="ja-JP" altLang="en-US" sz="952" dirty="0">
                <a:latin typeface="Meiryo UI" panose="020B0604030504040204" pitchFamily="50" charset="-128"/>
                <a:ea typeface="Meiryo UI" panose="020B0604030504040204" pitchFamily="50" charset="-128"/>
                <a:cs typeface="Meiryo UI" panose="020B0604030504040204" pitchFamily="50" charset="-128"/>
              </a:rPr>
              <a:t>印刷合計</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モノ</a:t>
            </a:r>
            <a:endParaRPr lang="en-US" altLang="ja-JP" sz="952"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1063</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a:p>
            <a:r>
              <a:rPr lang="ja-JP" altLang="en-US" sz="952" dirty="0">
                <a:latin typeface="Meiryo UI" panose="020B0604030504040204" pitchFamily="50" charset="-128"/>
                <a:ea typeface="Meiryo UI" panose="020B0604030504040204" pitchFamily="50" charset="-128"/>
                <a:cs typeface="Meiryo UI" panose="020B0604030504040204" pitchFamily="50" charset="-128"/>
              </a:rPr>
              <a:t>カラー</a:t>
            </a:r>
            <a:endParaRPr lang="en-US" altLang="ja-JP" sz="952"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952" dirty="0">
                <a:latin typeface="Meiryo UI" panose="020B0604030504040204" pitchFamily="50" charset="-128"/>
                <a:ea typeface="Meiryo UI" panose="020B0604030504040204" pitchFamily="50" charset="-128"/>
                <a:cs typeface="Meiryo UI" panose="020B0604030504040204" pitchFamily="50" charset="-128"/>
              </a:rPr>
              <a:t>4</a:t>
            </a:r>
            <a:r>
              <a:rPr lang="ja-JP" altLang="en-US" sz="952" dirty="0">
                <a:latin typeface="Meiryo UI" panose="020B0604030504040204" pitchFamily="50" charset="-128"/>
                <a:ea typeface="Meiryo UI" panose="020B0604030504040204" pitchFamily="50" charset="-128"/>
                <a:cs typeface="Meiryo UI" panose="020B0604030504040204" pitchFamily="50" charset="-128"/>
              </a:rPr>
              <a:t>ページ</a:t>
            </a:r>
          </a:p>
        </p:txBody>
      </p:sp>
      <p:sp>
        <p:nvSpPr>
          <p:cNvPr id="102" name="テキスト ボックス 101"/>
          <p:cNvSpPr txBox="1"/>
          <p:nvPr/>
        </p:nvSpPr>
        <p:spPr>
          <a:xfrm>
            <a:off x="1688948" y="2890392"/>
            <a:ext cx="588569" cy="371512"/>
          </a:xfrm>
          <a:prstGeom prst="rect">
            <a:avLst/>
          </a:prstGeom>
          <a:noFill/>
        </p:spPr>
        <p:txBody>
          <a:bodyPr wrap="square" rtlCol="0">
            <a:spAutoFit/>
          </a:bodyPr>
          <a:lstStyle/>
          <a:p>
            <a:pPr algn="ctr"/>
            <a:r>
              <a:rPr lang="en-US" altLang="ja-JP" sz="1814" dirty="0">
                <a:solidFill>
                  <a:srgbClr val="FF3399"/>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952" dirty="0">
                <a:solidFill>
                  <a:srgbClr val="FF3399"/>
                </a:solidFill>
                <a:latin typeface="Meiryo UI" panose="020B0604030504040204" pitchFamily="50" charset="-128"/>
                <a:ea typeface="Meiryo UI" panose="020B0604030504040204" pitchFamily="50" charset="-128"/>
                <a:cs typeface="Meiryo UI" panose="020B0604030504040204" pitchFamily="50" charset="-128"/>
              </a:rPr>
              <a:t>さん</a:t>
            </a:r>
          </a:p>
        </p:txBody>
      </p:sp>
      <p:sp>
        <p:nvSpPr>
          <p:cNvPr id="103" name="テキスト ボックス 102"/>
          <p:cNvSpPr txBox="1"/>
          <p:nvPr/>
        </p:nvSpPr>
        <p:spPr>
          <a:xfrm>
            <a:off x="3124162" y="2890392"/>
            <a:ext cx="588569" cy="371512"/>
          </a:xfrm>
          <a:prstGeom prst="rect">
            <a:avLst/>
          </a:prstGeom>
          <a:noFill/>
        </p:spPr>
        <p:txBody>
          <a:bodyPr wrap="square" rtlCol="0">
            <a:spAutoFit/>
          </a:bodyPr>
          <a:lstStyle/>
          <a:p>
            <a:pPr algn="ctr"/>
            <a:r>
              <a:rPr lang="en-US" altLang="ja-JP" sz="1814"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952" dirty="0">
                <a:solidFill>
                  <a:srgbClr val="002060"/>
                </a:solidFill>
                <a:latin typeface="Meiryo UI" panose="020B0604030504040204" pitchFamily="50" charset="-128"/>
                <a:ea typeface="Meiryo UI" panose="020B0604030504040204" pitchFamily="50" charset="-128"/>
                <a:cs typeface="Meiryo UI" panose="020B0604030504040204" pitchFamily="50" charset="-128"/>
              </a:rPr>
              <a:t>さん</a:t>
            </a:r>
          </a:p>
        </p:txBody>
      </p:sp>
      <p:sp>
        <p:nvSpPr>
          <p:cNvPr id="104" name="テキスト ボックス 103"/>
          <p:cNvSpPr txBox="1"/>
          <p:nvPr/>
        </p:nvSpPr>
        <p:spPr>
          <a:xfrm>
            <a:off x="5440399" y="2890392"/>
            <a:ext cx="588569" cy="371512"/>
          </a:xfrm>
          <a:prstGeom prst="rect">
            <a:avLst/>
          </a:prstGeom>
          <a:noFill/>
        </p:spPr>
        <p:txBody>
          <a:bodyPr wrap="square" rtlCol="0">
            <a:spAutoFit/>
          </a:bodyPr>
          <a:lstStyle/>
          <a:p>
            <a:pPr algn="ctr"/>
            <a:r>
              <a:rPr lang="en-US" altLang="ja-JP" sz="1814" dirty="0">
                <a:solidFill>
                  <a:srgbClr val="77933C"/>
                </a:solidFill>
                <a:latin typeface="Meiryo UI" panose="020B0604030504040204" pitchFamily="50" charset="-128"/>
                <a:ea typeface="Meiryo UI" panose="020B0604030504040204" pitchFamily="50" charset="-128"/>
                <a:cs typeface="Meiryo UI" panose="020B0604030504040204" pitchFamily="50" charset="-128"/>
              </a:rPr>
              <a:t>C</a:t>
            </a:r>
            <a:r>
              <a:rPr lang="ja-JP" altLang="en-US" sz="952" dirty="0">
                <a:solidFill>
                  <a:srgbClr val="77933C"/>
                </a:solidFill>
                <a:latin typeface="Meiryo UI" panose="020B0604030504040204" pitchFamily="50" charset="-128"/>
                <a:ea typeface="Meiryo UI" panose="020B0604030504040204" pitchFamily="50" charset="-128"/>
                <a:cs typeface="Meiryo UI" panose="020B0604030504040204" pitchFamily="50" charset="-128"/>
              </a:rPr>
              <a:t>さん</a:t>
            </a:r>
          </a:p>
        </p:txBody>
      </p:sp>
      <p:cxnSp>
        <p:nvCxnSpPr>
          <p:cNvPr id="23" name="直線コネクタ 22"/>
          <p:cNvCxnSpPr/>
          <p:nvPr/>
        </p:nvCxnSpPr>
        <p:spPr bwMode="auto">
          <a:xfrm>
            <a:off x="2189984" y="2299380"/>
            <a:ext cx="0" cy="1045845"/>
          </a:xfrm>
          <a:prstGeom prst="line">
            <a:avLst/>
          </a:prstGeom>
          <a:solidFill>
            <a:schemeClr val="accent1"/>
          </a:solidFill>
          <a:ln w="19050" cap="flat" cmpd="sng" algn="ctr">
            <a:solidFill>
              <a:srgbClr val="FF3399"/>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線コネクタ 104"/>
          <p:cNvCxnSpPr/>
          <p:nvPr/>
        </p:nvCxnSpPr>
        <p:spPr bwMode="auto">
          <a:xfrm>
            <a:off x="3636062" y="2299380"/>
            <a:ext cx="0" cy="1045845"/>
          </a:xfrm>
          <a:prstGeom prst="line">
            <a:avLst/>
          </a:prstGeom>
          <a:solidFill>
            <a:schemeClr val="accent1"/>
          </a:solidFill>
          <a:ln w="19050" cap="flat" cmpd="sng" algn="ctr">
            <a:solidFill>
              <a:srgbClr val="00206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線コネクタ 105"/>
          <p:cNvCxnSpPr/>
          <p:nvPr/>
        </p:nvCxnSpPr>
        <p:spPr bwMode="auto">
          <a:xfrm>
            <a:off x="5953671" y="2299380"/>
            <a:ext cx="0" cy="1045845"/>
          </a:xfrm>
          <a:prstGeom prst="line">
            <a:avLst/>
          </a:prstGeom>
          <a:solidFill>
            <a:schemeClr val="accent1"/>
          </a:solidFill>
          <a:ln w="19050" cap="flat" cmpd="sng" algn="ctr">
            <a:solidFill>
              <a:srgbClr val="77933C"/>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7" name="円形吹き出し 106"/>
          <p:cNvSpPr/>
          <p:nvPr/>
        </p:nvSpPr>
        <p:spPr bwMode="auto">
          <a:xfrm>
            <a:off x="7957786" y="3547975"/>
            <a:ext cx="1384561" cy="987724"/>
          </a:xfrm>
          <a:prstGeom prst="wedgeEllipseCallout">
            <a:avLst>
              <a:gd name="adj1" fmla="val -41138"/>
              <a:gd name="adj2" fmla="val 51214"/>
            </a:avLst>
          </a:prstGeom>
          <a:solidFill>
            <a:schemeClr val="bg1"/>
          </a:solidFill>
          <a:ln w="9525" cap="flat" cmpd="sng" algn="ctr">
            <a:solidFill>
              <a:srgbClr val="0064B4"/>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108" name="テキスト ボックス 107"/>
          <p:cNvSpPr txBox="1"/>
          <p:nvPr/>
        </p:nvSpPr>
        <p:spPr>
          <a:xfrm>
            <a:off x="7849998" y="3574133"/>
            <a:ext cx="1584200" cy="427168"/>
          </a:xfrm>
          <a:prstGeom prst="rect">
            <a:avLst/>
          </a:prstGeom>
          <a:noFill/>
        </p:spPr>
        <p:txBody>
          <a:bodyPr wrap="square" rtlCol="0">
            <a:spAutoFit/>
          </a:bodyPr>
          <a:lstStyle/>
          <a:p>
            <a:pPr algn="ctr"/>
            <a:r>
              <a:rPr lang="en-US" altLang="ja-JP" sz="1088" dirty="0">
                <a:latin typeface="Meiryo UI" panose="020B0604030504040204" pitchFamily="50" charset="-128"/>
                <a:ea typeface="Meiryo UI" panose="020B0604030504040204" pitchFamily="50" charset="-128"/>
                <a:cs typeface="Meiryo UI" panose="020B0604030504040204" pitchFamily="50" charset="-128"/>
              </a:rPr>
              <a:t>CSV</a:t>
            </a:r>
            <a:r>
              <a:rPr lang="ja-JP" altLang="en-US" sz="1088" dirty="0">
                <a:latin typeface="Meiryo UI" panose="020B0604030504040204" pitchFamily="50" charset="-128"/>
                <a:ea typeface="Meiryo UI" panose="020B0604030504040204" pitchFamily="50" charset="-128"/>
                <a:cs typeface="Meiryo UI" panose="020B0604030504040204" pitchFamily="50" charset="-128"/>
              </a:rPr>
              <a:t>形式で</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1088" dirty="0">
                <a:latin typeface="Meiryo UI" panose="020B0604030504040204" pitchFamily="50" charset="-128"/>
                <a:ea typeface="Meiryo UI" panose="020B0604030504040204" pitchFamily="50" charset="-128"/>
                <a:cs typeface="Meiryo UI" panose="020B0604030504040204" pitchFamily="50" charset="-128"/>
              </a:rPr>
              <a:t>ダウンロード可能</a:t>
            </a:r>
          </a:p>
        </p:txBody>
      </p:sp>
      <p:pic>
        <p:nvPicPr>
          <p:cNvPr id="109" name="図 108"/>
          <p:cNvPicPr>
            <a:picLocks noChangeAspect="1"/>
          </p:cNvPicPr>
          <p:nvPr/>
        </p:nvPicPr>
        <p:blipFill>
          <a:blip r:embed="rId3"/>
          <a:stretch>
            <a:fillRect/>
          </a:stretch>
        </p:blipFill>
        <p:spPr>
          <a:xfrm>
            <a:off x="8115195" y="4060270"/>
            <a:ext cx="918178" cy="305555"/>
          </a:xfrm>
          <a:prstGeom prst="rect">
            <a:avLst/>
          </a:prstGeom>
          <a:ln w="3175">
            <a:solidFill>
              <a:schemeClr val="bg1">
                <a:lumMod val="50000"/>
              </a:schemeClr>
            </a:solidFill>
          </a:ln>
        </p:spPr>
      </p:pic>
      <p:sp>
        <p:nvSpPr>
          <p:cNvPr id="47" name="テキスト ボックス 46"/>
          <p:cNvSpPr txBox="1"/>
          <p:nvPr/>
        </p:nvSpPr>
        <p:spPr>
          <a:xfrm>
            <a:off x="4749605" y="6261606"/>
            <a:ext cx="4723984" cy="190052"/>
          </a:xfrm>
          <a:prstGeom prst="rect">
            <a:avLst/>
          </a:prstGeom>
          <a:noFill/>
        </p:spPr>
        <p:txBody>
          <a:bodyPr wrap="square" rtlCol="0">
            <a:spAutoFit/>
          </a:bodyPr>
          <a:lstStyle/>
          <a:p>
            <a:r>
              <a:rPr lang="en-US" altLang="ja-JP" sz="635" dirty="0">
                <a:latin typeface="Meiryo UI" panose="020B0604030504040204" pitchFamily="50" charset="-128"/>
                <a:ea typeface="Meiryo UI" panose="020B0604030504040204" pitchFamily="50" charset="-128"/>
              </a:rPr>
              <a:t>※</a:t>
            </a:r>
            <a:r>
              <a:rPr lang="ja-JP" altLang="en-US" sz="635" dirty="0">
                <a:latin typeface="Meiryo UI" panose="020B0604030504040204" pitchFamily="50" charset="-128"/>
                <a:ea typeface="Meiryo UI" panose="020B0604030504040204" pitchFamily="50" charset="-128"/>
              </a:rPr>
              <a:t>　枚数集計ソフトを使用して得られた集計結果については、複合機の利用状況を把握するためで課金の調査には使用できません。</a:t>
            </a:r>
          </a:p>
        </p:txBody>
      </p:sp>
      <p:graphicFrame>
        <p:nvGraphicFramePr>
          <p:cNvPr id="48" name="表 47"/>
          <p:cNvGraphicFramePr>
            <a:graphicFrameLocks noGrp="1"/>
          </p:cNvGraphicFramePr>
          <p:nvPr/>
        </p:nvGraphicFramePr>
        <p:xfrm>
          <a:off x="603214" y="3998642"/>
          <a:ext cx="5000598" cy="2014169"/>
        </p:xfrm>
        <a:graphic>
          <a:graphicData uri="http://schemas.openxmlformats.org/drawingml/2006/table">
            <a:tbl>
              <a:tblPr firstRow="1" bandRow="1">
                <a:tableStyleId>{5C22544A-7EE6-4342-B048-85BDC9FD1C3A}</a:tableStyleId>
              </a:tblPr>
              <a:tblGrid>
                <a:gridCol w="284352">
                  <a:extLst>
                    <a:ext uri="{9D8B030D-6E8A-4147-A177-3AD203B41FA5}">
                      <a16:colId xmlns:a16="http://schemas.microsoft.com/office/drawing/2014/main" val="225505737"/>
                    </a:ext>
                  </a:extLst>
                </a:gridCol>
                <a:gridCol w="1010075">
                  <a:extLst>
                    <a:ext uri="{9D8B030D-6E8A-4147-A177-3AD203B41FA5}">
                      <a16:colId xmlns:a16="http://schemas.microsoft.com/office/drawing/2014/main" val="1400116759"/>
                    </a:ext>
                  </a:extLst>
                </a:gridCol>
                <a:gridCol w="3706171">
                  <a:extLst>
                    <a:ext uri="{9D8B030D-6E8A-4147-A177-3AD203B41FA5}">
                      <a16:colId xmlns:a16="http://schemas.microsoft.com/office/drawing/2014/main" val="3524926321"/>
                    </a:ext>
                  </a:extLst>
                </a:gridCol>
              </a:tblGrid>
              <a:tr h="302883">
                <a:tc rowSpan="7">
                  <a:txBody>
                    <a:bodyPr/>
                    <a:lstStyle/>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集</a:t>
                      </a:r>
                      <a:endParaRPr kumimoji="1" lang="en-US" altLang="ja-JP" sz="1300" dirty="0">
                        <a:solidFill>
                          <a:schemeClr val="tx1">
                            <a:lumMod val="75000"/>
                            <a:lumOff val="25000"/>
                          </a:schemeClr>
                        </a:solidFill>
                        <a:latin typeface="Meiryo UI" panose="020B0604030504040204" pitchFamily="50" charset="-128"/>
                        <a:ea typeface="Meiryo UI" panose="020B0604030504040204" pitchFamily="50" charset="-128"/>
                      </a:endParaRPr>
                    </a:p>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計</a:t>
                      </a:r>
                      <a:endParaRPr kumimoji="1" lang="en-US" altLang="ja-JP" sz="1300" dirty="0">
                        <a:solidFill>
                          <a:schemeClr val="tx1">
                            <a:lumMod val="75000"/>
                            <a:lumOff val="25000"/>
                          </a:schemeClr>
                        </a:solidFill>
                        <a:latin typeface="Meiryo UI" panose="020B0604030504040204" pitchFamily="50" charset="-128"/>
                        <a:ea typeface="Meiryo UI" panose="020B0604030504040204" pitchFamily="50" charset="-128"/>
                      </a:endParaRPr>
                    </a:p>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種</a:t>
                      </a:r>
                      <a:endParaRPr kumimoji="1" lang="en-US" altLang="ja-JP" sz="1300" dirty="0">
                        <a:solidFill>
                          <a:schemeClr val="tx1">
                            <a:lumMod val="75000"/>
                            <a:lumOff val="25000"/>
                          </a:schemeClr>
                        </a:solidFill>
                        <a:latin typeface="Meiryo UI" panose="020B0604030504040204" pitchFamily="50" charset="-128"/>
                        <a:ea typeface="Meiryo UI" panose="020B0604030504040204" pitchFamily="50" charset="-128"/>
                      </a:endParaRPr>
                    </a:p>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別</a:t>
                      </a:r>
                    </a:p>
                  </a:txBody>
                  <a:tcPr marL="82935" marR="82935" marT="41468" marB="41468" anchor="ctr">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lumMod val="95000"/>
                      </a:schemeClr>
                    </a:solidFill>
                  </a:tcPr>
                </a:tc>
                <a:tc>
                  <a:txBody>
                    <a:bodyPr/>
                    <a:lstStyle/>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種別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lumMod val="95000"/>
                      </a:schemeClr>
                    </a:solidFill>
                  </a:tcPr>
                </a:tc>
                <a:tc>
                  <a:txBody>
                    <a:bodyPr/>
                    <a:lstStyle/>
                    <a:p>
                      <a:pPr algn="ctr"/>
                      <a:r>
                        <a:rPr kumimoji="1" lang="ja-JP" altLang="en-US" sz="1300" dirty="0">
                          <a:solidFill>
                            <a:schemeClr val="tx1">
                              <a:lumMod val="75000"/>
                              <a:lumOff val="25000"/>
                            </a:schemeClr>
                          </a:solidFill>
                          <a:latin typeface="Meiryo UI" panose="020B0604030504040204" pitchFamily="50" charset="-128"/>
                          <a:ea typeface="Meiryo UI" panose="020B0604030504040204" pitchFamily="50" charset="-128"/>
                        </a:rPr>
                        <a:t>集計パターン</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18002568"/>
                  </a:ext>
                </a:extLst>
              </a:tr>
              <a:tr h="257450">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ユーザー別</a:t>
                      </a:r>
                      <a:r>
                        <a:rPr kumimoji="1" lang="ja-JP" altLang="en-US" sz="700" dirty="0">
                          <a:latin typeface="Meiryo UI" panose="020B0604030504040204" pitchFamily="50" charset="-128"/>
                          <a:ea typeface="Meiryo UI" panose="020B0604030504040204" pitchFamily="50" charset="-128"/>
                        </a:rPr>
                        <a:t>　</a:t>
                      </a:r>
                      <a:r>
                        <a:rPr kumimoji="1" lang="en-US" altLang="ja-JP" sz="700" dirty="0">
                          <a:latin typeface="Meiryo UI" panose="020B0604030504040204" pitchFamily="50" charset="-128"/>
                          <a:ea typeface="Meiryo UI" panose="020B0604030504040204" pitchFamily="50" charset="-128"/>
                        </a:rPr>
                        <a:t>※2</a:t>
                      </a:r>
                      <a:endParaRPr kumimoji="1" lang="ja-JP" altLang="en-US" sz="700" dirty="0">
                        <a:latin typeface="Meiryo UI" panose="020B0604030504040204" pitchFamily="50" charset="-128"/>
                        <a:ea typeface="Meiryo UI" panose="020B0604030504040204" pitchFamily="50" charset="-128"/>
                      </a:endParaRP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r>
                        <a:rPr kumimoji="1" lang="ja-JP" altLang="en-US" sz="900" dirty="0">
                          <a:latin typeface="Meiryo UI" panose="020B0604030504040204" pitchFamily="50" charset="-128"/>
                          <a:ea typeface="Meiryo UI" panose="020B0604030504040204" pitchFamily="50" charset="-128"/>
                        </a:rPr>
                        <a:t>■ユーザー別、■ユーザー</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機器別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1692193012"/>
                  </a:ext>
                </a:extLst>
              </a:tr>
              <a:tr h="424036">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部署別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r>
                        <a:rPr kumimoji="1" lang="ja-JP" altLang="en-US" sz="900" dirty="0">
                          <a:latin typeface="Meiryo UI" panose="020B0604030504040204" pitchFamily="50" charset="-128"/>
                          <a:ea typeface="Meiryo UI" panose="020B0604030504040204" pitchFamily="50" charset="-128"/>
                        </a:rPr>
                        <a:t>■部署別、■部署</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ユーザー別、■部署</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ユーザー</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機器別、</a:t>
                      </a:r>
                      <a:endParaRPr kumimoji="1" lang="en-US" altLang="ja-JP" sz="900" dirty="0">
                        <a:latin typeface="Meiryo UI" panose="020B0604030504040204" pitchFamily="50" charset="-128"/>
                        <a:ea typeface="Meiryo UI" panose="020B0604030504040204" pitchFamily="50" charset="-128"/>
                      </a:endParaRPr>
                    </a:p>
                    <a:p>
                      <a:r>
                        <a:rPr kumimoji="1" lang="ja-JP" altLang="en-US" sz="900" dirty="0">
                          <a:latin typeface="Meiryo UI" panose="020B0604030504040204" pitchFamily="50" charset="-128"/>
                          <a:ea typeface="Meiryo UI" panose="020B0604030504040204" pitchFamily="50" charset="-128"/>
                        </a:rPr>
                        <a:t>■部署</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機器別、■部署</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機器</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ユーザー別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2277836214"/>
                  </a:ext>
                </a:extLst>
              </a:tr>
              <a:tr h="257450">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機器別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r>
                        <a:rPr kumimoji="1" lang="ja-JP" altLang="en-US" sz="900" dirty="0">
                          <a:latin typeface="Meiryo UI" panose="020B0604030504040204" pitchFamily="50" charset="-128"/>
                          <a:ea typeface="Meiryo UI" panose="020B0604030504040204" pitchFamily="50" charset="-128"/>
                        </a:rPr>
                        <a:t>■機器別、■機器</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ユーザー別、■機器</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部署別、■機器</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部署</a:t>
                      </a:r>
                      <a:r>
                        <a:rPr kumimoji="1" lang="en-US" altLang="ja-JP" sz="900" dirty="0">
                          <a:latin typeface="Meiryo UI" panose="020B0604030504040204" pitchFamily="50" charset="-128"/>
                          <a:ea typeface="Meiryo UI" panose="020B0604030504040204" pitchFamily="50" charset="-128"/>
                        </a:rPr>
                        <a:t>/</a:t>
                      </a:r>
                      <a:r>
                        <a:rPr kumimoji="1" lang="ja-JP" altLang="en-US" sz="900" dirty="0">
                          <a:latin typeface="Meiryo UI" panose="020B0604030504040204" pitchFamily="50" charset="-128"/>
                          <a:ea typeface="Meiryo UI" panose="020B0604030504040204" pitchFamily="50" charset="-128"/>
                        </a:rPr>
                        <a:t>ユーザー別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1574756147"/>
                  </a:ext>
                </a:extLst>
              </a:tr>
              <a:tr h="257450">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締め日別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r>
                        <a:rPr kumimoji="1" lang="ja-JP" altLang="en-US" sz="900" dirty="0">
                          <a:latin typeface="Meiryo UI" panose="020B0604030504040204" pitchFamily="50" charset="-128"/>
                          <a:ea typeface="Meiryo UI" panose="020B0604030504040204" pitchFamily="50" charset="-128"/>
                        </a:rPr>
                        <a:t>■締め日別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3157902235"/>
                  </a:ext>
                </a:extLst>
              </a:tr>
              <a:tr h="257450">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プロジェクト別　</a:t>
                      </a:r>
                      <a:r>
                        <a:rPr kumimoji="1" lang="en-US" altLang="ja-JP" sz="700" dirty="0">
                          <a:latin typeface="Meiryo UI" panose="020B0604030504040204" pitchFamily="50" charset="-128"/>
                          <a:ea typeface="Meiryo UI" panose="020B0604030504040204" pitchFamily="50" charset="-128"/>
                        </a:rPr>
                        <a:t>※3</a:t>
                      </a:r>
                      <a:endParaRPr kumimoji="1" lang="ja-JP" altLang="en-US" sz="700" dirty="0">
                        <a:latin typeface="Meiryo UI" panose="020B0604030504040204" pitchFamily="50" charset="-128"/>
                        <a:ea typeface="Meiryo UI" panose="020B0604030504040204" pitchFamily="50" charset="-128"/>
                      </a:endParaRP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r>
                        <a:rPr kumimoji="1" lang="ja-JP" altLang="en-US" sz="900" dirty="0">
                          <a:latin typeface="Meiryo UI" panose="020B0604030504040204" pitchFamily="50" charset="-128"/>
                          <a:ea typeface="Meiryo UI" panose="020B0604030504040204" pitchFamily="50" charset="-128"/>
                        </a:rPr>
                        <a:t>■プロジェクト別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405340845"/>
                  </a:ext>
                </a:extLst>
              </a:tr>
              <a:tr h="257450">
                <a:tc vMerge="1">
                  <a:txBody>
                    <a:bodyPr/>
                    <a:lstStyle/>
                    <a:p>
                      <a:endParaRPr kumimoji="1" lang="ja-JP" altLang="en-US" sz="1400" dirty="0">
                        <a:latin typeface="Meiryo UI" panose="020B0604030504040204" pitchFamily="50" charset="-128"/>
                        <a:ea typeface="Meiryo UI" panose="020B0604030504040204" pitchFamily="50" charset="-128"/>
                      </a:endParaRPr>
                    </a:p>
                  </a:txBody>
                  <a:tcPr/>
                </a:tc>
                <a:tc>
                  <a:txBody>
                    <a:bodyPr/>
                    <a:lstStyle/>
                    <a:p>
                      <a:r>
                        <a:rPr kumimoji="1" lang="ja-JP" altLang="en-US" sz="900" dirty="0">
                          <a:latin typeface="Meiryo UI" panose="020B0604030504040204" pitchFamily="50" charset="-128"/>
                          <a:ea typeface="Meiryo UI" panose="020B0604030504040204" pitchFamily="50" charset="-128"/>
                        </a:rPr>
                        <a:t>送信ファクス先別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dirty="0">
                          <a:latin typeface="Meiryo UI" panose="020B0604030504040204" pitchFamily="50" charset="-128"/>
                          <a:ea typeface="Meiryo UI" panose="020B0604030504040204" pitchFamily="50" charset="-128"/>
                        </a:rPr>
                        <a:t>■送信ファクス先別</a:t>
                      </a:r>
                    </a:p>
                  </a:txBody>
                  <a:tcPr marL="82935" marR="82935" marT="41468" marB="41468">
                    <a:lnL w="12700" cap="flat" cmpd="sng" algn="ctr">
                      <a:solidFill>
                        <a:srgbClr val="0064B4"/>
                      </a:solidFill>
                      <a:prstDash val="solid"/>
                      <a:round/>
                      <a:headEnd type="none" w="med" len="med"/>
                      <a:tailEnd type="none" w="med" len="med"/>
                    </a:lnL>
                    <a:lnR w="12700" cap="flat" cmpd="sng" algn="ctr">
                      <a:solidFill>
                        <a:srgbClr val="0064B4"/>
                      </a:solidFill>
                      <a:prstDash val="solid"/>
                      <a:round/>
                      <a:headEnd type="none" w="med" len="med"/>
                      <a:tailEnd type="none" w="med" len="med"/>
                    </a:lnR>
                    <a:lnT w="12700" cap="flat" cmpd="sng" algn="ctr">
                      <a:solidFill>
                        <a:srgbClr val="0064B4"/>
                      </a:solidFill>
                      <a:prstDash val="solid"/>
                      <a:round/>
                      <a:headEnd type="none" w="med" len="med"/>
                      <a:tailEnd type="none" w="med" len="med"/>
                    </a:lnT>
                    <a:lnB w="12700" cap="flat" cmpd="sng" algn="ctr">
                      <a:solidFill>
                        <a:srgbClr val="0064B4"/>
                      </a:solidFill>
                      <a:prstDash val="solid"/>
                      <a:round/>
                      <a:headEnd type="none" w="med" len="med"/>
                      <a:tailEnd type="none" w="med" len="med"/>
                    </a:lnB>
                    <a:solidFill>
                      <a:schemeClr val="bg1"/>
                    </a:solidFill>
                  </a:tcPr>
                </a:tc>
                <a:extLst>
                  <a:ext uri="{0D108BD9-81ED-4DB2-BD59-A6C34878D82A}">
                    <a16:rowId xmlns:a16="http://schemas.microsoft.com/office/drawing/2014/main" val="561057334"/>
                  </a:ext>
                </a:extLst>
              </a:tr>
            </a:tbl>
          </a:graphicData>
        </a:graphic>
      </p:graphicFrame>
      <p:sp>
        <p:nvSpPr>
          <p:cNvPr id="49" name="テキスト ボックス 48"/>
          <p:cNvSpPr txBox="1"/>
          <p:nvPr/>
        </p:nvSpPr>
        <p:spPr>
          <a:xfrm>
            <a:off x="505636" y="6007378"/>
            <a:ext cx="5229047" cy="427425"/>
          </a:xfrm>
          <a:prstGeom prst="rect">
            <a:avLst/>
          </a:prstGeom>
          <a:noFill/>
        </p:spPr>
        <p:txBody>
          <a:bodyPr wrap="square" rtlCol="0">
            <a:spAutoFit/>
          </a:bodyPr>
          <a:lstStyle/>
          <a:p>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１ </a:t>
            </a:r>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Log</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キャプチャストレージサービスパックに保存した操作ログは集計の対象外です。</a:t>
            </a:r>
            <a:endPar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２ ユーザー別に集計する場合は、ユーザーコードなどユーザー認証設定が必要です。</a:t>
            </a:r>
          </a:p>
          <a:p>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３ プロジェクトコード別に集計する場合は、リコー個人認証システム</a:t>
            </a:r>
            <a:r>
              <a:rPr lang="en-US" altLang="ja-JP"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AE2</a:t>
            </a:r>
            <a:r>
              <a:rPr lang="ja-JP" altLang="en-US" sz="726"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を購入いただく必要があります。</a:t>
            </a:r>
          </a:p>
        </p:txBody>
      </p:sp>
      <p:sp>
        <p:nvSpPr>
          <p:cNvPr id="51" name="テキスト ボックス 50"/>
          <p:cNvSpPr txBox="1"/>
          <p:nvPr/>
        </p:nvSpPr>
        <p:spPr bwMode="auto">
          <a:xfrm>
            <a:off x="534584" y="908511"/>
            <a:ext cx="7315414"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枚数集計ソフトで複合機の利用状況を“見える化”</a:t>
            </a:r>
          </a:p>
        </p:txBody>
      </p:sp>
      <p:sp>
        <p:nvSpPr>
          <p:cNvPr id="52" name="テキスト ボックス 51"/>
          <p:cNvSpPr txBox="1"/>
          <p:nvPr/>
        </p:nvSpPr>
        <p:spPr bwMode="auto">
          <a:xfrm>
            <a:off x="576514" y="1339436"/>
            <a:ext cx="87809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Log</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キャプチャ </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NX Plus</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で取得した操作ログ</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をユーザーや機器ごとに利用状況を集計したり、利用状況データを</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CSV</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形式でダウンロードしたりできます。</a:t>
            </a:r>
          </a:p>
        </p:txBody>
      </p:sp>
      <p:pic>
        <p:nvPicPr>
          <p:cNvPr id="57" name="図 56"/>
          <p:cNvPicPr>
            <a:picLocks noChangeAspect="1"/>
          </p:cNvPicPr>
          <p:nvPr/>
        </p:nvPicPr>
        <p:blipFill>
          <a:blip r:embed="rId4"/>
          <a:stretch>
            <a:fillRect/>
          </a:stretch>
        </p:blipFill>
        <p:spPr>
          <a:xfrm>
            <a:off x="3208431" y="2538507"/>
            <a:ext cx="411743" cy="399340"/>
          </a:xfrm>
          <a:prstGeom prst="rect">
            <a:avLst/>
          </a:prstGeom>
        </p:spPr>
      </p:pic>
      <p:pic>
        <p:nvPicPr>
          <p:cNvPr id="58" name="図 57"/>
          <p:cNvPicPr>
            <a:picLocks noChangeAspect="1"/>
          </p:cNvPicPr>
          <p:nvPr/>
        </p:nvPicPr>
        <p:blipFill>
          <a:blip r:embed="rId5"/>
          <a:stretch>
            <a:fillRect/>
          </a:stretch>
        </p:blipFill>
        <p:spPr>
          <a:xfrm>
            <a:off x="5543505" y="2541609"/>
            <a:ext cx="399634" cy="390325"/>
          </a:xfrm>
          <a:prstGeom prst="rect">
            <a:avLst/>
          </a:prstGeom>
        </p:spPr>
      </p:pic>
      <p:pic>
        <p:nvPicPr>
          <p:cNvPr id="59" name="図 58"/>
          <p:cNvPicPr>
            <a:picLocks noChangeAspect="1"/>
          </p:cNvPicPr>
          <p:nvPr/>
        </p:nvPicPr>
        <p:blipFill>
          <a:blip r:embed="rId6"/>
          <a:stretch>
            <a:fillRect/>
          </a:stretch>
        </p:blipFill>
        <p:spPr>
          <a:xfrm>
            <a:off x="1801494" y="2514040"/>
            <a:ext cx="338136" cy="423807"/>
          </a:xfrm>
          <a:prstGeom prst="rect">
            <a:avLst/>
          </a:prstGeom>
        </p:spPr>
      </p:pic>
      <p:pic>
        <p:nvPicPr>
          <p:cNvPr id="60" name="図 59"/>
          <p:cNvPicPr>
            <a:picLocks noChangeAspect="1"/>
          </p:cNvPicPr>
          <p:nvPr/>
        </p:nvPicPr>
        <p:blipFill>
          <a:blip r:embed="rId7"/>
          <a:stretch>
            <a:fillRect/>
          </a:stretch>
        </p:blipFill>
        <p:spPr>
          <a:xfrm>
            <a:off x="8877747" y="3934238"/>
            <a:ext cx="335834" cy="379265"/>
          </a:xfrm>
          <a:prstGeom prst="rect">
            <a:avLst/>
          </a:prstGeom>
        </p:spPr>
      </p:pic>
      <p:sp>
        <p:nvSpPr>
          <p:cNvPr id="3" name="スライド番号プレースホルダー 2">
            <a:extLst>
              <a:ext uri="{FF2B5EF4-FFF2-40B4-BE49-F238E27FC236}">
                <a16:creationId xmlns:a16="http://schemas.microsoft.com/office/drawing/2014/main" id="{BB366FD4-27E0-4F3C-A47D-EC47A2B94058}"/>
              </a:ext>
            </a:extLst>
          </p:cNvPr>
          <p:cNvSpPr>
            <a:spLocks noGrp="1"/>
          </p:cNvSpPr>
          <p:nvPr>
            <p:ph type="sldNum" sz="quarter" idx="4"/>
          </p:nvPr>
        </p:nvSpPr>
        <p:spPr/>
        <p:txBody>
          <a:bodyPr/>
          <a:lstStyle/>
          <a:p>
            <a:pPr>
              <a:defRPr/>
            </a:pPr>
            <a:fld id="{FB3629B8-3F17-4C5D-9EA5-923845F78C95}" type="slidenum">
              <a:rPr lang="en-US" altLang="ja-JP" smtClean="0"/>
              <a:pPr>
                <a:defRPr/>
              </a:pPr>
              <a:t>36</a:t>
            </a:fld>
            <a:endParaRPr lang="en-US" altLang="ja-JP" dirty="0"/>
          </a:p>
        </p:txBody>
      </p:sp>
    </p:spTree>
    <p:extLst>
      <p:ext uri="{BB962C8B-B14F-4D97-AF65-F5344CB8AC3E}">
        <p14:creationId xmlns:p14="http://schemas.microsoft.com/office/powerpoint/2010/main" val="2364336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 29"/>
          <p:cNvPicPr>
            <a:picLocks noChangeAspect="1"/>
          </p:cNvPicPr>
          <p:nvPr/>
        </p:nvPicPr>
        <p:blipFill rotWithShape="1">
          <a:blip r:embed="rId2" cstate="print">
            <a:extLst>
              <a:ext uri="{28A0092B-C50C-407E-A947-70E740481C1C}">
                <a14:useLocalDpi xmlns:a14="http://schemas.microsoft.com/office/drawing/2010/main" val="0"/>
              </a:ext>
            </a:extLst>
          </a:blip>
          <a:srcRect t="7043"/>
          <a:stretch/>
        </p:blipFill>
        <p:spPr>
          <a:xfrm>
            <a:off x="544812" y="907106"/>
            <a:ext cx="8816377" cy="5462287"/>
          </a:xfrm>
          <a:prstGeom prst="rect">
            <a:avLst/>
          </a:prstGeom>
        </p:spPr>
      </p:pic>
      <p:pic>
        <p:nvPicPr>
          <p:cNvPr id="29" name="図 28"/>
          <p:cNvPicPr>
            <a:picLocks noChangeAspect="1"/>
          </p:cNvPicPr>
          <p:nvPr/>
        </p:nvPicPr>
        <p:blipFill>
          <a:blip r:embed="rId3"/>
          <a:stretch>
            <a:fillRect/>
          </a:stretch>
        </p:blipFill>
        <p:spPr>
          <a:xfrm>
            <a:off x="498989" y="901948"/>
            <a:ext cx="8908022" cy="5485263"/>
          </a:xfrm>
          <a:prstGeom prst="rect">
            <a:avLst/>
          </a:prstGeom>
        </p:spPr>
      </p:pic>
      <p:sp>
        <p:nvSpPr>
          <p:cNvPr id="31" name="ドーナツ 30"/>
          <p:cNvSpPr/>
          <p:nvPr/>
        </p:nvSpPr>
        <p:spPr bwMode="auto">
          <a:xfrm>
            <a:off x="2783545" y="2915805"/>
            <a:ext cx="4348008" cy="2922623"/>
          </a:xfrm>
          <a:prstGeom prst="donut">
            <a:avLst>
              <a:gd name="adj" fmla="val 3077"/>
            </a:avLst>
          </a:prstGeom>
          <a:solidFill>
            <a:srgbClr val="0064B4"/>
          </a:solidFill>
          <a:ln w="9525" cap="flat" cmpd="sng" algn="ctr">
            <a:noFill/>
            <a:prstDash val="solid"/>
            <a:round/>
            <a:headEnd type="none" w="med" len="med"/>
            <a:tailEnd type="none" w="med" len="med"/>
          </a:ln>
          <a:effec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endParaRPr lang="ja-JP" altLang="en-US" sz="2902" dirty="0">
              <a:latin typeface="HGS創英角ﾎﾟｯﾌﾟ体" pitchFamily="50" charset="-128"/>
              <a:ea typeface="HGS創英角ﾎﾟｯﾌﾟ体" pitchFamily="50" charset="-128"/>
            </a:endParaRPr>
          </a:p>
        </p:txBody>
      </p:sp>
      <p:sp>
        <p:nvSpPr>
          <p:cNvPr id="16" name="正方形/長方形 15"/>
          <p:cNvSpPr/>
          <p:nvPr/>
        </p:nvSpPr>
        <p:spPr bwMode="auto">
          <a:xfrm>
            <a:off x="6341946" y="4066598"/>
            <a:ext cx="2874382" cy="1963374"/>
          </a:xfrm>
          <a:prstGeom prst="rect">
            <a:avLst/>
          </a:prstGeom>
          <a:solidFill>
            <a:schemeClr val="tx1">
              <a:lumMod val="75000"/>
              <a:lumOff val="2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4" name="正方形/長方形 33"/>
          <p:cNvSpPr/>
          <p:nvPr/>
        </p:nvSpPr>
        <p:spPr bwMode="auto">
          <a:xfrm>
            <a:off x="3514005" y="2046433"/>
            <a:ext cx="2874382" cy="1963374"/>
          </a:xfrm>
          <a:prstGeom prst="rect">
            <a:avLst/>
          </a:prstGeom>
          <a:solidFill>
            <a:schemeClr val="tx1">
              <a:lumMod val="75000"/>
              <a:lumOff val="2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8" name="Picture 3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3849" y="2161663"/>
            <a:ext cx="2647890" cy="173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図 8" descr="cs-binder.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96250" y="4150335"/>
            <a:ext cx="2771793" cy="1746365"/>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複合機＋ドキュメント管理</a:t>
            </a:r>
          </a:p>
        </p:txBody>
      </p:sp>
      <p:sp>
        <p:nvSpPr>
          <p:cNvPr id="5" name="テキスト ボックス 4"/>
          <p:cNvSpPr txBox="1"/>
          <p:nvPr/>
        </p:nvSpPr>
        <p:spPr bwMode="auto">
          <a:xfrm>
            <a:off x="1333887" y="959054"/>
            <a:ext cx="7238228" cy="1087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lvl="0" algn="ctr">
              <a:defRPr/>
            </a:pPr>
            <a:r>
              <a:rPr lang="ja-JP" altLang="en-US" sz="3265" b="1" dirty="0">
                <a:solidFill>
                  <a:srgbClr val="090059"/>
                </a:solidFill>
                <a:latin typeface="Meiryo UI" pitchFamily="50" charset="-128"/>
                <a:ea typeface="Meiryo UI" pitchFamily="50" charset="-128"/>
                <a:cs typeface="Meiryo UI" pitchFamily="50" charset="-128"/>
              </a:rPr>
              <a:t>多くのドキュメント管理ソフトと</a:t>
            </a:r>
          </a:p>
          <a:p>
            <a:pPr lvl="0" algn="ctr">
              <a:defRPr/>
            </a:pPr>
            <a:r>
              <a:rPr lang="ja-JP" altLang="en-US" sz="3265" b="1" dirty="0">
                <a:solidFill>
                  <a:srgbClr val="090059"/>
                </a:solidFill>
                <a:latin typeface="Meiryo UI" pitchFamily="50" charset="-128"/>
                <a:ea typeface="Meiryo UI" pitchFamily="50" charset="-128"/>
                <a:cs typeface="Meiryo UI" pitchFamily="50" charset="-128"/>
              </a:rPr>
              <a:t>シームレスに連携</a:t>
            </a:r>
          </a:p>
        </p:txBody>
      </p:sp>
      <p:sp>
        <p:nvSpPr>
          <p:cNvPr id="11" name="Rectangle 21"/>
          <p:cNvSpPr>
            <a:spLocks noChangeArrowheads="1"/>
          </p:cNvSpPr>
          <p:nvPr/>
        </p:nvSpPr>
        <p:spPr bwMode="auto">
          <a:xfrm>
            <a:off x="6434210" y="1987727"/>
            <a:ext cx="2275396" cy="869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333" tIns="43665" rIns="87333" bIns="43665">
            <a:spAutoFit/>
          </a:bodyPr>
          <a:lstStyle>
            <a:lvl1pPr eaLnBrk="0" hangingPunct="0">
              <a:defRPr kumimoji="1" sz="1900">
                <a:solidFill>
                  <a:schemeClr val="tx1"/>
                </a:solidFill>
                <a:latin typeface="Arial" charset="0"/>
                <a:ea typeface="ＭＳ Ｐゴシック" pitchFamily="50" charset="-128"/>
              </a:defRPr>
            </a:lvl1pPr>
            <a:lvl2pPr marL="742950" indent="-285750" eaLnBrk="0" hangingPunct="0">
              <a:defRPr kumimoji="1" sz="1900">
                <a:solidFill>
                  <a:schemeClr val="tx1"/>
                </a:solidFill>
                <a:latin typeface="Arial" charset="0"/>
                <a:ea typeface="ＭＳ Ｐゴシック" pitchFamily="50" charset="-128"/>
              </a:defRPr>
            </a:lvl2pPr>
            <a:lvl3pPr marL="1143000" indent="-228600" eaLnBrk="0" hangingPunct="0">
              <a:defRPr kumimoji="1" sz="1900">
                <a:solidFill>
                  <a:schemeClr val="tx1"/>
                </a:solidFill>
                <a:latin typeface="Arial" charset="0"/>
                <a:ea typeface="ＭＳ Ｐゴシック" pitchFamily="50" charset="-128"/>
              </a:defRPr>
            </a:lvl3pPr>
            <a:lvl4pPr marL="1600200" indent="-228600" eaLnBrk="0" hangingPunct="0">
              <a:defRPr kumimoji="1" sz="1900">
                <a:solidFill>
                  <a:schemeClr val="tx1"/>
                </a:solidFill>
                <a:latin typeface="Arial" charset="0"/>
                <a:ea typeface="ＭＳ Ｐゴシック" pitchFamily="50" charset="-128"/>
              </a:defRPr>
            </a:lvl4pPr>
            <a:lvl5pPr marL="2057400" indent="-228600" eaLnBrk="0" hangingPunct="0">
              <a:defRPr kumimoji="1" sz="19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19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19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19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1900">
                <a:solidFill>
                  <a:schemeClr val="tx1"/>
                </a:solidFill>
                <a:latin typeface="Arial" charset="0"/>
                <a:ea typeface="ＭＳ Ｐゴシック" pitchFamily="50" charset="-128"/>
              </a:defRPr>
            </a:lvl9pPr>
          </a:lstStyle>
          <a:p>
            <a:pPr eaLnBrk="1" hangingPunct="1"/>
            <a:r>
              <a:rPr lang="en-US" altLang="ja-JP" sz="2540" dirty="0">
                <a:latin typeface="Britannic Bold" panose="020B0903060703020204" pitchFamily="34" charset="0"/>
                <a:ea typeface="HG丸ｺﾞｼｯｸM-PRO" pitchFamily="50" charset="-128"/>
              </a:rPr>
              <a:t>Ridoc Smart</a:t>
            </a:r>
          </a:p>
          <a:p>
            <a:pPr eaLnBrk="1" hangingPunct="1"/>
            <a:r>
              <a:rPr lang="en-US" altLang="ja-JP" sz="2540" dirty="0">
                <a:latin typeface="Britannic Bold" panose="020B0903060703020204" pitchFamily="34" charset="0"/>
                <a:ea typeface="HG丸ｺﾞｼｯｸM-PRO" pitchFamily="50" charset="-128"/>
              </a:rPr>
              <a:t>Navigator</a:t>
            </a:r>
            <a:endParaRPr lang="ja-JP" altLang="en-US" sz="2540" b="1" dirty="0">
              <a:ea typeface="HG丸ｺﾞｼｯｸM-PRO" pitchFamily="50" charset="-128"/>
            </a:endParaRPr>
          </a:p>
        </p:txBody>
      </p:sp>
      <p:sp>
        <p:nvSpPr>
          <p:cNvPr id="20" name="Rectangle 21">
            <a:extLst>
              <a:ext uri="{FF2B5EF4-FFF2-40B4-BE49-F238E27FC236}">
                <a16:creationId xmlns:a16="http://schemas.microsoft.com/office/drawing/2014/main" id="{D543461F-1185-4BB4-B3D8-5E1682332EA4}"/>
              </a:ext>
            </a:extLst>
          </p:cNvPr>
          <p:cNvSpPr>
            <a:spLocks noChangeArrowheads="1"/>
          </p:cNvSpPr>
          <p:nvPr/>
        </p:nvSpPr>
        <p:spPr bwMode="auto">
          <a:xfrm>
            <a:off x="7068730" y="3596788"/>
            <a:ext cx="2508646" cy="479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7333" tIns="43665" rIns="87333" bIns="43665">
            <a:spAutoFit/>
          </a:bodyPr>
          <a:lstStyle>
            <a:lvl1pPr eaLnBrk="0" hangingPunct="0">
              <a:defRPr kumimoji="1" sz="1900">
                <a:solidFill>
                  <a:schemeClr val="tx1"/>
                </a:solidFill>
                <a:latin typeface="Arial" charset="0"/>
                <a:ea typeface="ＭＳ Ｐゴシック" pitchFamily="50" charset="-128"/>
              </a:defRPr>
            </a:lvl1pPr>
            <a:lvl2pPr marL="742950" indent="-285750" eaLnBrk="0" hangingPunct="0">
              <a:defRPr kumimoji="1" sz="1900">
                <a:solidFill>
                  <a:schemeClr val="tx1"/>
                </a:solidFill>
                <a:latin typeface="Arial" charset="0"/>
                <a:ea typeface="ＭＳ Ｐゴシック" pitchFamily="50" charset="-128"/>
              </a:defRPr>
            </a:lvl2pPr>
            <a:lvl3pPr marL="1143000" indent="-228600" eaLnBrk="0" hangingPunct="0">
              <a:defRPr kumimoji="1" sz="1900">
                <a:solidFill>
                  <a:schemeClr val="tx1"/>
                </a:solidFill>
                <a:latin typeface="Arial" charset="0"/>
                <a:ea typeface="ＭＳ Ｐゴシック" pitchFamily="50" charset="-128"/>
              </a:defRPr>
            </a:lvl3pPr>
            <a:lvl4pPr marL="1600200" indent="-228600" eaLnBrk="0" hangingPunct="0">
              <a:defRPr kumimoji="1" sz="1900">
                <a:solidFill>
                  <a:schemeClr val="tx1"/>
                </a:solidFill>
                <a:latin typeface="Arial" charset="0"/>
                <a:ea typeface="ＭＳ Ｐゴシック" pitchFamily="50" charset="-128"/>
              </a:defRPr>
            </a:lvl4pPr>
            <a:lvl5pPr marL="2057400" indent="-228600" eaLnBrk="0" hangingPunct="0">
              <a:defRPr kumimoji="1" sz="1900">
                <a:solidFill>
                  <a:schemeClr val="tx1"/>
                </a:solidFill>
                <a:latin typeface="Arial" charset="0"/>
                <a:ea typeface="ＭＳ Ｐゴシック" pitchFamily="50" charset="-128"/>
              </a:defRPr>
            </a:lvl5pPr>
            <a:lvl6pPr marL="2514600" indent="-228600" eaLnBrk="0" fontAlgn="base" hangingPunct="0">
              <a:spcBef>
                <a:spcPct val="0"/>
              </a:spcBef>
              <a:spcAft>
                <a:spcPct val="0"/>
              </a:spcAft>
              <a:defRPr kumimoji="1" sz="1900">
                <a:solidFill>
                  <a:schemeClr val="tx1"/>
                </a:solidFill>
                <a:latin typeface="Arial" charset="0"/>
                <a:ea typeface="ＭＳ Ｐゴシック" pitchFamily="50" charset="-128"/>
              </a:defRPr>
            </a:lvl6pPr>
            <a:lvl7pPr marL="2971800" indent="-228600" eaLnBrk="0" fontAlgn="base" hangingPunct="0">
              <a:spcBef>
                <a:spcPct val="0"/>
              </a:spcBef>
              <a:spcAft>
                <a:spcPct val="0"/>
              </a:spcAft>
              <a:defRPr kumimoji="1" sz="1900">
                <a:solidFill>
                  <a:schemeClr val="tx1"/>
                </a:solidFill>
                <a:latin typeface="Arial" charset="0"/>
                <a:ea typeface="ＭＳ Ｐゴシック" pitchFamily="50" charset="-128"/>
              </a:defRPr>
            </a:lvl7pPr>
            <a:lvl8pPr marL="3429000" indent="-228600" eaLnBrk="0" fontAlgn="base" hangingPunct="0">
              <a:spcBef>
                <a:spcPct val="0"/>
              </a:spcBef>
              <a:spcAft>
                <a:spcPct val="0"/>
              </a:spcAft>
              <a:defRPr kumimoji="1" sz="1900">
                <a:solidFill>
                  <a:schemeClr val="tx1"/>
                </a:solidFill>
                <a:latin typeface="Arial" charset="0"/>
                <a:ea typeface="ＭＳ Ｐゴシック" pitchFamily="50" charset="-128"/>
              </a:defRPr>
            </a:lvl8pPr>
            <a:lvl9pPr marL="3886200" indent="-228600" eaLnBrk="0" fontAlgn="base" hangingPunct="0">
              <a:spcBef>
                <a:spcPct val="0"/>
              </a:spcBef>
              <a:spcAft>
                <a:spcPct val="0"/>
              </a:spcAft>
              <a:defRPr kumimoji="1" sz="1900">
                <a:solidFill>
                  <a:schemeClr val="tx1"/>
                </a:solidFill>
                <a:latin typeface="Arial" charset="0"/>
                <a:ea typeface="ＭＳ Ｐゴシック" pitchFamily="50" charset="-128"/>
              </a:defRPr>
            </a:lvl9pPr>
          </a:lstStyle>
          <a:p>
            <a:pPr eaLnBrk="1" hangingPunct="1"/>
            <a:r>
              <a:rPr lang="ja-JP" altLang="en-US" sz="2540" b="1" dirty="0">
                <a:solidFill>
                  <a:srgbClr val="10218B"/>
                </a:solidFill>
                <a:latin typeface="Meiryo UI" panose="020B0604030504040204" pitchFamily="50" charset="-128"/>
                <a:ea typeface="Meiryo UI" panose="020B0604030504040204" pitchFamily="50" charset="-128"/>
              </a:rPr>
              <a:t>楽２ライブラリ</a:t>
            </a:r>
          </a:p>
        </p:txBody>
      </p:sp>
      <p:sp>
        <p:nvSpPr>
          <p:cNvPr id="3" name="スライド番号プレースホルダー 2">
            <a:extLst>
              <a:ext uri="{FF2B5EF4-FFF2-40B4-BE49-F238E27FC236}">
                <a16:creationId xmlns:a16="http://schemas.microsoft.com/office/drawing/2014/main" id="{3118A438-B678-49D9-B373-18EA491F4FFC}"/>
              </a:ext>
            </a:extLst>
          </p:cNvPr>
          <p:cNvSpPr>
            <a:spLocks noGrp="1"/>
          </p:cNvSpPr>
          <p:nvPr>
            <p:ph type="sldNum" sz="quarter" idx="4"/>
          </p:nvPr>
        </p:nvSpPr>
        <p:spPr/>
        <p:txBody>
          <a:bodyPr/>
          <a:lstStyle/>
          <a:p>
            <a:pPr>
              <a:defRPr/>
            </a:pPr>
            <a:fld id="{FB3629B8-3F17-4C5D-9EA5-923845F78C95}" type="slidenum">
              <a:rPr lang="en-US" altLang="ja-JP" smtClean="0"/>
              <a:pPr>
                <a:defRPr/>
              </a:pPr>
              <a:t>37</a:t>
            </a:fld>
            <a:endParaRPr lang="en-US" altLang="ja-JP" dirty="0"/>
          </a:p>
        </p:txBody>
      </p:sp>
      <p:pic>
        <p:nvPicPr>
          <p:cNvPr id="19" name="図 18">
            <a:extLst>
              <a:ext uri="{FF2B5EF4-FFF2-40B4-BE49-F238E27FC236}">
                <a16:creationId xmlns:a16="http://schemas.microsoft.com/office/drawing/2014/main" id="{52AE822F-5517-46B9-8179-D820EB464B41}"/>
              </a:ext>
            </a:extLst>
          </p:cNvPr>
          <p:cNvPicPr>
            <a:picLocks noChangeAspect="1"/>
          </p:cNvPicPr>
          <p:nvPr/>
        </p:nvPicPr>
        <p:blipFill rotWithShape="1">
          <a:blip r:embed="rId6"/>
          <a:srcRect b="49964"/>
          <a:stretch/>
        </p:blipFill>
        <p:spPr>
          <a:xfrm>
            <a:off x="4084813" y="4390749"/>
            <a:ext cx="1801638" cy="1829075"/>
          </a:xfrm>
          <a:prstGeom prst="rect">
            <a:avLst/>
          </a:prstGeom>
        </p:spPr>
      </p:pic>
      <p:pic>
        <p:nvPicPr>
          <p:cNvPr id="25" name="図 24">
            <a:extLst>
              <a:ext uri="{FF2B5EF4-FFF2-40B4-BE49-F238E27FC236}">
                <a16:creationId xmlns:a16="http://schemas.microsoft.com/office/drawing/2014/main" id="{87486281-1C0D-490D-9C20-84D6CAC0416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650" y="3523045"/>
            <a:ext cx="1896071" cy="581462"/>
          </a:xfrm>
          <a:prstGeom prst="rect">
            <a:avLst/>
          </a:prstGeom>
        </p:spPr>
      </p:pic>
      <p:grpSp>
        <p:nvGrpSpPr>
          <p:cNvPr id="6" name="グループ化 5">
            <a:extLst>
              <a:ext uri="{FF2B5EF4-FFF2-40B4-BE49-F238E27FC236}">
                <a16:creationId xmlns:a16="http://schemas.microsoft.com/office/drawing/2014/main" id="{5EA420CD-050E-4F4B-B401-FC8872FD1A8F}"/>
              </a:ext>
            </a:extLst>
          </p:cNvPr>
          <p:cNvGrpSpPr/>
          <p:nvPr/>
        </p:nvGrpSpPr>
        <p:grpSpPr>
          <a:xfrm>
            <a:off x="639623" y="4148958"/>
            <a:ext cx="2874382" cy="1963374"/>
            <a:chOff x="639623" y="4148958"/>
            <a:chExt cx="2874382" cy="1963374"/>
          </a:xfrm>
        </p:grpSpPr>
        <p:sp>
          <p:nvSpPr>
            <p:cNvPr id="15" name="正方形/長方形 14"/>
            <p:cNvSpPr/>
            <p:nvPr/>
          </p:nvSpPr>
          <p:spPr bwMode="auto">
            <a:xfrm>
              <a:off x="639623" y="4148958"/>
              <a:ext cx="2874382" cy="1963374"/>
            </a:xfrm>
            <a:prstGeom prst="rect">
              <a:avLst/>
            </a:prstGeom>
            <a:solidFill>
              <a:schemeClr val="tx1">
                <a:lumMod val="75000"/>
                <a:lumOff val="25000"/>
              </a:schemeClr>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grpSp>
          <p:nvGrpSpPr>
            <p:cNvPr id="4" name="グループ化 3">
              <a:extLst>
                <a:ext uri="{FF2B5EF4-FFF2-40B4-BE49-F238E27FC236}">
                  <a16:creationId xmlns:a16="http://schemas.microsoft.com/office/drawing/2014/main" id="{4EDAFDC4-D6A7-4AB1-8159-EECE8AE67284}"/>
                </a:ext>
              </a:extLst>
            </p:cNvPr>
            <p:cNvGrpSpPr/>
            <p:nvPr/>
          </p:nvGrpSpPr>
          <p:grpSpPr>
            <a:xfrm>
              <a:off x="715121" y="4239264"/>
              <a:ext cx="2708794" cy="1820829"/>
              <a:chOff x="715121" y="4239264"/>
              <a:chExt cx="2708794" cy="1820829"/>
            </a:xfrm>
          </p:grpSpPr>
          <p:pic>
            <p:nvPicPr>
              <p:cNvPr id="23" name="図 22">
                <a:extLst>
                  <a:ext uri="{FF2B5EF4-FFF2-40B4-BE49-F238E27FC236}">
                    <a16:creationId xmlns:a16="http://schemas.microsoft.com/office/drawing/2014/main" id="{D920C858-4313-499A-B05D-6E44A4BA5555}"/>
                  </a:ext>
                </a:extLst>
              </p:cNvPr>
              <p:cNvPicPr>
                <a:picLocks noChangeAspect="1"/>
              </p:cNvPicPr>
              <p:nvPr/>
            </p:nvPicPr>
            <p:blipFill rotWithShape="1">
              <a:blip r:embed="rId8"/>
              <a:srcRect r="31578"/>
              <a:stretch/>
            </p:blipFill>
            <p:spPr>
              <a:xfrm>
                <a:off x="715121" y="4239264"/>
                <a:ext cx="2708794" cy="1820829"/>
              </a:xfrm>
              <a:prstGeom prst="rect">
                <a:avLst/>
              </a:prstGeom>
              <a:ln>
                <a:solidFill>
                  <a:schemeClr val="bg2"/>
                </a:solidFill>
              </a:ln>
            </p:spPr>
          </p:pic>
          <p:sp>
            <p:nvSpPr>
              <p:cNvPr id="2" name="正方形/長方形 1">
                <a:extLst>
                  <a:ext uri="{FF2B5EF4-FFF2-40B4-BE49-F238E27FC236}">
                    <a16:creationId xmlns:a16="http://schemas.microsoft.com/office/drawing/2014/main" id="{D799B17A-74B9-4259-ACE0-89F76A811ECA}"/>
                  </a:ext>
                </a:extLst>
              </p:cNvPr>
              <p:cNvSpPr/>
              <p:nvPr/>
            </p:nvSpPr>
            <p:spPr bwMode="auto">
              <a:xfrm>
                <a:off x="715121" y="4245333"/>
                <a:ext cx="483577" cy="116581"/>
              </a:xfrm>
              <a:prstGeom prst="rect">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pic>
          <p:nvPicPr>
            <p:cNvPr id="21" name="図 20">
              <a:extLst>
                <a:ext uri="{FF2B5EF4-FFF2-40B4-BE49-F238E27FC236}">
                  <a16:creationId xmlns:a16="http://schemas.microsoft.com/office/drawing/2014/main" id="{059B6D22-03A1-46CA-9726-4DFDD057CE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9287" y="4255819"/>
              <a:ext cx="383193" cy="117513"/>
            </a:xfrm>
            <a:prstGeom prst="rect">
              <a:avLst/>
            </a:prstGeom>
          </p:spPr>
        </p:pic>
      </p:grpSp>
    </p:spTree>
    <p:extLst>
      <p:ext uri="{BB962C8B-B14F-4D97-AF65-F5344CB8AC3E}">
        <p14:creationId xmlns:p14="http://schemas.microsoft.com/office/powerpoint/2010/main" val="3330539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cstate="print">
            <a:extLst>
              <a:ext uri="{28A0092B-C50C-407E-A947-70E740481C1C}">
                <a14:useLocalDpi xmlns:a14="http://schemas.microsoft.com/office/drawing/2010/main" val="0"/>
              </a:ext>
            </a:extLst>
          </a:blip>
          <a:srcRect t="5958" b="7039"/>
          <a:stretch/>
        </p:blipFill>
        <p:spPr>
          <a:xfrm>
            <a:off x="500730" y="910015"/>
            <a:ext cx="8904541" cy="5465636"/>
          </a:xfrm>
          <a:prstGeom prst="rect">
            <a:avLst/>
          </a:prstGeom>
        </p:spPr>
      </p:pic>
      <p:pic>
        <p:nvPicPr>
          <p:cNvPr id="8" name="図 7"/>
          <p:cNvPicPr>
            <a:picLocks noChangeAspect="1"/>
          </p:cNvPicPr>
          <p:nvPr/>
        </p:nvPicPr>
        <p:blipFill>
          <a:blip r:embed="rId3"/>
          <a:stretch>
            <a:fillRect/>
          </a:stretch>
        </p:blipFill>
        <p:spPr>
          <a:xfrm>
            <a:off x="498989" y="891686"/>
            <a:ext cx="8908022" cy="5485263"/>
          </a:xfrm>
          <a:prstGeom prst="rect">
            <a:avLst/>
          </a:prstGeom>
        </p:spPr>
      </p:pic>
      <p:sp>
        <p:nvSpPr>
          <p:cNvPr id="80958" name="Rectangle 62"/>
          <p:cNvSpPr>
            <a:spLocks noGrp="1" noChangeArrowheads="1"/>
          </p:cNvSpPr>
          <p:nvPr>
            <p:ph type="title"/>
          </p:nvPr>
        </p:nvSpPr>
        <p:spPr/>
        <p:txBody>
          <a:bodyPr/>
          <a:lstStyle/>
          <a:p>
            <a:pPr>
              <a:defRPr/>
            </a:pPr>
            <a:r>
              <a:rPr lang="ja-JP" altLang="en-US" b="1" dirty="0">
                <a:latin typeface="Meiryo UI" panose="020B0604030504040204" pitchFamily="50" charset="-128"/>
                <a:ea typeface="Meiryo UI" panose="020B0604030504040204" pitchFamily="50" charset="-128"/>
                <a:cs typeface="Meiryo UI" panose="020B0604030504040204" pitchFamily="50" charset="-128"/>
              </a:rPr>
              <a:t>複合機＋クラウドサービス</a:t>
            </a:r>
          </a:p>
        </p:txBody>
      </p:sp>
      <p:pic>
        <p:nvPicPr>
          <p:cNvPr id="38" name="Picture 7" descr="C:\Users\825849\AppData\Local\Microsoft\Windows\Temporary Internet Files\Content.IE5\8IIAGDXN\21_06.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7534" y="2258752"/>
            <a:ext cx="2363888" cy="1381683"/>
          </a:xfrm>
          <a:prstGeom prst="rect">
            <a:avLst/>
          </a:prstGeom>
          <a:noFill/>
          <a:effectLst>
            <a:glow rad="127000">
              <a:schemeClr val="bg1"/>
            </a:glow>
          </a:effectLst>
          <a:extLst>
            <a:ext uri="{909E8E84-426E-40DD-AFC4-6F175D3DCCD1}">
              <a14:hiddenFill xmlns:a14="http://schemas.microsoft.com/office/drawing/2010/main">
                <a:solidFill>
                  <a:srgbClr val="FFFFFF"/>
                </a:solidFill>
              </a14:hiddenFill>
            </a:ext>
          </a:extLst>
        </p:spPr>
      </p:pic>
      <p:grpSp>
        <p:nvGrpSpPr>
          <p:cNvPr id="6" name="グループ化 5"/>
          <p:cNvGrpSpPr/>
          <p:nvPr/>
        </p:nvGrpSpPr>
        <p:grpSpPr>
          <a:xfrm>
            <a:off x="5811584" y="3510192"/>
            <a:ext cx="3340733" cy="2019848"/>
            <a:chOff x="6611672" y="4193500"/>
            <a:chExt cx="3154544" cy="1907277"/>
          </a:xfrm>
        </p:grpSpPr>
        <p:pic>
          <p:nvPicPr>
            <p:cNvPr id="51" name="図 50">
              <a:extLst>
                <a:ext uri="{FF2B5EF4-FFF2-40B4-BE49-F238E27FC236}">
                  <a16:creationId xmlns:a16="http://schemas.microsoft.com/office/drawing/2014/main" id="{E5EA18B0-9929-467F-AD34-F7EBCBA7AE0E}"/>
                </a:ext>
              </a:extLst>
            </p:cNvPr>
            <p:cNvPicPr>
              <a:picLocks noChangeAspect="1"/>
            </p:cNvPicPr>
            <p:nvPr/>
          </p:nvPicPr>
          <p:blipFill>
            <a:blip r:embed="rId5"/>
            <a:stretch>
              <a:fillRect/>
            </a:stretch>
          </p:blipFill>
          <p:spPr>
            <a:xfrm>
              <a:off x="7564024" y="4193500"/>
              <a:ext cx="1425086" cy="870176"/>
            </a:xfrm>
            <a:prstGeom prst="rect">
              <a:avLst/>
            </a:prstGeom>
            <a:effectLst>
              <a:glow rad="127000">
                <a:schemeClr val="bg1"/>
              </a:glow>
            </a:effectLst>
          </p:spPr>
        </p:pic>
        <p:grpSp>
          <p:nvGrpSpPr>
            <p:cNvPr id="3" name="グループ化 2"/>
            <p:cNvGrpSpPr/>
            <p:nvPr/>
          </p:nvGrpSpPr>
          <p:grpSpPr>
            <a:xfrm>
              <a:off x="7589261" y="4470004"/>
              <a:ext cx="2176955" cy="1630773"/>
              <a:chOff x="3168450" y="2003136"/>
              <a:chExt cx="1740842" cy="1304077"/>
            </a:xfrm>
          </p:grpSpPr>
          <p:pic>
            <p:nvPicPr>
              <p:cNvPr id="45" name="図 44">
                <a:extLst>
                  <a:ext uri="{FF2B5EF4-FFF2-40B4-BE49-F238E27FC236}">
                    <a16:creationId xmlns:a16="http://schemas.microsoft.com/office/drawing/2014/main" id="{E5EA18B0-9929-467F-AD34-F7EBCBA7AE0E}"/>
                  </a:ext>
                </a:extLst>
              </p:cNvPr>
              <p:cNvPicPr>
                <a:picLocks noChangeAspect="1"/>
              </p:cNvPicPr>
              <p:nvPr/>
            </p:nvPicPr>
            <p:blipFill>
              <a:blip r:embed="rId5"/>
              <a:stretch>
                <a:fillRect/>
              </a:stretch>
            </p:blipFill>
            <p:spPr>
              <a:xfrm>
                <a:off x="3769696" y="2611361"/>
                <a:ext cx="1139596" cy="695852"/>
              </a:xfrm>
              <a:prstGeom prst="rect">
                <a:avLst/>
              </a:prstGeom>
              <a:effectLst>
                <a:glow rad="127000">
                  <a:schemeClr val="bg1"/>
                </a:glow>
              </a:effectLst>
            </p:spPr>
          </p:pic>
          <p:sp>
            <p:nvSpPr>
              <p:cNvPr id="42" name="テキスト ボックス 41"/>
              <p:cNvSpPr txBox="1"/>
              <p:nvPr/>
            </p:nvSpPr>
            <p:spPr bwMode="auto">
              <a:xfrm>
                <a:off x="3773478" y="2822067"/>
                <a:ext cx="1099233" cy="4626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723" b="1" dirty="0">
                    <a:solidFill>
                      <a:prstClr val="black">
                        <a:lumMod val="85000"/>
                        <a:lumOff val="15000"/>
                      </a:prstClr>
                    </a:solidFill>
                    <a:latin typeface="Meiryo UI" pitchFamily="50" charset="-128"/>
                    <a:ea typeface="Meiryo UI" pitchFamily="50" charset="-128"/>
                    <a:cs typeface="Meiryo UI" pitchFamily="50" charset="-128"/>
                  </a:rPr>
                  <a:t>Dropbox</a:t>
                </a:r>
              </a:p>
              <a:p>
                <a:pPr lvl="0" algn="ctr"/>
                <a:r>
                  <a:rPr lang="en-US" altLang="ja-JP" sz="1723" b="1" dirty="0">
                    <a:solidFill>
                      <a:prstClr val="black">
                        <a:lumMod val="85000"/>
                        <a:lumOff val="15000"/>
                      </a:prstClr>
                    </a:solidFill>
                    <a:latin typeface="Meiryo UI" pitchFamily="50" charset="-128"/>
                    <a:ea typeface="Meiryo UI" pitchFamily="50" charset="-128"/>
                    <a:cs typeface="Meiryo UI" pitchFamily="50" charset="-128"/>
                  </a:rPr>
                  <a:t>Business</a:t>
                </a:r>
              </a:p>
            </p:txBody>
          </p:sp>
          <p:sp>
            <p:nvSpPr>
              <p:cNvPr id="30" name="テキスト ボックス 29">
                <a:extLst>
                  <a:ext uri="{FF2B5EF4-FFF2-40B4-BE49-F238E27FC236}">
                    <a16:creationId xmlns:a16="http://schemas.microsoft.com/office/drawing/2014/main" id="{9F58D24B-9C04-4E8D-8E52-E2B6753729A2}"/>
                  </a:ext>
                </a:extLst>
              </p:cNvPr>
              <p:cNvSpPr txBox="1"/>
              <p:nvPr/>
            </p:nvSpPr>
            <p:spPr bwMode="auto">
              <a:xfrm>
                <a:off x="3168450" y="2003136"/>
                <a:ext cx="1099233" cy="4416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3265" b="1" dirty="0">
                    <a:solidFill>
                      <a:srgbClr val="0081C6"/>
                    </a:solidFill>
                    <a:latin typeface="Meiryo UI" pitchFamily="50" charset="-128"/>
                    <a:ea typeface="Meiryo UI" pitchFamily="50" charset="-128"/>
                    <a:cs typeface="Meiryo UI" pitchFamily="50" charset="-128"/>
                  </a:rPr>
                  <a:t>box</a:t>
                </a:r>
              </a:p>
            </p:txBody>
          </p:sp>
        </p:grpSp>
        <p:grpSp>
          <p:nvGrpSpPr>
            <p:cNvPr id="2" name="グループ化 1"/>
            <p:cNvGrpSpPr/>
            <p:nvPr/>
          </p:nvGrpSpPr>
          <p:grpSpPr>
            <a:xfrm>
              <a:off x="6611672" y="5230600"/>
              <a:ext cx="1512072" cy="870176"/>
              <a:chOff x="5024111" y="2611361"/>
              <a:chExt cx="1209156" cy="695852"/>
            </a:xfrm>
          </p:grpSpPr>
          <p:pic>
            <p:nvPicPr>
              <p:cNvPr id="48" name="図 47">
                <a:extLst>
                  <a:ext uri="{FF2B5EF4-FFF2-40B4-BE49-F238E27FC236}">
                    <a16:creationId xmlns:a16="http://schemas.microsoft.com/office/drawing/2014/main" id="{E5EA18B0-9929-467F-AD34-F7EBCBA7AE0E}"/>
                  </a:ext>
                </a:extLst>
              </p:cNvPr>
              <p:cNvPicPr>
                <a:picLocks noChangeAspect="1"/>
              </p:cNvPicPr>
              <p:nvPr/>
            </p:nvPicPr>
            <p:blipFill>
              <a:blip r:embed="rId5"/>
              <a:stretch>
                <a:fillRect/>
              </a:stretch>
            </p:blipFill>
            <p:spPr>
              <a:xfrm>
                <a:off x="5093671" y="2611361"/>
                <a:ext cx="1139596" cy="695852"/>
              </a:xfrm>
              <a:prstGeom prst="rect">
                <a:avLst/>
              </a:prstGeom>
              <a:effectLst>
                <a:glow rad="127000">
                  <a:schemeClr val="bg1"/>
                </a:glow>
              </a:effectLst>
            </p:spPr>
          </p:pic>
          <p:sp>
            <p:nvSpPr>
              <p:cNvPr id="43" name="テキスト ボックス 42"/>
              <p:cNvSpPr txBox="1"/>
              <p:nvPr/>
            </p:nvSpPr>
            <p:spPr bwMode="auto">
              <a:xfrm>
                <a:off x="5024111" y="2798968"/>
                <a:ext cx="1209155" cy="48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814" b="1" dirty="0">
                    <a:solidFill>
                      <a:prstClr val="black">
                        <a:lumMod val="85000"/>
                        <a:lumOff val="15000"/>
                      </a:prstClr>
                    </a:solidFill>
                    <a:latin typeface="Meiryo UI" pitchFamily="50" charset="-128"/>
                    <a:ea typeface="Meiryo UI" pitchFamily="50" charset="-128"/>
                    <a:cs typeface="Meiryo UI" pitchFamily="50" charset="-128"/>
                  </a:rPr>
                  <a:t>Google</a:t>
                </a:r>
              </a:p>
              <a:p>
                <a:pPr lvl="0" algn="ctr"/>
                <a:r>
                  <a:rPr lang="ja-JP" altLang="en-US" sz="1814" b="1" dirty="0">
                    <a:solidFill>
                      <a:prstClr val="black">
                        <a:lumMod val="85000"/>
                        <a:lumOff val="15000"/>
                      </a:prstClr>
                    </a:solidFill>
                    <a:latin typeface="Meiryo UI" pitchFamily="50" charset="-128"/>
                    <a:ea typeface="Meiryo UI" pitchFamily="50" charset="-128"/>
                    <a:cs typeface="Meiryo UI" pitchFamily="50" charset="-128"/>
                  </a:rPr>
                  <a:t>ドライブ</a:t>
                </a:r>
                <a:endParaRPr lang="en-US" altLang="ja-JP" sz="1814" b="1" dirty="0">
                  <a:solidFill>
                    <a:prstClr val="black">
                      <a:lumMod val="85000"/>
                      <a:lumOff val="15000"/>
                    </a:prstClr>
                  </a:solidFill>
                  <a:latin typeface="Meiryo UI" pitchFamily="50" charset="-128"/>
                  <a:ea typeface="Meiryo UI" pitchFamily="50" charset="-128"/>
                  <a:cs typeface="Meiryo UI" pitchFamily="50" charset="-128"/>
                </a:endParaRPr>
              </a:p>
            </p:txBody>
          </p:sp>
        </p:grpSp>
      </p:grpSp>
      <p:sp>
        <p:nvSpPr>
          <p:cNvPr id="59" name="テキスト ボックス 58"/>
          <p:cNvSpPr txBox="1"/>
          <p:nvPr/>
        </p:nvSpPr>
        <p:spPr bwMode="auto">
          <a:xfrm>
            <a:off x="1333887" y="1063239"/>
            <a:ext cx="7238228" cy="1087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lvl="0" algn="ctr">
              <a:defRPr/>
            </a:pPr>
            <a:r>
              <a:rPr lang="ja-JP" altLang="en-US" sz="3265" b="1" dirty="0">
                <a:solidFill>
                  <a:srgbClr val="090059"/>
                </a:solidFill>
                <a:latin typeface="Meiryo UI" pitchFamily="50" charset="-128"/>
                <a:ea typeface="Meiryo UI" pitchFamily="50" charset="-128"/>
                <a:cs typeface="Meiryo UI" pitchFamily="50" charset="-128"/>
              </a:rPr>
              <a:t>多くのクラウドサービスと</a:t>
            </a:r>
          </a:p>
          <a:p>
            <a:pPr lvl="0" algn="ctr">
              <a:defRPr/>
            </a:pPr>
            <a:r>
              <a:rPr lang="ja-JP" altLang="en-US" sz="3265" b="1" dirty="0">
                <a:solidFill>
                  <a:srgbClr val="090059"/>
                </a:solidFill>
                <a:latin typeface="Meiryo UI" pitchFamily="50" charset="-128"/>
                <a:ea typeface="Meiryo UI" pitchFamily="50" charset="-128"/>
                <a:cs typeface="Meiryo UI" pitchFamily="50" charset="-128"/>
              </a:rPr>
              <a:t>シームレスに連携</a:t>
            </a:r>
            <a:endParaRPr lang="en-US" altLang="ja-JP" sz="3265" b="1" dirty="0">
              <a:solidFill>
                <a:srgbClr val="090059"/>
              </a:solidFill>
              <a:latin typeface="Meiryo UI" pitchFamily="50" charset="-128"/>
              <a:ea typeface="Meiryo UI" pitchFamily="50" charset="-128"/>
              <a:cs typeface="Meiryo UI" pitchFamily="50" charset="-128"/>
            </a:endParaRPr>
          </a:p>
        </p:txBody>
      </p:sp>
      <p:grpSp>
        <p:nvGrpSpPr>
          <p:cNvPr id="4" name="グループ化 3">
            <a:extLst>
              <a:ext uri="{FF2B5EF4-FFF2-40B4-BE49-F238E27FC236}">
                <a16:creationId xmlns:a16="http://schemas.microsoft.com/office/drawing/2014/main" id="{B23DBFBC-B62E-4250-9873-5ADC62971654}"/>
              </a:ext>
            </a:extLst>
          </p:cNvPr>
          <p:cNvGrpSpPr/>
          <p:nvPr/>
        </p:nvGrpSpPr>
        <p:grpSpPr>
          <a:xfrm>
            <a:off x="1034750" y="4166115"/>
            <a:ext cx="2400898" cy="1381683"/>
            <a:chOff x="1102474" y="4628490"/>
            <a:chExt cx="1765527" cy="1016036"/>
          </a:xfrm>
        </p:grpSpPr>
        <p:pic>
          <p:nvPicPr>
            <p:cNvPr id="32" name="図 31">
              <a:extLst>
                <a:ext uri="{FF2B5EF4-FFF2-40B4-BE49-F238E27FC236}">
                  <a16:creationId xmlns:a16="http://schemas.microsoft.com/office/drawing/2014/main" id="{5A103B61-71FE-4060-87F2-22D450301B3C}"/>
                </a:ext>
              </a:extLst>
            </p:cNvPr>
            <p:cNvPicPr>
              <a:picLocks noChangeAspect="1"/>
            </p:cNvPicPr>
            <p:nvPr/>
          </p:nvPicPr>
          <p:blipFill>
            <a:blip r:embed="rId5"/>
            <a:stretch>
              <a:fillRect/>
            </a:stretch>
          </p:blipFill>
          <p:spPr>
            <a:xfrm>
              <a:off x="1140560" y="4628490"/>
              <a:ext cx="1663961" cy="1016036"/>
            </a:xfrm>
            <a:prstGeom prst="rect">
              <a:avLst/>
            </a:prstGeom>
            <a:effectLst>
              <a:glow rad="127000">
                <a:schemeClr val="bg1"/>
              </a:glow>
            </a:effectLst>
          </p:spPr>
        </p:pic>
        <p:sp>
          <p:nvSpPr>
            <p:cNvPr id="33" name="テキスト ボックス 32">
              <a:extLst>
                <a:ext uri="{FF2B5EF4-FFF2-40B4-BE49-F238E27FC236}">
                  <a16:creationId xmlns:a16="http://schemas.microsoft.com/office/drawing/2014/main" id="{1FC55167-B001-478F-A95C-AC0A43D20107}"/>
                </a:ext>
              </a:extLst>
            </p:cNvPr>
            <p:cNvSpPr txBox="1"/>
            <p:nvPr/>
          </p:nvSpPr>
          <p:spPr bwMode="auto">
            <a:xfrm>
              <a:off x="1102474" y="5042655"/>
              <a:ext cx="1765527" cy="3890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2902" b="1" dirty="0">
                  <a:solidFill>
                    <a:prstClr val="black">
                      <a:lumMod val="85000"/>
                      <a:lumOff val="15000"/>
                    </a:prstClr>
                  </a:solidFill>
                  <a:latin typeface="Meiryo UI" pitchFamily="50" charset="-128"/>
                  <a:ea typeface="Meiryo UI" pitchFamily="50" charset="-128"/>
                  <a:cs typeface="Meiryo UI" pitchFamily="50" charset="-128"/>
                </a:rPr>
                <a:t>kintone</a:t>
              </a:r>
            </a:p>
          </p:txBody>
        </p:sp>
      </p:grpSp>
      <p:grpSp>
        <p:nvGrpSpPr>
          <p:cNvPr id="35" name="グループ化 34">
            <a:extLst>
              <a:ext uri="{FF2B5EF4-FFF2-40B4-BE49-F238E27FC236}">
                <a16:creationId xmlns:a16="http://schemas.microsoft.com/office/drawing/2014/main" id="{9ACC2291-605E-44AE-8E8F-F152240516E2}"/>
              </a:ext>
            </a:extLst>
          </p:cNvPr>
          <p:cNvGrpSpPr/>
          <p:nvPr/>
        </p:nvGrpSpPr>
        <p:grpSpPr>
          <a:xfrm>
            <a:off x="4703256" y="2179600"/>
            <a:ext cx="2400898" cy="1381682"/>
            <a:chOff x="1070789" y="4628490"/>
            <a:chExt cx="1765527" cy="1016036"/>
          </a:xfrm>
        </p:grpSpPr>
        <p:pic>
          <p:nvPicPr>
            <p:cNvPr id="36" name="図 35">
              <a:extLst>
                <a:ext uri="{FF2B5EF4-FFF2-40B4-BE49-F238E27FC236}">
                  <a16:creationId xmlns:a16="http://schemas.microsoft.com/office/drawing/2014/main" id="{7A4CE6C2-B0E0-4796-BEA6-47B21D39F452}"/>
                </a:ext>
              </a:extLst>
            </p:cNvPr>
            <p:cNvPicPr>
              <a:picLocks noChangeAspect="1"/>
            </p:cNvPicPr>
            <p:nvPr/>
          </p:nvPicPr>
          <p:blipFill>
            <a:blip r:embed="rId5"/>
            <a:stretch>
              <a:fillRect/>
            </a:stretch>
          </p:blipFill>
          <p:spPr>
            <a:xfrm>
              <a:off x="1140560" y="4628490"/>
              <a:ext cx="1663961" cy="1016036"/>
            </a:xfrm>
            <a:prstGeom prst="rect">
              <a:avLst/>
            </a:prstGeom>
            <a:effectLst>
              <a:glow rad="127000">
                <a:schemeClr val="bg1"/>
              </a:glow>
            </a:effectLst>
          </p:spPr>
        </p:pic>
        <p:sp>
          <p:nvSpPr>
            <p:cNvPr id="37" name="テキスト ボックス 36">
              <a:extLst>
                <a:ext uri="{FF2B5EF4-FFF2-40B4-BE49-F238E27FC236}">
                  <a16:creationId xmlns:a16="http://schemas.microsoft.com/office/drawing/2014/main" id="{5B9DE273-D40D-4070-B463-02F421450EE5}"/>
                </a:ext>
              </a:extLst>
            </p:cNvPr>
            <p:cNvSpPr txBox="1"/>
            <p:nvPr/>
          </p:nvSpPr>
          <p:spPr bwMode="auto">
            <a:xfrm>
              <a:off x="1070789" y="5151057"/>
              <a:ext cx="1765527" cy="306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2177" b="1" dirty="0">
                  <a:solidFill>
                    <a:srgbClr val="EB3C00"/>
                  </a:solidFill>
                  <a:latin typeface="Meiryo UI" pitchFamily="50" charset="-128"/>
                  <a:ea typeface="Meiryo UI" pitchFamily="50" charset="-128"/>
                  <a:cs typeface="Meiryo UI" pitchFamily="50" charset="-128"/>
                </a:rPr>
                <a:t>Microsoft 365</a:t>
              </a:r>
            </a:p>
          </p:txBody>
        </p:sp>
      </p:grpSp>
      <p:grpSp>
        <p:nvGrpSpPr>
          <p:cNvPr id="39" name="グループ化 38">
            <a:extLst>
              <a:ext uri="{FF2B5EF4-FFF2-40B4-BE49-F238E27FC236}">
                <a16:creationId xmlns:a16="http://schemas.microsoft.com/office/drawing/2014/main" id="{F909D598-6597-49D1-A2F1-6D370737D23B}"/>
              </a:ext>
            </a:extLst>
          </p:cNvPr>
          <p:cNvGrpSpPr/>
          <p:nvPr/>
        </p:nvGrpSpPr>
        <p:grpSpPr>
          <a:xfrm>
            <a:off x="6773856" y="2071182"/>
            <a:ext cx="1354162" cy="793407"/>
            <a:chOff x="1102474" y="4628490"/>
            <a:chExt cx="1765527" cy="1034427"/>
          </a:xfrm>
        </p:grpSpPr>
        <p:pic>
          <p:nvPicPr>
            <p:cNvPr id="40" name="図 39">
              <a:extLst>
                <a:ext uri="{FF2B5EF4-FFF2-40B4-BE49-F238E27FC236}">
                  <a16:creationId xmlns:a16="http://schemas.microsoft.com/office/drawing/2014/main" id="{8602BCA0-1917-460E-8A70-E7DE99575176}"/>
                </a:ext>
              </a:extLst>
            </p:cNvPr>
            <p:cNvPicPr>
              <a:picLocks noChangeAspect="1"/>
            </p:cNvPicPr>
            <p:nvPr/>
          </p:nvPicPr>
          <p:blipFill>
            <a:blip r:embed="rId5"/>
            <a:stretch>
              <a:fillRect/>
            </a:stretch>
          </p:blipFill>
          <p:spPr>
            <a:xfrm>
              <a:off x="1140560" y="4628490"/>
              <a:ext cx="1663961" cy="1016036"/>
            </a:xfrm>
            <a:prstGeom prst="rect">
              <a:avLst/>
            </a:prstGeom>
            <a:effectLst>
              <a:glow rad="127000">
                <a:schemeClr val="bg1"/>
              </a:glow>
            </a:effectLst>
          </p:spPr>
        </p:pic>
        <p:sp>
          <p:nvSpPr>
            <p:cNvPr id="41" name="テキスト ボックス 40">
              <a:extLst>
                <a:ext uri="{FF2B5EF4-FFF2-40B4-BE49-F238E27FC236}">
                  <a16:creationId xmlns:a16="http://schemas.microsoft.com/office/drawing/2014/main" id="{6586897D-A068-4856-90E8-6DAC707E308F}"/>
                </a:ext>
              </a:extLst>
            </p:cNvPr>
            <p:cNvSpPr txBox="1"/>
            <p:nvPr/>
          </p:nvSpPr>
          <p:spPr bwMode="auto">
            <a:xfrm>
              <a:off x="1102474" y="5045824"/>
              <a:ext cx="1765527" cy="6170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270" b="1" dirty="0">
                  <a:solidFill>
                    <a:prstClr val="black">
                      <a:lumMod val="85000"/>
                      <a:lumOff val="15000"/>
                    </a:prstClr>
                  </a:solidFill>
                  <a:latin typeface="Meiryo UI" pitchFamily="50" charset="-128"/>
                  <a:ea typeface="Meiryo UI" pitchFamily="50" charset="-128"/>
                  <a:cs typeface="Meiryo UI" pitchFamily="50" charset="-128"/>
                </a:rPr>
                <a:t>SharePoint</a:t>
              </a:r>
            </a:p>
            <a:p>
              <a:pPr lvl="0" algn="ctr"/>
              <a:r>
                <a:rPr lang="en-US" altLang="ja-JP" sz="1270" b="1" dirty="0">
                  <a:solidFill>
                    <a:prstClr val="black">
                      <a:lumMod val="85000"/>
                      <a:lumOff val="15000"/>
                    </a:prstClr>
                  </a:solidFill>
                  <a:latin typeface="Meiryo UI" pitchFamily="50" charset="-128"/>
                  <a:ea typeface="Meiryo UI" pitchFamily="50" charset="-128"/>
                  <a:cs typeface="Meiryo UI" pitchFamily="50" charset="-128"/>
                </a:rPr>
                <a:t>OneDrive</a:t>
              </a:r>
            </a:p>
          </p:txBody>
        </p:sp>
      </p:grpSp>
      <p:sp>
        <p:nvSpPr>
          <p:cNvPr id="9" name="スライド番号プレースホルダー 8">
            <a:extLst>
              <a:ext uri="{FF2B5EF4-FFF2-40B4-BE49-F238E27FC236}">
                <a16:creationId xmlns:a16="http://schemas.microsoft.com/office/drawing/2014/main" id="{F2841FB2-8B7E-4964-8234-113B3B17B223}"/>
              </a:ext>
            </a:extLst>
          </p:cNvPr>
          <p:cNvSpPr>
            <a:spLocks noGrp="1"/>
          </p:cNvSpPr>
          <p:nvPr>
            <p:ph type="sldNum" sz="quarter" idx="4"/>
          </p:nvPr>
        </p:nvSpPr>
        <p:spPr/>
        <p:txBody>
          <a:bodyPr/>
          <a:lstStyle/>
          <a:p>
            <a:pPr>
              <a:defRPr/>
            </a:pPr>
            <a:fld id="{FB3629B8-3F17-4C5D-9EA5-923845F78C95}" type="slidenum">
              <a:rPr lang="en-US" altLang="ja-JP" smtClean="0"/>
              <a:pPr>
                <a:defRPr/>
              </a:pPr>
              <a:t>38</a:t>
            </a:fld>
            <a:endParaRPr lang="en-US" altLang="ja-JP" dirty="0"/>
          </a:p>
        </p:txBody>
      </p:sp>
      <p:pic>
        <p:nvPicPr>
          <p:cNvPr id="28" name="図 27">
            <a:extLst>
              <a:ext uri="{FF2B5EF4-FFF2-40B4-BE49-F238E27FC236}">
                <a16:creationId xmlns:a16="http://schemas.microsoft.com/office/drawing/2014/main" id="{390B9E4E-FF94-447A-BAB6-E5EFB9F53C84}"/>
              </a:ext>
            </a:extLst>
          </p:cNvPr>
          <p:cNvPicPr>
            <a:picLocks noChangeAspect="1"/>
          </p:cNvPicPr>
          <p:nvPr/>
        </p:nvPicPr>
        <p:blipFill rotWithShape="1">
          <a:blip r:embed="rId6"/>
          <a:srcRect b="49964"/>
          <a:stretch/>
        </p:blipFill>
        <p:spPr>
          <a:xfrm>
            <a:off x="4055058" y="4601889"/>
            <a:ext cx="1696097" cy="1721927"/>
          </a:xfrm>
          <a:prstGeom prst="rect">
            <a:avLst/>
          </a:prstGeom>
        </p:spPr>
      </p:pic>
    </p:spTree>
    <p:extLst>
      <p:ext uri="{BB962C8B-B14F-4D97-AF65-F5344CB8AC3E}">
        <p14:creationId xmlns:p14="http://schemas.microsoft.com/office/powerpoint/2010/main" val="1735868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a:xfrm>
            <a:off x="847621" y="2695650"/>
            <a:ext cx="8210760" cy="708337"/>
          </a:xfrm>
        </p:spPr>
        <p:txBody>
          <a:bodyPr/>
          <a:lstStyle/>
          <a:p>
            <a:r>
              <a:rPr lang="ja-JP" altLang="en-US" dirty="0">
                <a:solidFill>
                  <a:srgbClr val="5A5A5A"/>
                </a:solidFill>
              </a:rPr>
              <a:t>大塚商会のご紹介</a:t>
            </a:r>
          </a:p>
        </p:txBody>
      </p:sp>
    </p:spTree>
    <p:extLst>
      <p:ext uri="{BB962C8B-B14F-4D97-AF65-F5344CB8AC3E}">
        <p14:creationId xmlns:p14="http://schemas.microsoft.com/office/powerpoint/2010/main" val="8806396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四角形: 角を丸くする 40">
            <a:extLst>
              <a:ext uri="{FF2B5EF4-FFF2-40B4-BE49-F238E27FC236}">
                <a16:creationId xmlns:a16="http://schemas.microsoft.com/office/drawing/2014/main" id="{18BD63A3-3A5C-4B27-B5AA-BF23BADB15A3}"/>
              </a:ext>
            </a:extLst>
          </p:cNvPr>
          <p:cNvSpPr/>
          <p:nvPr/>
        </p:nvSpPr>
        <p:spPr bwMode="auto">
          <a:xfrm>
            <a:off x="447191" y="4920026"/>
            <a:ext cx="2860271" cy="1557509"/>
          </a:xfrm>
          <a:prstGeom prst="roundRect">
            <a:avLst>
              <a:gd name="adj" fmla="val 0"/>
            </a:avLst>
          </a:prstGeom>
          <a:solidFill>
            <a:srgbClr val="E7F4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endParaRPr kumimoji="1" lang="ja-JP" altLang="en-US" sz="1400" b="1" i="0" u="none" strike="noStrike" cap="none" normalizeH="0" baseline="0" dirty="0">
              <a:ln>
                <a:noFill/>
              </a:ln>
              <a:solidFill>
                <a:srgbClr val="056DC0"/>
              </a:solidFill>
              <a:effectLst/>
              <a:ea typeface="Meiryo UI" panose="020B0604030504040204" pitchFamily="50" charset="-128"/>
            </a:endParaRPr>
          </a:p>
        </p:txBody>
      </p:sp>
      <p:pic>
        <p:nvPicPr>
          <p:cNvPr id="79" name="図 78">
            <a:extLst>
              <a:ext uri="{FF2B5EF4-FFF2-40B4-BE49-F238E27FC236}">
                <a16:creationId xmlns:a16="http://schemas.microsoft.com/office/drawing/2014/main" id="{EFD4D4E2-E5F9-4E8B-8AE0-1FF89948E92F}"/>
              </a:ext>
            </a:extLst>
          </p:cNvPr>
          <p:cNvPicPr>
            <a:picLocks noChangeAspect="1"/>
          </p:cNvPicPr>
          <p:nvPr/>
        </p:nvPicPr>
        <p:blipFill rotWithShape="1">
          <a:blip r:embed="rId2"/>
          <a:srcRect b="49293"/>
          <a:stretch/>
        </p:blipFill>
        <p:spPr>
          <a:xfrm>
            <a:off x="724772" y="5068910"/>
            <a:ext cx="509713" cy="524419"/>
          </a:xfrm>
          <a:prstGeom prst="rect">
            <a:avLst/>
          </a:prstGeom>
        </p:spPr>
      </p:pic>
      <p:sp>
        <p:nvSpPr>
          <p:cNvPr id="91" name="テキスト ボックス 90">
            <a:extLst>
              <a:ext uri="{FF2B5EF4-FFF2-40B4-BE49-F238E27FC236}">
                <a16:creationId xmlns:a16="http://schemas.microsoft.com/office/drawing/2014/main" id="{7D53662A-6DCA-4C4B-9EF7-FF3CB95E98B9}"/>
              </a:ext>
            </a:extLst>
          </p:cNvPr>
          <p:cNvSpPr txBox="1"/>
          <p:nvPr/>
        </p:nvSpPr>
        <p:spPr bwMode="auto">
          <a:xfrm>
            <a:off x="701638" y="3252344"/>
            <a:ext cx="2548023" cy="523220"/>
          </a:xfrm>
          <a:prstGeom prst="rect">
            <a:avLst/>
          </a:prstGeom>
          <a:noFill/>
          <a:ln>
            <a:noFill/>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gn="ctr" defTabSz="1017588">
              <a:defRPr sz="1400" b="1">
                <a:solidFill>
                  <a:srgbClr val="056DC0"/>
                </a:solidFill>
                <a:latin typeface="+mn-lt"/>
                <a:ea typeface="Meiryo UI" panose="020B0604030504040204" pitchFamily="50" charset="-128"/>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ja-JP" altLang="en-US" dirty="0"/>
              <a:t>今使っているクラウドストレージ</a:t>
            </a:r>
            <a:endParaRPr lang="en-US" altLang="ja-JP" dirty="0"/>
          </a:p>
          <a:p>
            <a:r>
              <a:rPr lang="ja-JP" altLang="en-US" dirty="0"/>
              <a:t>サービスがそのまま使える</a:t>
            </a:r>
          </a:p>
        </p:txBody>
      </p:sp>
      <p:sp>
        <p:nvSpPr>
          <p:cNvPr id="43" name="四角形: 角を丸くする 42">
            <a:extLst>
              <a:ext uri="{FF2B5EF4-FFF2-40B4-BE49-F238E27FC236}">
                <a16:creationId xmlns:a16="http://schemas.microsoft.com/office/drawing/2014/main" id="{E94D123C-0BF0-4429-9DEE-62C72BF32516}"/>
              </a:ext>
            </a:extLst>
          </p:cNvPr>
          <p:cNvSpPr/>
          <p:nvPr/>
        </p:nvSpPr>
        <p:spPr bwMode="auto">
          <a:xfrm>
            <a:off x="3522865" y="4920026"/>
            <a:ext cx="2860271" cy="1557509"/>
          </a:xfrm>
          <a:prstGeom prst="roundRect">
            <a:avLst>
              <a:gd name="adj" fmla="val 0"/>
            </a:avLst>
          </a:prstGeom>
          <a:solidFill>
            <a:srgbClr val="E7F4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endParaRPr kumimoji="1" lang="ja-JP" altLang="en-US" sz="1400" b="1" i="0" u="none" strike="noStrike" cap="none" normalizeH="0" baseline="0" dirty="0">
              <a:ln>
                <a:noFill/>
              </a:ln>
              <a:solidFill>
                <a:srgbClr val="056DC0"/>
              </a:solidFill>
              <a:effectLst/>
              <a:ea typeface="Meiryo UI" panose="020B0604030504040204" pitchFamily="50" charset="-128"/>
            </a:endParaRPr>
          </a:p>
        </p:txBody>
      </p:sp>
      <p:sp>
        <p:nvSpPr>
          <p:cNvPr id="51" name="四角形: 角を丸くする 50">
            <a:extLst>
              <a:ext uri="{FF2B5EF4-FFF2-40B4-BE49-F238E27FC236}">
                <a16:creationId xmlns:a16="http://schemas.microsoft.com/office/drawing/2014/main" id="{7656B36B-ED31-4B6D-A13D-DE654801F2DA}"/>
              </a:ext>
            </a:extLst>
          </p:cNvPr>
          <p:cNvSpPr/>
          <p:nvPr/>
        </p:nvSpPr>
        <p:spPr bwMode="auto">
          <a:xfrm>
            <a:off x="6598538" y="4920026"/>
            <a:ext cx="2860271" cy="1557509"/>
          </a:xfrm>
          <a:prstGeom prst="roundRect">
            <a:avLst>
              <a:gd name="adj" fmla="val 0"/>
            </a:avLst>
          </a:prstGeom>
          <a:solidFill>
            <a:srgbClr val="E7F4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defTabSz="1017588"/>
            <a:endParaRPr kumimoji="1" lang="ja-JP" altLang="en-US" sz="1400" b="1" i="0" u="none" strike="noStrike" cap="none" normalizeH="0" baseline="0" dirty="0">
              <a:ln>
                <a:noFill/>
              </a:ln>
              <a:solidFill>
                <a:srgbClr val="056DC0"/>
              </a:solidFill>
              <a:effectLst/>
              <a:ea typeface="Meiryo UI" panose="020B0604030504040204" pitchFamily="50" charset="-128"/>
            </a:endParaRPr>
          </a:p>
        </p:txBody>
      </p:sp>
      <p:cxnSp>
        <p:nvCxnSpPr>
          <p:cNvPr id="50" name="直線コネクタ 49">
            <a:extLst>
              <a:ext uri="{FF2B5EF4-FFF2-40B4-BE49-F238E27FC236}">
                <a16:creationId xmlns:a16="http://schemas.microsoft.com/office/drawing/2014/main" id="{878A0E0C-2CA5-4BE5-8147-A1EAD9B44A86}"/>
              </a:ext>
            </a:extLst>
          </p:cNvPr>
          <p:cNvCxnSpPr>
            <a:cxnSpLocks/>
          </p:cNvCxnSpPr>
          <p:nvPr/>
        </p:nvCxnSpPr>
        <p:spPr bwMode="auto">
          <a:xfrm>
            <a:off x="1829945" y="2790059"/>
            <a:ext cx="717551" cy="0"/>
          </a:xfrm>
          <a:prstGeom prst="line">
            <a:avLst/>
          </a:prstGeom>
          <a:solidFill>
            <a:schemeClr val="accent1"/>
          </a:solidFill>
          <a:ln w="28575" cap="flat" cmpd="sng" algn="ctr">
            <a:solidFill>
              <a:srgbClr val="056D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 name="図 14">
            <a:extLst>
              <a:ext uri="{FF2B5EF4-FFF2-40B4-BE49-F238E27FC236}">
                <a16:creationId xmlns:a16="http://schemas.microsoft.com/office/drawing/2014/main" id="{9A285E4F-ACE9-4071-A2D9-E2DE9B0965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1169" y="2290437"/>
            <a:ext cx="674486" cy="450557"/>
          </a:xfrm>
          <a:prstGeom prst="rect">
            <a:avLst/>
          </a:prstGeom>
        </p:spPr>
      </p:pic>
      <p:sp>
        <p:nvSpPr>
          <p:cNvPr id="80958" name="Rectangle 62"/>
          <p:cNvSpPr>
            <a:spLocks noGrp="1" noChangeArrowheads="1"/>
          </p:cNvSpPr>
          <p:nvPr>
            <p:ph type="title"/>
          </p:nvPr>
        </p:nvSpPr>
        <p:spPr/>
        <p:txBody>
          <a:bodyPr/>
          <a:lstStyle/>
          <a:p>
            <a:pPr>
              <a:defRPr/>
            </a:pPr>
            <a:r>
              <a:rPr lang="en-US" altLang="ja-JP" dirty="0">
                <a:ea typeface="Meiryo UI" panose="020B0604030504040204" pitchFamily="50" charset="-128"/>
                <a:cs typeface="Meiryo UI" panose="020B0604030504040204" pitchFamily="50" charset="-128"/>
              </a:rPr>
              <a:t>EMPOWERING DIGITAL WORKPLACES </a:t>
            </a:r>
            <a:r>
              <a:rPr lang="ja-JP" altLang="en-US" dirty="0">
                <a:ea typeface="Meiryo UI" panose="020B0604030504040204" pitchFamily="50" charset="-128"/>
                <a:cs typeface="Meiryo UI" panose="020B0604030504040204" pitchFamily="50" charset="-128"/>
              </a:rPr>
              <a:t>アプリケーション</a:t>
            </a:r>
            <a:endParaRPr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テキスト ボックス 4"/>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あなたの働き方をもっとスマートに進化させるアプリケーション</a:t>
            </a:r>
          </a:p>
        </p:txBody>
      </p:sp>
      <p:sp>
        <p:nvSpPr>
          <p:cNvPr id="6" name="テキスト ボックス 5"/>
          <p:cNvSpPr txBox="1"/>
          <p:nvPr/>
        </p:nvSpPr>
        <p:spPr bwMode="auto">
          <a:xfrm>
            <a:off x="576514" y="1339436"/>
            <a:ext cx="3896911"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クラウド型の各種アプリケーションと連携可能</a:t>
            </a:r>
          </a:p>
        </p:txBody>
      </p:sp>
      <p:sp>
        <p:nvSpPr>
          <p:cNvPr id="2" name="スライド番号プレースホルダー 1">
            <a:extLst>
              <a:ext uri="{FF2B5EF4-FFF2-40B4-BE49-F238E27FC236}">
                <a16:creationId xmlns:a16="http://schemas.microsoft.com/office/drawing/2014/main" id="{C7C627AE-3F29-4A44-B7DF-BB2A78F00C8C}"/>
              </a:ext>
            </a:extLst>
          </p:cNvPr>
          <p:cNvSpPr>
            <a:spLocks noGrp="1"/>
          </p:cNvSpPr>
          <p:nvPr>
            <p:ph type="sldNum" sz="quarter" idx="4"/>
          </p:nvPr>
        </p:nvSpPr>
        <p:spPr/>
        <p:txBody>
          <a:bodyPr/>
          <a:lstStyle/>
          <a:p>
            <a:pPr>
              <a:defRPr/>
            </a:pPr>
            <a:fld id="{FB3629B8-3F17-4C5D-9EA5-923845F78C95}" type="slidenum">
              <a:rPr lang="en-US" altLang="ja-JP" smtClean="0"/>
              <a:pPr>
                <a:defRPr/>
              </a:pPr>
              <a:t>39</a:t>
            </a:fld>
            <a:endParaRPr lang="en-US" altLang="ja-JP" dirty="0"/>
          </a:p>
        </p:txBody>
      </p:sp>
      <p:cxnSp>
        <p:nvCxnSpPr>
          <p:cNvPr id="7" name="直線コネクタ 6">
            <a:extLst>
              <a:ext uri="{FF2B5EF4-FFF2-40B4-BE49-F238E27FC236}">
                <a16:creationId xmlns:a16="http://schemas.microsoft.com/office/drawing/2014/main" id="{19CB73E1-E6B9-4949-A563-BC6BE54012F1}"/>
              </a:ext>
            </a:extLst>
          </p:cNvPr>
          <p:cNvCxnSpPr/>
          <p:nvPr/>
        </p:nvCxnSpPr>
        <p:spPr bwMode="auto">
          <a:xfrm>
            <a:off x="447192" y="4720437"/>
            <a:ext cx="9011617" cy="0"/>
          </a:xfrm>
          <a:prstGeom prst="line">
            <a:avLst/>
          </a:prstGeom>
          <a:solidFill>
            <a:schemeClr val="accent1"/>
          </a:solidFill>
          <a:ln w="19050" cap="flat" cmpd="sng" algn="ctr">
            <a:solidFill>
              <a:srgbClr val="056D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テキスト ボックス 56">
            <a:extLst>
              <a:ext uri="{FF2B5EF4-FFF2-40B4-BE49-F238E27FC236}">
                <a16:creationId xmlns:a16="http://schemas.microsoft.com/office/drawing/2014/main" id="{59504EA7-ABCC-4C99-931F-1714142E1C6E}"/>
              </a:ext>
            </a:extLst>
          </p:cNvPr>
          <p:cNvSpPr txBox="1"/>
          <p:nvPr/>
        </p:nvSpPr>
        <p:spPr bwMode="auto">
          <a:xfrm>
            <a:off x="8304534" y="6442556"/>
            <a:ext cx="1154275"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1000" b="1" dirty="0">
                <a:solidFill>
                  <a:srgbClr val="4D4D4D"/>
                </a:solidFill>
                <a:latin typeface="Meiryo UI" pitchFamily="50" charset="-128"/>
                <a:ea typeface="Meiryo UI" pitchFamily="50" charset="-128"/>
                <a:cs typeface="Meiryo UI" pitchFamily="50" charset="-128"/>
              </a:rPr>
              <a:t>and more..</a:t>
            </a:r>
            <a:endParaRPr lang="ja-JP" altLang="en-US" sz="1000" b="1" dirty="0">
              <a:solidFill>
                <a:srgbClr val="4D4D4D"/>
              </a:solidFill>
              <a:latin typeface="Meiryo UI" pitchFamily="50" charset="-128"/>
              <a:ea typeface="Meiryo UI" pitchFamily="50" charset="-128"/>
              <a:cs typeface="Meiryo UI" pitchFamily="50" charset="-128"/>
            </a:endParaRPr>
          </a:p>
        </p:txBody>
      </p:sp>
      <p:sp>
        <p:nvSpPr>
          <p:cNvPr id="58" name="テキスト ボックス 57">
            <a:extLst>
              <a:ext uri="{FF2B5EF4-FFF2-40B4-BE49-F238E27FC236}">
                <a16:creationId xmlns:a16="http://schemas.microsoft.com/office/drawing/2014/main" id="{9876249D-4667-4C42-BEE1-85E0DF81E587}"/>
              </a:ext>
            </a:extLst>
          </p:cNvPr>
          <p:cNvSpPr txBox="1"/>
          <p:nvPr/>
        </p:nvSpPr>
        <p:spPr bwMode="auto">
          <a:xfrm>
            <a:off x="1972311" y="4586887"/>
            <a:ext cx="5961379" cy="267101"/>
          </a:xfrm>
          <a:prstGeom prst="rect">
            <a:avLst/>
          </a:prstGeom>
          <a:solidFill>
            <a:schemeClr val="bg1"/>
          </a:solidFill>
          <a:ln>
            <a:noFill/>
          </a:ln>
          <a:effectLst/>
        </p:spPr>
        <p:txBody>
          <a:bodyPr wrap="square" lIns="81637" tIns="40819" rIns="81637" bIns="40819" rtlCol="0">
            <a:spAutoFit/>
          </a:bodyPr>
          <a:lstStyle/>
          <a:p>
            <a:pPr lvl="0" algn="ctr"/>
            <a:r>
              <a:rPr lang="ja-JP" altLang="en-US" sz="1200" b="1" dirty="0">
                <a:solidFill>
                  <a:srgbClr val="056DC0"/>
                </a:solidFill>
                <a:latin typeface="Meiryo UI" pitchFamily="50" charset="-128"/>
                <a:ea typeface="Meiryo UI" pitchFamily="50" charset="-128"/>
                <a:cs typeface="Meiryo UI" pitchFamily="50" charset="-128"/>
              </a:rPr>
              <a:t>おすすめの </a:t>
            </a:r>
            <a:r>
              <a:rPr lang="en-US" altLang="ja-JP" sz="1200" b="1" dirty="0">
                <a:solidFill>
                  <a:srgbClr val="056DC0"/>
                </a:solidFill>
                <a:latin typeface="Meiryo UI" pitchFamily="50" charset="-128"/>
                <a:ea typeface="Meiryo UI" pitchFamily="50" charset="-128"/>
                <a:cs typeface="Meiryo UI" pitchFamily="50" charset="-128"/>
              </a:rPr>
              <a:t>EMPOWERING DIGITAL WORKPLACES </a:t>
            </a:r>
            <a:r>
              <a:rPr lang="ja-JP" altLang="en-US" sz="1200" b="1" dirty="0">
                <a:solidFill>
                  <a:srgbClr val="056DC0"/>
                </a:solidFill>
                <a:latin typeface="Meiryo UI" pitchFamily="50" charset="-128"/>
                <a:ea typeface="Meiryo UI" pitchFamily="50" charset="-128"/>
                <a:cs typeface="Meiryo UI" pitchFamily="50" charset="-128"/>
              </a:rPr>
              <a:t>アプリケーション</a:t>
            </a:r>
          </a:p>
        </p:txBody>
      </p:sp>
      <p:sp>
        <p:nvSpPr>
          <p:cNvPr id="59" name="テキスト ボックス 58">
            <a:extLst>
              <a:ext uri="{FF2B5EF4-FFF2-40B4-BE49-F238E27FC236}">
                <a16:creationId xmlns:a16="http://schemas.microsoft.com/office/drawing/2014/main" id="{8846DCB3-DD74-4F3A-9C39-B0B43FACA491}"/>
              </a:ext>
            </a:extLst>
          </p:cNvPr>
          <p:cNvSpPr txBox="1"/>
          <p:nvPr/>
        </p:nvSpPr>
        <p:spPr bwMode="auto">
          <a:xfrm>
            <a:off x="701638" y="1763055"/>
            <a:ext cx="2669931" cy="451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400" b="1" dirty="0">
                <a:solidFill>
                  <a:srgbClr val="056DC0"/>
                </a:solidFill>
                <a:latin typeface="Meiryo UI" pitchFamily="50" charset="-128"/>
                <a:ea typeface="Meiryo UI" pitchFamily="50" charset="-128"/>
                <a:cs typeface="Meiryo UI" pitchFamily="50" charset="-128"/>
              </a:rPr>
              <a:t>1</a:t>
            </a:r>
            <a:r>
              <a:rPr lang="en-US" altLang="ja-JP" sz="24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2400" dirty="0">
                <a:solidFill>
                  <a:prstClr val="black">
                    <a:lumMod val="85000"/>
                    <a:lumOff val="15000"/>
                  </a:prstClr>
                </a:solidFill>
                <a:latin typeface="Meiryo UI" pitchFamily="50" charset="-128"/>
                <a:ea typeface="Meiryo UI" pitchFamily="50" charset="-128"/>
                <a:cs typeface="Meiryo UI" pitchFamily="50" charset="-128"/>
              </a:rPr>
              <a:t>すぐに</a:t>
            </a:r>
          </a:p>
        </p:txBody>
      </p:sp>
      <p:sp>
        <p:nvSpPr>
          <p:cNvPr id="61" name="テキスト ボックス 60">
            <a:extLst>
              <a:ext uri="{FF2B5EF4-FFF2-40B4-BE49-F238E27FC236}">
                <a16:creationId xmlns:a16="http://schemas.microsoft.com/office/drawing/2014/main" id="{91830D3A-CF34-4E1B-8A41-BB8AAAD72E2D}"/>
              </a:ext>
            </a:extLst>
          </p:cNvPr>
          <p:cNvSpPr txBox="1"/>
          <p:nvPr/>
        </p:nvSpPr>
        <p:spPr bwMode="auto">
          <a:xfrm>
            <a:off x="3556216" y="1763055"/>
            <a:ext cx="2669931" cy="451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400" b="1" dirty="0">
                <a:solidFill>
                  <a:srgbClr val="056DC0"/>
                </a:solidFill>
                <a:latin typeface="Meiryo UI" pitchFamily="50" charset="-128"/>
                <a:ea typeface="Meiryo UI" pitchFamily="50" charset="-128"/>
                <a:cs typeface="Meiryo UI" pitchFamily="50" charset="-128"/>
              </a:rPr>
              <a:t>2</a:t>
            </a:r>
            <a:r>
              <a:rPr lang="en-US" altLang="ja-JP" sz="24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2400" dirty="0">
                <a:solidFill>
                  <a:prstClr val="black">
                    <a:lumMod val="85000"/>
                    <a:lumOff val="15000"/>
                  </a:prstClr>
                </a:solidFill>
                <a:latin typeface="Meiryo UI" pitchFamily="50" charset="-128"/>
                <a:ea typeface="Meiryo UI" pitchFamily="50" charset="-128"/>
                <a:cs typeface="Meiryo UI" pitchFamily="50" charset="-128"/>
              </a:rPr>
              <a:t>どこでも</a:t>
            </a:r>
          </a:p>
        </p:txBody>
      </p:sp>
      <p:sp>
        <p:nvSpPr>
          <p:cNvPr id="62" name="テキスト ボックス 61">
            <a:extLst>
              <a:ext uri="{FF2B5EF4-FFF2-40B4-BE49-F238E27FC236}">
                <a16:creationId xmlns:a16="http://schemas.microsoft.com/office/drawing/2014/main" id="{B5FD64B1-CA02-4136-8D77-29D1DEF268EF}"/>
              </a:ext>
            </a:extLst>
          </p:cNvPr>
          <p:cNvSpPr txBox="1"/>
          <p:nvPr/>
        </p:nvSpPr>
        <p:spPr bwMode="auto">
          <a:xfrm>
            <a:off x="6534431" y="1763055"/>
            <a:ext cx="2669931" cy="4517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2400" b="1" dirty="0">
                <a:solidFill>
                  <a:srgbClr val="056DC0"/>
                </a:solidFill>
                <a:latin typeface="Meiryo UI" pitchFamily="50" charset="-128"/>
                <a:ea typeface="Meiryo UI" pitchFamily="50" charset="-128"/>
                <a:cs typeface="Meiryo UI" pitchFamily="50" charset="-128"/>
              </a:rPr>
              <a:t>3</a:t>
            </a:r>
            <a:r>
              <a:rPr lang="en-US" altLang="ja-JP" sz="24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2400" dirty="0">
                <a:solidFill>
                  <a:prstClr val="black">
                    <a:lumMod val="85000"/>
                    <a:lumOff val="15000"/>
                  </a:prstClr>
                </a:solidFill>
                <a:latin typeface="Meiryo UI" pitchFamily="50" charset="-128"/>
                <a:ea typeface="Meiryo UI" pitchFamily="50" charset="-128"/>
                <a:cs typeface="Meiryo UI" pitchFamily="50" charset="-128"/>
              </a:rPr>
              <a:t>気軽に</a:t>
            </a:r>
          </a:p>
        </p:txBody>
      </p:sp>
      <p:sp>
        <p:nvSpPr>
          <p:cNvPr id="63" name="テキスト ボックス 62">
            <a:extLst>
              <a:ext uri="{FF2B5EF4-FFF2-40B4-BE49-F238E27FC236}">
                <a16:creationId xmlns:a16="http://schemas.microsoft.com/office/drawing/2014/main" id="{00A9680C-4E94-4A7E-B76C-3FF477F5F3B7}"/>
              </a:ext>
            </a:extLst>
          </p:cNvPr>
          <p:cNvSpPr txBox="1"/>
          <p:nvPr/>
        </p:nvSpPr>
        <p:spPr bwMode="auto">
          <a:xfrm>
            <a:off x="701638" y="3918506"/>
            <a:ext cx="2548023" cy="54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D4D4D"/>
                </a:solidFill>
                <a:latin typeface="Meiryo UI" pitchFamily="50" charset="-128"/>
                <a:ea typeface="Meiryo UI" pitchFamily="50" charset="-128"/>
                <a:cs typeface="Meiryo UI" pitchFamily="50" charset="-128"/>
              </a:rPr>
              <a:t>主要なクラウドストレージサービスとリコー製品がつながるので、お使いのストレージを変更することなく、すぐに始められます。</a:t>
            </a:r>
          </a:p>
        </p:txBody>
      </p:sp>
      <p:sp>
        <p:nvSpPr>
          <p:cNvPr id="64" name="テキスト ボックス 63">
            <a:extLst>
              <a:ext uri="{FF2B5EF4-FFF2-40B4-BE49-F238E27FC236}">
                <a16:creationId xmlns:a16="http://schemas.microsoft.com/office/drawing/2014/main" id="{F2DBE84D-B962-4D0B-A25B-01D978972325}"/>
              </a:ext>
            </a:extLst>
          </p:cNvPr>
          <p:cNvSpPr txBox="1"/>
          <p:nvPr/>
        </p:nvSpPr>
        <p:spPr bwMode="auto">
          <a:xfrm>
            <a:off x="3556215" y="3918506"/>
            <a:ext cx="2548023" cy="54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a:solidFill>
                  <a:srgbClr val="4D4D4D"/>
                </a:solidFill>
                <a:latin typeface="Meiryo UI" pitchFamily="50" charset="-128"/>
                <a:ea typeface="Meiryo UI" pitchFamily="50" charset="-128"/>
                <a:cs typeface="Meiryo UI" pitchFamily="50" charset="-128"/>
              </a:rPr>
              <a:t>複合機でスキャンした文書はクラウド上に保存。スマートフォン等を使って確認できるので、オフィス以外でも仕事ができます。</a:t>
            </a:r>
            <a:endParaRPr lang="ja-JP" altLang="en-US" sz="1000" dirty="0">
              <a:solidFill>
                <a:srgbClr val="4D4D4D"/>
              </a:solidFill>
              <a:latin typeface="Meiryo UI" pitchFamily="50" charset="-128"/>
              <a:ea typeface="Meiryo UI" pitchFamily="50" charset="-128"/>
              <a:cs typeface="Meiryo UI" pitchFamily="50" charset="-128"/>
            </a:endParaRPr>
          </a:p>
        </p:txBody>
      </p:sp>
      <p:sp>
        <p:nvSpPr>
          <p:cNvPr id="65" name="テキスト ボックス 64">
            <a:extLst>
              <a:ext uri="{FF2B5EF4-FFF2-40B4-BE49-F238E27FC236}">
                <a16:creationId xmlns:a16="http://schemas.microsoft.com/office/drawing/2014/main" id="{D0FB7E83-588E-441D-B7E0-CB88D75D9A8D}"/>
              </a:ext>
            </a:extLst>
          </p:cNvPr>
          <p:cNvSpPr txBox="1"/>
          <p:nvPr/>
        </p:nvSpPr>
        <p:spPr bwMode="auto">
          <a:xfrm>
            <a:off x="6534431" y="3918506"/>
            <a:ext cx="2548023" cy="54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D4D4D"/>
                </a:solidFill>
                <a:latin typeface="Meiryo UI" pitchFamily="50" charset="-128"/>
                <a:ea typeface="Meiryo UI" pitchFamily="50" charset="-128"/>
                <a:cs typeface="Meiryo UI" pitchFamily="50" charset="-128"/>
              </a:rPr>
              <a:t>サブスクリプションだから初期投資が要らず、アプリはいつでも最新版に。無料トライアルもあるので、低コストで気軽に始められます。</a:t>
            </a:r>
          </a:p>
        </p:txBody>
      </p:sp>
      <p:pic>
        <p:nvPicPr>
          <p:cNvPr id="18" name="グラフィックス 17">
            <a:extLst>
              <a:ext uri="{FF2B5EF4-FFF2-40B4-BE49-F238E27FC236}">
                <a16:creationId xmlns:a16="http://schemas.microsoft.com/office/drawing/2014/main" id="{4D8D32F1-C80C-4708-BD51-1DF705D181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5556" y="2486510"/>
            <a:ext cx="794389" cy="489566"/>
          </a:xfrm>
          <a:prstGeom prst="rect">
            <a:avLst/>
          </a:prstGeom>
        </p:spPr>
      </p:pic>
      <p:pic>
        <p:nvPicPr>
          <p:cNvPr id="23" name="グラフィックス 22">
            <a:extLst>
              <a:ext uri="{FF2B5EF4-FFF2-40B4-BE49-F238E27FC236}">
                <a16:creationId xmlns:a16="http://schemas.microsoft.com/office/drawing/2014/main" id="{B3066F6E-B25C-4F5B-AD78-A3BAEECE59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2252" y="2271311"/>
            <a:ext cx="622260" cy="383486"/>
          </a:xfrm>
          <a:prstGeom prst="rect">
            <a:avLst/>
          </a:prstGeom>
        </p:spPr>
      </p:pic>
      <p:pic>
        <p:nvPicPr>
          <p:cNvPr id="24" name="グラフィックス 23">
            <a:extLst>
              <a:ext uri="{FF2B5EF4-FFF2-40B4-BE49-F238E27FC236}">
                <a16:creationId xmlns:a16="http://schemas.microsoft.com/office/drawing/2014/main" id="{6B6BBA8E-D2F4-4308-8702-71961C5CB7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2896" y="2629541"/>
            <a:ext cx="578002" cy="356211"/>
          </a:xfrm>
          <a:prstGeom prst="rect">
            <a:avLst/>
          </a:prstGeom>
        </p:spPr>
      </p:pic>
      <p:pic>
        <p:nvPicPr>
          <p:cNvPr id="25" name="グラフィックス 24">
            <a:extLst>
              <a:ext uri="{FF2B5EF4-FFF2-40B4-BE49-F238E27FC236}">
                <a16:creationId xmlns:a16="http://schemas.microsoft.com/office/drawing/2014/main" id="{8704D95F-EF34-45C6-BBDF-7998782898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73425" y="2486510"/>
            <a:ext cx="794389" cy="489566"/>
          </a:xfrm>
          <a:prstGeom prst="rect">
            <a:avLst/>
          </a:prstGeom>
        </p:spPr>
      </p:pic>
      <p:cxnSp>
        <p:nvCxnSpPr>
          <p:cNvPr id="26" name="直線コネクタ 25">
            <a:extLst>
              <a:ext uri="{FF2B5EF4-FFF2-40B4-BE49-F238E27FC236}">
                <a16:creationId xmlns:a16="http://schemas.microsoft.com/office/drawing/2014/main" id="{004C4BD2-F8A3-4C4B-99D1-B4B5F7C3684A}"/>
              </a:ext>
            </a:extLst>
          </p:cNvPr>
          <p:cNvCxnSpPr>
            <a:cxnSpLocks/>
          </p:cNvCxnSpPr>
          <p:nvPr/>
        </p:nvCxnSpPr>
        <p:spPr bwMode="auto">
          <a:xfrm>
            <a:off x="4176202" y="2835156"/>
            <a:ext cx="297223" cy="0"/>
          </a:xfrm>
          <a:prstGeom prst="line">
            <a:avLst/>
          </a:prstGeom>
          <a:solidFill>
            <a:schemeClr val="accent1"/>
          </a:solidFill>
          <a:ln w="28575" cap="flat" cmpd="sng" algn="ctr">
            <a:solidFill>
              <a:srgbClr val="056D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線コネクタ 27">
            <a:extLst>
              <a:ext uri="{FF2B5EF4-FFF2-40B4-BE49-F238E27FC236}">
                <a16:creationId xmlns:a16="http://schemas.microsoft.com/office/drawing/2014/main" id="{C46FAD54-2D63-42D5-9C1F-25B8FED3CBF2}"/>
              </a:ext>
            </a:extLst>
          </p:cNvPr>
          <p:cNvCxnSpPr>
            <a:cxnSpLocks/>
          </p:cNvCxnSpPr>
          <p:nvPr/>
        </p:nvCxnSpPr>
        <p:spPr bwMode="auto">
          <a:xfrm>
            <a:off x="5267814" y="2835156"/>
            <a:ext cx="139455" cy="0"/>
          </a:xfrm>
          <a:prstGeom prst="line">
            <a:avLst/>
          </a:prstGeom>
          <a:solidFill>
            <a:schemeClr val="accent1"/>
          </a:solidFill>
          <a:ln w="28575" cap="flat" cmpd="sng" algn="ctr">
            <a:solidFill>
              <a:srgbClr val="056D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9" name="図 28">
            <a:extLst>
              <a:ext uri="{FF2B5EF4-FFF2-40B4-BE49-F238E27FC236}">
                <a16:creationId xmlns:a16="http://schemas.microsoft.com/office/drawing/2014/main" id="{C144CB0F-5E3F-4CA0-982E-B14C295951E0}"/>
              </a:ext>
            </a:extLst>
          </p:cNvPr>
          <p:cNvPicPr>
            <a:picLocks noChangeAspect="1"/>
          </p:cNvPicPr>
          <p:nvPr/>
        </p:nvPicPr>
        <p:blipFill>
          <a:blip r:embed="rId6"/>
          <a:stretch>
            <a:fillRect/>
          </a:stretch>
        </p:blipFill>
        <p:spPr>
          <a:xfrm>
            <a:off x="8173720" y="2415411"/>
            <a:ext cx="622260" cy="615025"/>
          </a:xfrm>
          <a:prstGeom prst="rect">
            <a:avLst/>
          </a:prstGeom>
        </p:spPr>
      </p:pic>
      <p:pic>
        <p:nvPicPr>
          <p:cNvPr id="10" name="図 9">
            <a:extLst>
              <a:ext uri="{FF2B5EF4-FFF2-40B4-BE49-F238E27FC236}">
                <a16:creationId xmlns:a16="http://schemas.microsoft.com/office/drawing/2014/main" id="{785CEA57-2A39-4E92-8C99-1C9B301D6F0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4770"/>
          <a:stretch/>
        </p:blipFill>
        <p:spPr>
          <a:xfrm>
            <a:off x="3679037" y="2318051"/>
            <a:ext cx="665559" cy="724234"/>
          </a:xfrm>
          <a:prstGeom prst="rect">
            <a:avLst/>
          </a:prstGeom>
        </p:spPr>
      </p:pic>
      <p:pic>
        <p:nvPicPr>
          <p:cNvPr id="39" name="図 38">
            <a:extLst>
              <a:ext uri="{FF2B5EF4-FFF2-40B4-BE49-F238E27FC236}">
                <a16:creationId xmlns:a16="http://schemas.microsoft.com/office/drawing/2014/main" id="{A3F0BF91-2CC7-4CD7-9E02-31ECB500FF8C}"/>
              </a:ext>
            </a:extLst>
          </p:cNvPr>
          <p:cNvPicPr>
            <a:picLocks noChangeAspect="1"/>
          </p:cNvPicPr>
          <p:nvPr/>
        </p:nvPicPr>
        <p:blipFill>
          <a:blip r:embed="rId8"/>
          <a:stretch>
            <a:fillRect/>
          </a:stretch>
        </p:blipFill>
        <p:spPr>
          <a:xfrm>
            <a:off x="5317704" y="2396135"/>
            <a:ext cx="753042" cy="228266"/>
          </a:xfrm>
          <a:prstGeom prst="rect">
            <a:avLst/>
          </a:prstGeom>
        </p:spPr>
      </p:pic>
      <p:pic>
        <p:nvPicPr>
          <p:cNvPr id="12" name="図 11">
            <a:extLst>
              <a:ext uri="{FF2B5EF4-FFF2-40B4-BE49-F238E27FC236}">
                <a16:creationId xmlns:a16="http://schemas.microsoft.com/office/drawing/2014/main" id="{BBD5CC07-7730-44C3-80F7-A70276158C0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6899"/>
          <a:stretch/>
        </p:blipFill>
        <p:spPr>
          <a:xfrm flipH="1">
            <a:off x="5389020" y="2318671"/>
            <a:ext cx="751620" cy="724235"/>
          </a:xfrm>
          <a:prstGeom prst="rect">
            <a:avLst/>
          </a:prstGeom>
        </p:spPr>
      </p:pic>
      <p:grpSp>
        <p:nvGrpSpPr>
          <p:cNvPr id="44" name="グループ化 43">
            <a:extLst>
              <a:ext uri="{FF2B5EF4-FFF2-40B4-BE49-F238E27FC236}">
                <a16:creationId xmlns:a16="http://schemas.microsoft.com/office/drawing/2014/main" id="{416E1EAB-E1BC-4B9C-84B0-A4F3F8577C36}"/>
              </a:ext>
            </a:extLst>
          </p:cNvPr>
          <p:cNvGrpSpPr/>
          <p:nvPr/>
        </p:nvGrpSpPr>
        <p:grpSpPr>
          <a:xfrm>
            <a:off x="7674612" y="2432348"/>
            <a:ext cx="217013" cy="217013"/>
            <a:chOff x="4543362" y="3227290"/>
            <a:chExt cx="514375" cy="514375"/>
          </a:xfrm>
        </p:grpSpPr>
        <p:sp>
          <p:nvSpPr>
            <p:cNvPr id="45" name="楕円 44">
              <a:extLst>
                <a:ext uri="{FF2B5EF4-FFF2-40B4-BE49-F238E27FC236}">
                  <a16:creationId xmlns:a16="http://schemas.microsoft.com/office/drawing/2014/main" id="{BD093E27-1D4F-4149-A3D8-876336F5FF9B}"/>
                </a:ext>
              </a:extLst>
            </p:cNvPr>
            <p:cNvSpPr/>
            <p:nvPr/>
          </p:nvSpPr>
          <p:spPr bwMode="auto">
            <a:xfrm>
              <a:off x="4543362" y="3227290"/>
              <a:ext cx="514375" cy="514375"/>
            </a:xfrm>
            <a:prstGeom prst="ellipse">
              <a:avLst/>
            </a:prstGeom>
            <a:solidFill>
              <a:srgbClr val="056D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46" name="図 45">
              <a:extLst>
                <a:ext uri="{FF2B5EF4-FFF2-40B4-BE49-F238E27FC236}">
                  <a16:creationId xmlns:a16="http://schemas.microsoft.com/office/drawing/2014/main" id="{37B58AA8-4E6D-44BE-AE62-1B36BF17CE95}"/>
                </a:ext>
              </a:extLst>
            </p:cNvPr>
            <p:cNvPicPr>
              <a:picLocks noChangeAspect="1"/>
            </p:cNvPicPr>
            <p:nvPr/>
          </p:nvPicPr>
          <p:blipFill>
            <a:blip r:embed="rId10"/>
            <a:stretch>
              <a:fillRect/>
            </a:stretch>
          </p:blipFill>
          <p:spPr>
            <a:xfrm rot="18638868" flipV="1">
              <a:off x="4635147" y="3333527"/>
              <a:ext cx="330805" cy="301900"/>
            </a:xfrm>
            <a:prstGeom prst="rect">
              <a:avLst/>
            </a:prstGeom>
          </p:spPr>
        </p:pic>
      </p:grpSp>
      <p:grpSp>
        <p:nvGrpSpPr>
          <p:cNvPr id="47" name="グループ化 46">
            <a:extLst>
              <a:ext uri="{FF2B5EF4-FFF2-40B4-BE49-F238E27FC236}">
                <a16:creationId xmlns:a16="http://schemas.microsoft.com/office/drawing/2014/main" id="{B48DC445-233E-4C4A-919E-DEDD5541A7BC}"/>
              </a:ext>
            </a:extLst>
          </p:cNvPr>
          <p:cNvGrpSpPr/>
          <p:nvPr/>
        </p:nvGrpSpPr>
        <p:grpSpPr>
          <a:xfrm>
            <a:off x="7207850" y="2790059"/>
            <a:ext cx="217013" cy="217013"/>
            <a:chOff x="4543362" y="3227290"/>
            <a:chExt cx="514375" cy="514375"/>
          </a:xfrm>
        </p:grpSpPr>
        <p:sp>
          <p:nvSpPr>
            <p:cNvPr id="48" name="楕円 47">
              <a:extLst>
                <a:ext uri="{FF2B5EF4-FFF2-40B4-BE49-F238E27FC236}">
                  <a16:creationId xmlns:a16="http://schemas.microsoft.com/office/drawing/2014/main" id="{984B230C-38B9-41AF-95A5-4F68012D3BB7}"/>
                </a:ext>
              </a:extLst>
            </p:cNvPr>
            <p:cNvSpPr/>
            <p:nvPr/>
          </p:nvSpPr>
          <p:spPr bwMode="auto">
            <a:xfrm>
              <a:off x="4543362" y="3227290"/>
              <a:ext cx="514375" cy="514375"/>
            </a:xfrm>
            <a:prstGeom prst="ellipse">
              <a:avLst/>
            </a:prstGeom>
            <a:solidFill>
              <a:srgbClr val="056D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49" name="図 48">
              <a:extLst>
                <a:ext uri="{FF2B5EF4-FFF2-40B4-BE49-F238E27FC236}">
                  <a16:creationId xmlns:a16="http://schemas.microsoft.com/office/drawing/2014/main" id="{33170EB0-B324-41FA-A850-EF0902CC72D9}"/>
                </a:ext>
              </a:extLst>
            </p:cNvPr>
            <p:cNvPicPr>
              <a:picLocks noChangeAspect="1"/>
            </p:cNvPicPr>
            <p:nvPr/>
          </p:nvPicPr>
          <p:blipFill>
            <a:blip r:embed="rId10"/>
            <a:stretch>
              <a:fillRect/>
            </a:stretch>
          </p:blipFill>
          <p:spPr>
            <a:xfrm rot="18638868" flipV="1">
              <a:off x="4635147" y="3333527"/>
              <a:ext cx="330805" cy="301900"/>
            </a:xfrm>
            <a:prstGeom prst="rect">
              <a:avLst/>
            </a:prstGeom>
          </p:spPr>
        </p:pic>
      </p:grpSp>
      <p:sp>
        <p:nvSpPr>
          <p:cNvPr id="37" name="テキスト ボックス 36">
            <a:extLst>
              <a:ext uri="{FF2B5EF4-FFF2-40B4-BE49-F238E27FC236}">
                <a16:creationId xmlns:a16="http://schemas.microsoft.com/office/drawing/2014/main" id="{5465711E-3679-487B-AF83-98079E53E44A}"/>
              </a:ext>
            </a:extLst>
          </p:cNvPr>
          <p:cNvSpPr txBox="1"/>
          <p:nvPr/>
        </p:nvSpPr>
        <p:spPr bwMode="auto">
          <a:xfrm>
            <a:off x="542004" y="5578048"/>
            <a:ext cx="2624966"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RICOH</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　カンタンストレージ</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活用シリーズ</a:t>
            </a:r>
          </a:p>
        </p:txBody>
      </p:sp>
      <p:sp>
        <p:nvSpPr>
          <p:cNvPr id="38" name="テキスト ボックス 37">
            <a:extLst>
              <a:ext uri="{FF2B5EF4-FFF2-40B4-BE49-F238E27FC236}">
                <a16:creationId xmlns:a16="http://schemas.microsoft.com/office/drawing/2014/main" id="{2300BC4F-7E53-4C87-AABA-21EA838A9E36}"/>
              </a:ext>
            </a:extLst>
          </p:cNvPr>
          <p:cNvSpPr txBox="1"/>
          <p:nvPr/>
        </p:nvSpPr>
        <p:spPr bwMode="auto">
          <a:xfrm>
            <a:off x="6693353" y="5578048"/>
            <a:ext cx="2624966"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RICOH</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　</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Cloud</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　</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OCR</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シリーズ</a:t>
            </a:r>
          </a:p>
        </p:txBody>
      </p:sp>
      <p:sp>
        <p:nvSpPr>
          <p:cNvPr id="40" name="テキスト ボックス 39">
            <a:extLst>
              <a:ext uri="{FF2B5EF4-FFF2-40B4-BE49-F238E27FC236}">
                <a16:creationId xmlns:a16="http://schemas.microsoft.com/office/drawing/2014/main" id="{B3BD6FDD-324E-42B2-9D0F-A818821FAF15}"/>
              </a:ext>
            </a:extLst>
          </p:cNvPr>
          <p:cNvSpPr txBox="1"/>
          <p:nvPr/>
        </p:nvSpPr>
        <p:spPr bwMode="auto">
          <a:xfrm>
            <a:off x="3612614" y="5578048"/>
            <a:ext cx="2624966"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RICOH</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　マーキングスキャン</a:t>
            </a:r>
            <a:endParaRPr lang="en-US" altLang="ja-JP" sz="1451" dirty="0">
              <a:solidFill>
                <a:prstClr val="black">
                  <a:lumMod val="85000"/>
                  <a:lumOff val="15000"/>
                </a:prstClr>
              </a:solidFill>
              <a:latin typeface="Meiryo UI" pitchFamily="50" charset="-128"/>
              <a:ea typeface="Meiryo UI" pitchFamily="50" charset="-128"/>
              <a:cs typeface="Meiryo UI" pitchFamily="50" charset="-128"/>
            </a:endParaRPr>
          </a:p>
          <a:p>
            <a:pPr lvl="0"/>
            <a:r>
              <a:rPr lang="en-US" altLang="ja-JP" sz="1451" dirty="0">
                <a:solidFill>
                  <a:prstClr val="black">
                    <a:lumMod val="85000"/>
                    <a:lumOff val="15000"/>
                  </a:prstClr>
                </a:solidFill>
                <a:latin typeface="Meiryo UI" pitchFamily="50" charset="-128"/>
                <a:ea typeface="Meiryo UI" pitchFamily="50" charset="-128"/>
                <a:cs typeface="Meiryo UI" pitchFamily="50" charset="-128"/>
              </a:rPr>
              <a:t>for</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　文書管理</a:t>
            </a:r>
          </a:p>
        </p:txBody>
      </p:sp>
      <p:sp>
        <p:nvSpPr>
          <p:cNvPr id="53" name="テキスト ボックス 52">
            <a:extLst>
              <a:ext uri="{FF2B5EF4-FFF2-40B4-BE49-F238E27FC236}">
                <a16:creationId xmlns:a16="http://schemas.microsoft.com/office/drawing/2014/main" id="{469205B3-F8F8-450C-A466-1352629986B3}"/>
              </a:ext>
            </a:extLst>
          </p:cNvPr>
          <p:cNvSpPr txBox="1"/>
          <p:nvPr/>
        </p:nvSpPr>
        <p:spPr bwMode="auto">
          <a:xfrm>
            <a:off x="547531" y="6043170"/>
            <a:ext cx="2548023"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D4D4D"/>
                </a:solidFill>
                <a:latin typeface="Meiryo UI" pitchFamily="50" charset="-128"/>
                <a:ea typeface="Meiryo UI" pitchFamily="50" charset="-128"/>
                <a:cs typeface="Meiryo UI" pitchFamily="50" charset="-128"/>
              </a:rPr>
              <a:t>お客様のファイルの一元管理を、複合機や</a:t>
            </a:r>
            <a:endParaRPr lang="en-US" altLang="ja-JP" sz="1000" dirty="0">
              <a:solidFill>
                <a:srgbClr val="4D4D4D"/>
              </a:solidFill>
              <a:latin typeface="Meiryo UI" pitchFamily="50" charset="-128"/>
              <a:ea typeface="Meiryo UI" pitchFamily="50" charset="-128"/>
              <a:cs typeface="Meiryo UI" pitchFamily="50" charset="-128"/>
            </a:endParaRPr>
          </a:p>
          <a:p>
            <a:pPr lvl="0"/>
            <a:r>
              <a:rPr lang="ja-JP" altLang="en-US" sz="1000" dirty="0">
                <a:solidFill>
                  <a:srgbClr val="4D4D4D"/>
                </a:solidFill>
                <a:latin typeface="Meiryo UI" pitchFamily="50" charset="-128"/>
                <a:ea typeface="Meiryo UI" pitchFamily="50" charset="-128"/>
                <a:cs typeface="Meiryo UI" pitchFamily="50" charset="-128"/>
              </a:rPr>
              <a:t>プリンターからカンタン操作で実現</a:t>
            </a:r>
          </a:p>
        </p:txBody>
      </p:sp>
      <p:sp>
        <p:nvSpPr>
          <p:cNvPr id="55" name="テキスト ボックス 54">
            <a:extLst>
              <a:ext uri="{FF2B5EF4-FFF2-40B4-BE49-F238E27FC236}">
                <a16:creationId xmlns:a16="http://schemas.microsoft.com/office/drawing/2014/main" id="{B7AE43E5-685D-4000-9D07-80E6CFC87B07}"/>
              </a:ext>
            </a:extLst>
          </p:cNvPr>
          <p:cNvSpPr txBox="1"/>
          <p:nvPr/>
        </p:nvSpPr>
        <p:spPr bwMode="auto">
          <a:xfrm>
            <a:off x="3618893" y="6043170"/>
            <a:ext cx="2548023"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D4D4D"/>
                </a:solidFill>
                <a:latin typeface="Meiryo UI" pitchFamily="50" charset="-128"/>
                <a:ea typeface="Meiryo UI" pitchFamily="50" charset="-128"/>
                <a:cs typeface="Meiryo UI" pitchFamily="50" charset="-128"/>
              </a:rPr>
              <a:t>指定領域の</a:t>
            </a:r>
            <a:r>
              <a:rPr lang="en-US" altLang="ja-JP" sz="1000" dirty="0">
                <a:solidFill>
                  <a:srgbClr val="4D4D4D"/>
                </a:solidFill>
                <a:latin typeface="Meiryo UI" pitchFamily="50" charset="-128"/>
                <a:ea typeface="Meiryo UI" pitchFamily="50" charset="-128"/>
                <a:cs typeface="Meiryo UI" pitchFamily="50" charset="-128"/>
              </a:rPr>
              <a:t>OCR</a:t>
            </a:r>
            <a:r>
              <a:rPr lang="ja-JP" altLang="en-US" sz="1000" dirty="0">
                <a:solidFill>
                  <a:srgbClr val="4D4D4D"/>
                </a:solidFill>
                <a:latin typeface="Meiryo UI" pitchFamily="50" charset="-128"/>
                <a:ea typeface="Meiryo UI" pitchFamily="50" charset="-128"/>
                <a:cs typeface="Meiryo UI" pitchFamily="50" charset="-128"/>
              </a:rPr>
              <a:t>結果をファイル名にしてカンタンネーミング</a:t>
            </a:r>
          </a:p>
        </p:txBody>
      </p:sp>
      <p:sp>
        <p:nvSpPr>
          <p:cNvPr id="56" name="テキスト ボックス 55">
            <a:extLst>
              <a:ext uri="{FF2B5EF4-FFF2-40B4-BE49-F238E27FC236}">
                <a16:creationId xmlns:a16="http://schemas.microsoft.com/office/drawing/2014/main" id="{4E81BDEC-E271-4CF8-97A6-118F070895BD}"/>
              </a:ext>
            </a:extLst>
          </p:cNvPr>
          <p:cNvSpPr txBox="1"/>
          <p:nvPr/>
        </p:nvSpPr>
        <p:spPr bwMode="auto">
          <a:xfrm>
            <a:off x="6699631" y="6043170"/>
            <a:ext cx="2717117" cy="39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000" dirty="0">
                <a:solidFill>
                  <a:srgbClr val="4D4D4D"/>
                </a:solidFill>
                <a:latin typeface="Meiryo UI" pitchFamily="50" charset="-128"/>
                <a:ea typeface="Meiryo UI" pitchFamily="50" charset="-128"/>
                <a:cs typeface="Meiryo UI" pitchFamily="50" charset="-128"/>
              </a:rPr>
              <a:t>請求書や納品書の入力作業は</a:t>
            </a:r>
            <a:r>
              <a:rPr lang="en-US" altLang="ja-JP" sz="1000" dirty="0">
                <a:solidFill>
                  <a:srgbClr val="4D4D4D"/>
                </a:solidFill>
                <a:latin typeface="Meiryo UI" pitchFamily="50" charset="-128"/>
                <a:ea typeface="Meiryo UI" pitchFamily="50" charset="-128"/>
                <a:cs typeface="Meiryo UI" pitchFamily="50" charset="-128"/>
              </a:rPr>
              <a:t>AI</a:t>
            </a:r>
            <a:r>
              <a:rPr lang="ja-JP" altLang="en-US" sz="1000" dirty="0">
                <a:solidFill>
                  <a:srgbClr val="4D4D4D"/>
                </a:solidFill>
                <a:latin typeface="Meiryo UI" pitchFamily="50" charset="-128"/>
                <a:ea typeface="Meiryo UI" pitchFamily="50" charset="-128"/>
                <a:cs typeface="Meiryo UI" pitchFamily="50" charset="-128"/>
              </a:rPr>
              <a:t>（人工知能）に任せて、働き方改革を推進</a:t>
            </a:r>
          </a:p>
        </p:txBody>
      </p:sp>
      <p:grpSp>
        <p:nvGrpSpPr>
          <p:cNvPr id="19" name="グループ化 18">
            <a:extLst>
              <a:ext uri="{FF2B5EF4-FFF2-40B4-BE49-F238E27FC236}">
                <a16:creationId xmlns:a16="http://schemas.microsoft.com/office/drawing/2014/main" id="{A780BB2D-CD8F-4F4B-AD7D-4C2C108BA25D}"/>
              </a:ext>
            </a:extLst>
          </p:cNvPr>
          <p:cNvGrpSpPr/>
          <p:nvPr/>
        </p:nvGrpSpPr>
        <p:grpSpPr>
          <a:xfrm>
            <a:off x="1353230" y="4996152"/>
            <a:ext cx="1805842" cy="554439"/>
            <a:chOff x="1353230" y="5013736"/>
            <a:chExt cx="1805842" cy="554439"/>
          </a:xfrm>
        </p:grpSpPr>
        <p:grpSp>
          <p:nvGrpSpPr>
            <p:cNvPr id="11" name="グループ化 10">
              <a:extLst>
                <a:ext uri="{FF2B5EF4-FFF2-40B4-BE49-F238E27FC236}">
                  <a16:creationId xmlns:a16="http://schemas.microsoft.com/office/drawing/2014/main" id="{37E699BA-FEDC-4BC2-B5D6-F469889F7453}"/>
                </a:ext>
              </a:extLst>
            </p:cNvPr>
            <p:cNvGrpSpPr/>
            <p:nvPr/>
          </p:nvGrpSpPr>
          <p:grpSpPr>
            <a:xfrm>
              <a:off x="2569626" y="5215699"/>
              <a:ext cx="589446" cy="352476"/>
              <a:chOff x="35502" y="2528511"/>
              <a:chExt cx="1055443" cy="631132"/>
            </a:xfrm>
          </p:grpSpPr>
          <p:pic>
            <p:nvPicPr>
              <p:cNvPr id="67" name="図 66">
                <a:extLst>
                  <a:ext uri="{FF2B5EF4-FFF2-40B4-BE49-F238E27FC236}">
                    <a16:creationId xmlns:a16="http://schemas.microsoft.com/office/drawing/2014/main" id="{FA3E0440-84A6-44CA-8867-25FBCF065FD0}"/>
                  </a:ext>
                </a:extLst>
              </p:cNvPr>
              <p:cNvPicPr>
                <a:picLocks noChangeAspect="1"/>
              </p:cNvPicPr>
              <p:nvPr/>
            </p:nvPicPr>
            <p:blipFill>
              <a:blip r:embed="rId11"/>
              <a:stretch>
                <a:fillRect/>
              </a:stretch>
            </p:blipFill>
            <p:spPr>
              <a:xfrm>
                <a:off x="46422" y="2528511"/>
                <a:ext cx="1033603" cy="631132"/>
              </a:xfrm>
              <a:prstGeom prst="rect">
                <a:avLst/>
              </a:prstGeom>
            </p:spPr>
          </p:pic>
          <p:sp>
            <p:nvSpPr>
              <p:cNvPr id="73" name="テキスト ボックス 72">
                <a:extLst>
                  <a:ext uri="{FF2B5EF4-FFF2-40B4-BE49-F238E27FC236}">
                    <a16:creationId xmlns:a16="http://schemas.microsoft.com/office/drawing/2014/main" id="{A25041A3-15A4-4A84-864E-77225ECC2D8F}"/>
                  </a:ext>
                </a:extLst>
              </p:cNvPr>
              <p:cNvSpPr txBox="1"/>
              <p:nvPr/>
            </p:nvSpPr>
            <p:spPr bwMode="auto">
              <a:xfrm>
                <a:off x="35502" y="2679871"/>
                <a:ext cx="1055443" cy="399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600" dirty="0">
                    <a:solidFill>
                      <a:prstClr val="black">
                        <a:lumMod val="85000"/>
                        <a:lumOff val="15000"/>
                      </a:prstClr>
                    </a:solidFill>
                    <a:latin typeface="Meiryo UI" pitchFamily="50" charset="-128"/>
                    <a:ea typeface="Meiryo UI" pitchFamily="50" charset="-128"/>
                    <a:cs typeface="Meiryo UI" pitchFamily="50" charset="-128"/>
                  </a:rPr>
                  <a:t>Google </a:t>
                </a:r>
              </a:p>
              <a:p>
                <a:pPr lvl="0" algn="ctr"/>
                <a:r>
                  <a:rPr lang="ja-JP" altLang="en-US" sz="600" dirty="0">
                    <a:solidFill>
                      <a:prstClr val="black">
                        <a:lumMod val="85000"/>
                        <a:lumOff val="15000"/>
                      </a:prstClr>
                    </a:solidFill>
                    <a:latin typeface="Meiryo UI" pitchFamily="50" charset="-128"/>
                    <a:ea typeface="Meiryo UI" pitchFamily="50" charset="-128"/>
                    <a:cs typeface="Meiryo UI" pitchFamily="50" charset="-128"/>
                  </a:rPr>
                  <a:t>ドライブ</a:t>
                </a:r>
                <a:endParaRPr lang="en-US" altLang="ja-JP" sz="600" dirty="0">
                  <a:solidFill>
                    <a:prstClr val="black">
                      <a:lumMod val="85000"/>
                      <a:lumOff val="15000"/>
                    </a:prstClr>
                  </a:solidFill>
                  <a:latin typeface="Meiryo UI" pitchFamily="50" charset="-128"/>
                  <a:ea typeface="Meiryo UI" pitchFamily="50" charset="-128"/>
                  <a:cs typeface="Meiryo UI" pitchFamily="50" charset="-128"/>
                </a:endParaRPr>
              </a:p>
            </p:txBody>
          </p:sp>
        </p:grpSp>
        <p:grpSp>
          <p:nvGrpSpPr>
            <p:cNvPr id="8" name="グループ化 7">
              <a:extLst>
                <a:ext uri="{FF2B5EF4-FFF2-40B4-BE49-F238E27FC236}">
                  <a16:creationId xmlns:a16="http://schemas.microsoft.com/office/drawing/2014/main" id="{6B1942A1-1C0E-4904-9E5A-86074B82A0E1}"/>
                </a:ext>
              </a:extLst>
            </p:cNvPr>
            <p:cNvGrpSpPr/>
            <p:nvPr/>
          </p:nvGrpSpPr>
          <p:grpSpPr>
            <a:xfrm>
              <a:off x="1353230" y="5215699"/>
              <a:ext cx="577250" cy="352476"/>
              <a:chOff x="-1194301" y="1634709"/>
              <a:chExt cx="1033604" cy="631132"/>
            </a:xfrm>
          </p:grpSpPr>
          <p:pic>
            <p:nvPicPr>
              <p:cNvPr id="69" name="図 68">
                <a:extLst>
                  <a:ext uri="{FF2B5EF4-FFF2-40B4-BE49-F238E27FC236}">
                    <a16:creationId xmlns:a16="http://schemas.microsoft.com/office/drawing/2014/main" id="{7E933FC5-B873-4499-8019-592CF213851F}"/>
                  </a:ext>
                </a:extLst>
              </p:cNvPr>
              <p:cNvPicPr>
                <a:picLocks noChangeAspect="1"/>
              </p:cNvPicPr>
              <p:nvPr/>
            </p:nvPicPr>
            <p:blipFill>
              <a:blip r:embed="rId11"/>
              <a:stretch>
                <a:fillRect/>
              </a:stretch>
            </p:blipFill>
            <p:spPr>
              <a:xfrm>
                <a:off x="-1194301" y="1634709"/>
                <a:ext cx="1033604" cy="631132"/>
              </a:xfrm>
              <a:prstGeom prst="rect">
                <a:avLst/>
              </a:prstGeom>
            </p:spPr>
          </p:pic>
          <p:sp>
            <p:nvSpPr>
              <p:cNvPr id="70" name="テキスト ボックス 69">
                <a:extLst>
                  <a:ext uri="{FF2B5EF4-FFF2-40B4-BE49-F238E27FC236}">
                    <a16:creationId xmlns:a16="http://schemas.microsoft.com/office/drawing/2014/main" id="{85884095-49F1-4056-8C1B-EA74F1DAC3C6}"/>
                  </a:ext>
                </a:extLst>
              </p:cNvPr>
              <p:cNvSpPr txBox="1"/>
              <p:nvPr/>
            </p:nvSpPr>
            <p:spPr bwMode="auto">
              <a:xfrm>
                <a:off x="-1037940" y="1858487"/>
                <a:ext cx="720880" cy="330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900" dirty="0">
                    <a:solidFill>
                      <a:prstClr val="black">
                        <a:lumMod val="85000"/>
                        <a:lumOff val="15000"/>
                      </a:prstClr>
                    </a:solidFill>
                    <a:latin typeface="Meiryo UI" pitchFamily="50" charset="-128"/>
                    <a:ea typeface="Meiryo UI" pitchFamily="50" charset="-128"/>
                    <a:cs typeface="Meiryo UI" pitchFamily="50" charset="-128"/>
                  </a:rPr>
                  <a:t>box</a:t>
                </a:r>
                <a:endParaRPr lang="ja-JP" altLang="en-US" sz="900" dirty="0">
                  <a:solidFill>
                    <a:prstClr val="black">
                      <a:lumMod val="85000"/>
                      <a:lumOff val="15000"/>
                    </a:prstClr>
                  </a:solidFill>
                  <a:latin typeface="Meiryo UI" pitchFamily="50" charset="-128"/>
                  <a:ea typeface="Meiryo UI" pitchFamily="50" charset="-128"/>
                  <a:cs typeface="Meiryo UI" pitchFamily="50" charset="-128"/>
                </a:endParaRPr>
              </a:p>
            </p:txBody>
          </p:sp>
        </p:grpSp>
        <p:grpSp>
          <p:nvGrpSpPr>
            <p:cNvPr id="9" name="グループ化 8">
              <a:extLst>
                <a:ext uri="{FF2B5EF4-FFF2-40B4-BE49-F238E27FC236}">
                  <a16:creationId xmlns:a16="http://schemas.microsoft.com/office/drawing/2014/main" id="{A69E07C8-3F55-45B8-9564-E23D38A3B1FB}"/>
                </a:ext>
              </a:extLst>
            </p:cNvPr>
            <p:cNvGrpSpPr/>
            <p:nvPr/>
          </p:nvGrpSpPr>
          <p:grpSpPr>
            <a:xfrm>
              <a:off x="2209076" y="5013736"/>
              <a:ext cx="648392" cy="352477"/>
              <a:chOff x="-57159" y="1634709"/>
              <a:chExt cx="1160990" cy="631132"/>
            </a:xfrm>
          </p:grpSpPr>
          <p:pic>
            <p:nvPicPr>
              <p:cNvPr id="68" name="図 67">
                <a:extLst>
                  <a:ext uri="{FF2B5EF4-FFF2-40B4-BE49-F238E27FC236}">
                    <a16:creationId xmlns:a16="http://schemas.microsoft.com/office/drawing/2014/main" id="{94342612-35C6-4D09-9871-3D1A5BF91F68}"/>
                  </a:ext>
                </a:extLst>
              </p:cNvPr>
              <p:cNvPicPr>
                <a:picLocks noChangeAspect="1"/>
              </p:cNvPicPr>
              <p:nvPr/>
            </p:nvPicPr>
            <p:blipFill>
              <a:blip r:embed="rId11"/>
              <a:stretch>
                <a:fillRect/>
              </a:stretch>
            </p:blipFill>
            <p:spPr>
              <a:xfrm>
                <a:off x="6533" y="1634709"/>
                <a:ext cx="1033604" cy="631132"/>
              </a:xfrm>
              <a:prstGeom prst="rect">
                <a:avLst/>
              </a:prstGeom>
            </p:spPr>
          </p:pic>
          <p:sp>
            <p:nvSpPr>
              <p:cNvPr id="71" name="テキスト ボックス 70">
                <a:extLst>
                  <a:ext uri="{FF2B5EF4-FFF2-40B4-BE49-F238E27FC236}">
                    <a16:creationId xmlns:a16="http://schemas.microsoft.com/office/drawing/2014/main" id="{651DDDF8-D05C-4F31-A943-E1306BB835F7}"/>
                  </a:ext>
                </a:extLst>
              </p:cNvPr>
              <p:cNvSpPr txBox="1"/>
              <p:nvPr/>
            </p:nvSpPr>
            <p:spPr bwMode="auto">
              <a:xfrm>
                <a:off x="-57159" y="1807427"/>
                <a:ext cx="1160990" cy="399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600" dirty="0">
                    <a:solidFill>
                      <a:prstClr val="black">
                        <a:lumMod val="85000"/>
                        <a:lumOff val="15000"/>
                      </a:prstClr>
                    </a:solidFill>
                    <a:latin typeface="Meiryo UI" pitchFamily="50" charset="-128"/>
                    <a:ea typeface="Meiryo UI" pitchFamily="50" charset="-128"/>
                    <a:cs typeface="Meiryo UI" pitchFamily="50" charset="-128"/>
                  </a:rPr>
                  <a:t>OneDrive </a:t>
                </a:r>
              </a:p>
              <a:p>
                <a:pPr lvl="0" algn="ctr"/>
                <a:r>
                  <a:rPr lang="en-US" altLang="ja-JP" sz="600" dirty="0">
                    <a:solidFill>
                      <a:prstClr val="black">
                        <a:lumMod val="85000"/>
                        <a:lumOff val="15000"/>
                      </a:prstClr>
                    </a:solidFill>
                    <a:latin typeface="Meiryo UI" pitchFamily="50" charset="-128"/>
                    <a:ea typeface="Meiryo UI" pitchFamily="50" charset="-128"/>
                    <a:cs typeface="Meiryo UI" pitchFamily="50" charset="-128"/>
                  </a:rPr>
                  <a:t>for Business</a:t>
                </a:r>
              </a:p>
            </p:txBody>
          </p:sp>
        </p:grpSp>
        <p:grpSp>
          <p:nvGrpSpPr>
            <p:cNvPr id="4" name="グループ化 3">
              <a:extLst>
                <a:ext uri="{FF2B5EF4-FFF2-40B4-BE49-F238E27FC236}">
                  <a16:creationId xmlns:a16="http://schemas.microsoft.com/office/drawing/2014/main" id="{0A64567C-7FE4-4B92-A5CE-86C8A0E95CD4}"/>
                </a:ext>
              </a:extLst>
            </p:cNvPr>
            <p:cNvGrpSpPr/>
            <p:nvPr/>
          </p:nvGrpSpPr>
          <p:grpSpPr>
            <a:xfrm>
              <a:off x="1668517" y="5013737"/>
              <a:ext cx="577250" cy="352476"/>
              <a:chOff x="-1194301" y="2528511"/>
              <a:chExt cx="1033604" cy="631132"/>
            </a:xfrm>
          </p:grpSpPr>
          <p:pic>
            <p:nvPicPr>
              <p:cNvPr id="66" name="図 65">
                <a:extLst>
                  <a:ext uri="{FF2B5EF4-FFF2-40B4-BE49-F238E27FC236}">
                    <a16:creationId xmlns:a16="http://schemas.microsoft.com/office/drawing/2014/main" id="{5CBE95DC-FDE8-4EA7-AC13-329F083C2685}"/>
                  </a:ext>
                </a:extLst>
              </p:cNvPr>
              <p:cNvPicPr>
                <a:picLocks noChangeAspect="1"/>
              </p:cNvPicPr>
              <p:nvPr/>
            </p:nvPicPr>
            <p:blipFill>
              <a:blip r:embed="rId11"/>
              <a:stretch>
                <a:fillRect/>
              </a:stretch>
            </p:blipFill>
            <p:spPr>
              <a:xfrm>
                <a:off x="-1194301" y="2528511"/>
                <a:ext cx="1033604" cy="631132"/>
              </a:xfrm>
              <a:prstGeom prst="rect">
                <a:avLst/>
              </a:prstGeom>
            </p:spPr>
          </p:pic>
          <p:sp>
            <p:nvSpPr>
              <p:cNvPr id="72" name="テキスト ボックス 71">
                <a:extLst>
                  <a:ext uri="{FF2B5EF4-FFF2-40B4-BE49-F238E27FC236}">
                    <a16:creationId xmlns:a16="http://schemas.microsoft.com/office/drawing/2014/main" id="{F73A7D95-223C-4E88-AC43-061538FF3479}"/>
                  </a:ext>
                </a:extLst>
              </p:cNvPr>
              <p:cNvSpPr txBox="1"/>
              <p:nvPr/>
            </p:nvSpPr>
            <p:spPr bwMode="auto">
              <a:xfrm>
                <a:off x="-1113632" y="2695614"/>
                <a:ext cx="872269" cy="399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600" dirty="0">
                    <a:solidFill>
                      <a:prstClr val="black">
                        <a:lumMod val="85000"/>
                        <a:lumOff val="15000"/>
                      </a:prstClr>
                    </a:solidFill>
                    <a:latin typeface="Meiryo UI" pitchFamily="50" charset="-128"/>
                    <a:ea typeface="Meiryo UI" pitchFamily="50" charset="-128"/>
                    <a:cs typeface="Meiryo UI" pitchFamily="50" charset="-128"/>
                  </a:rPr>
                  <a:t>Dropbox </a:t>
                </a:r>
              </a:p>
              <a:p>
                <a:pPr lvl="0" algn="ctr"/>
                <a:r>
                  <a:rPr lang="en-US" altLang="ja-JP" sz="600" dirty="0">
                    <a:solidFill>
                      <a:prstClr val="black">
                        <a:lumMod val="85000"/>
                        <a:lumOff val="15000"/>
                      </a:prstClr>
                    </a:solidFill>
                    <a:latin typeface="Meiryo UI" pitchFamily="50" charset="-128"/>
                    <a:ea typeface="Meiryo UI" pitchFamily="50" charset="-128"/>
                    <a:cs typeface="Meiryo UI" pitchFamily="50" charset="-128"/>
                  </a:rPr>
                  <a:t>Business</a:t>
                </a:r>
              </a:p>
            </p:txBody>
          </p:sp>
        </p:grpSp>
      </p:grpSp>
      <p:grpSp>
        <p:nvGrpSpPr>
          <p:cNvPr id="17" name="グループ化 16">
            <a:extLst>
              <a:ext uri="{FF2B5EF4-FFF2-40B4-BE49-F238E27FC236}">
                <a16:creationId xmlns:a16="http://schemas.microsoft.com/office/drawing/2014/main" id="{672A02E5-59D6-47A0-8079-69939D731722}"/>
              </a:ext>
            </a:extLst>
          </p:cNvPr>
          <p:cNvGrpSpPr/>
          <p:nvPr/>
        </p:nvGrpSpPr>
        <p:grpSpPr>
          <a:xfrm>
            <a:off x="3739624" y="4996154"/>
            <a:ext cx="2493217" cy="564312"/>
            <a:chOff x="3739624" y="5013738"/>
            <a:chExt cx="2493217" cy="564312"/>
          </a:xfrm>
        </p:grpSpPr>
        <p:pic>
          <p:nvPicPr>
            <p:cNvPr id="88" name="図 87">
              <a:extLst>
                <a:ext uri="{FF2B5EF4-FFF2-40B4-BE49-F238E27FC236}">
                  <a16:creationId xmlns:a16="http://schemas.microsoft.com/office/drawing/2014/main" id="{AD8A2A75-A82B-4EDC-BBC0-2F908CC28838}"/>
                </a:ext>
              </a:extLst>
            </p:cNvPr>
            <p:cNvPicPr>
              <a:picLocks noChangeAspect="1"/>
            </p:cNvPicPr>
            <p:nvPr/>
          </p:nvPicPr>
          <p:blipFill>
            <a:blip r:embed="rId11"/>
            <a:stretch>
              <a:fillRect/>
            </a:stretch>
          </p:blipFill>
          <p:spPr>
            <a:xfrm>
              <a:off x="5683604" y="5046743"/>
              <a:ext cx="493462" cy="301315"/>
            </a:xfrm>
            <a:prstGeom prst="rect">
              <a:avLst/>
            </a:prstGeom>
          </p:spPr>
        </p:pic>
        <p:sp>
          <p:nvSpPr>
            <p:cNvPr id="14" name="矢印: 右 13">
              <a:extLst>
                <a:ext uri="{FF2B5EF4-FFF2-40B4-BE49-F238E27FC236}">
                  <a16:creationId xmlns:a16="http://schemas.microsoft.com/office/drawing/2014/main" id="{F9EFF281-4FEA-46B8-BCD1-2282C28CCC1A}"/>
                </a:ext>
              </a:extLst>
            </p:cNvPr>
            <p:cNvSpPr/>
            <p:nvPr/>
          </p:nvSpPr>
          <p:spPr bwMode="auto">
            <a:xfrm>
              <a:off x="4295419" y="5193378"/>
              <a:ext cx="1349393" cy="304218"/>
            </a:xfrm>
            <a:prstGeom prst="rightArrow">
              <a:avLst>
                <a:gd name="adj1" fmla="val 50000"/>
                <a:gd name="adj2" fmla="val 72569"/>
              </a:avLst>
            </a:prstGeom>
            <a:solidFill>
              <a:srgbClr val="9FD4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endParaRPr lang="ja-JP" altLang="en-US" sz="1600" dirty="0" err="1">
                <a:solidFill>
                  <a:schemeClr val="bg1"/>
                </a:solidFill>
                <a:ea typeface="Meiryo UI" panose="020B0604030504040204" pitchFamily="50" charset="-128"/>
              </a:endParaRPr>
            </a:p>
          </p:txBody>
        </p:sp>
        <p:grpSp>
          <p:nvGrpSpPr>
            <p:cNvPr id="13" name="グループ化 12">
              <a:extLst>
                <a:ext uri="{FF2B5EF4-FFF2-40B4-BE49-F238E27FC236}">
                  <a16:creationId xmlns:a16="http://schemas.microsoft.com/office/drawing/2014/main" id="{44F5ABA9-5DE2-449C-AD8A-C79F249507C9}"/>
                </a:ext>
              </a:extLst>
            </p:cNvPr>
            <p:cNvGrpSpPr/>
            <p:nvPr/>
          </p:nvGrpSpPr>
          <p:grpSpPr>
            <a:xfrm>
              <a:off x="3739624" y="5013738"/>
              <a:ext cx="734715" cy="564312"/>
              <a:chOff x="1330460" y="4728463"/>
              <a:chExt cx="885136" cy="679845"/>
            </a:xfrm>
          </p:grpSpPr>
          <p:pic>
            <p:nvPicPr>
              <p:cNvPr id="74" name="図 73">
                <a:extLst>
                  <a:ext uri="{FF2B5EF4-FFF2-40B4-BE49-F238E27FC236}">
                    <a16:creationId xmlns:a16="http://schemas.microsoft.com/office/drawing/2014/main" id="{B54F90E4-2E2C-4ECF-B9B6-BC2855D0813E}"/>
                  </a:ext>
                </a:extLst>
              </p:cNvPr>
              <p:cNvPicPr>
                <a:picLocks noChangeAspect="1"/>
              </p:cNvPicPr>
              <p:nvPr/>
            </p:nvPicPr>
            <p:blipFill rotWithShape="1">
              <a:blip r:embed="rId12"/>
              <a:srcRect b="36003"/>
              <a:stretch/>
            </p:blipFill>
            <p:spPr>
              <a:xfrm>
                <a:off x="1330460" y="4728463"/>
                <a:ext cx="802869" cy="679845"/>
              </a:xfrm>
              <a:prstGeom prst="rect">
                <a:avLst/>
              </a:prstGeom>
            </p:spPr>
          </p:pic>
          <p:pic>
            <p:nvPicPr>
              <p:cNvPr id="75" name="図 74">
                <a:extLst>
                  <a:ext uri="{FF2B5EF4-FFF2-40B4-BE49-F238E27FC236}">
                    <a16:creationId xmlns:a16="http://schemas.microsoft.com/office/drawing/2014/main" id="{3900BA5D-783A-47B4-899D-35C3B2CB079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61655" y="5042357"/>
                <a:ext cx="253941" cy="310372"/>
              </a:xfrm>
              <a:prstGeom prst="rect">
                <a:avLst/>
              </a:prstGeom>
            </p:spPr>
          </p:pic>
        </p:grpSp>
        <p:pic>
          <p:nvPicPr>
            <p:cNvPr id="78" name="図 77">
              <a:extLst>
                <a:ext uri="{FF2B5EF4-FFF2-40B4-BE49-F238E27FC236}">
                  <a16:creationId xmlns:a16="http://schemas.microsoft.com/office/drawing/2014/main" id="{3ACC684A-F440-4609-804F-8BF9B0F0E112}"/>
                </a:ext>
              </a:extLst>
            </p:cNvPr>
            <p:cNvPicPr>
              <a:picLocks noChangeAspect="1"/>
            </p:cNvPicPr>
            <p:nvPr/>
          </p:nvPicPr>
          <p:blipFill>
            <a:blip r:embed="rId14"/>
            <a:stretch>
              <a:fillRect/>
            </a:stretch>
          </p:blipFill>
          <p:spPr>
            <a:xfrm>
              <a:off x="5610581" y="5388076"/>
              <a:ext cx="622260" cy="170459"/>
            </a:xfrm>
            <a:prstGeom prst="rect">
              <a:avLst/>
            </a:prstGeom>
          </p:spPr>
        </p:pic>
        <p:sp>
          <p:nvSpPr>
            <p:cNvPr id="80" name="テキスト ボックス 79">
              <a:extLst>
                <a:ext uri="{FF2B5EF4-FFF2-40B4-BE49-F238E27FC236}">
                  <a16:creationId xmlns:a16="http://schemas.microsoft.com/office/drawing/2014/main" id="{EC82E292-B40A-4753-8AB6-2D523D281C38}"/>
                </a:ext>
              </a:extLst>
            </p:cNvPr>
            <p:cNvSpPr txBox="1"/>
            <p:nvPr/>
          </p:nvSpPr>
          <p:spPr bwMode="auto">
            <a:xfrm>
              <a:off x="5644813" y="5086494"/>
              <a:ext cx="571377" cy="2978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400" b="1" dirty="0">
                  <a:solidFill>
                    <a:srgbClr val="084AB3"/>
                  </a:solidFill>
                  <a:latin typeface="Arial Rounded MT Bold" panose="020F0704030504030204" pitchFamily="34" charset="0"/>
                  <a:ea typeface="Segoe UI Black" panose="020B0A02040204020203" pitchFamily="34" charset="0"/>
                  <a:cs typeface="Meiryo UI" pitchFamily="50" charset="-128"/>
                </a:rPr>
                <a:t>box</a:t>
              </a:r>
              <a:endParaRPr lang="ja-JP" altLang="en-US" sz="1400" b="1" dirty="0">
                <a:solidFill>
                  <a:srgbClr val="084AB3"/>
                </a:solidFill>
                <a:latin typeface="Arial Rounded MT Bold" panose="020F0704030504030204" pitchFamily="34" charset="0"/>
                <a:ea typeface="BIZ UDPゴシック" panose="020B0400000000000000" pitchFamily="50" charset="-128"/>
                <a:cs typeface="Meiryo UI" pitchFamily="50" charset="-128"/>
              </a:endParaRPr>
            </a:p>
          </p:txBody>
        </p:sp>
      </p:grpSp>
      <p:grpSp>
        <p:nvGrpSpPr>
          <p:cNvPr id="16" name="グループ化 15">
            <a:extLst>
              <a:ext uri="{FF2B5EF4-FFF2-40B4-BE49-F238E27FC236}">
                <a16:creationId xmlns:a16="http://schemas.microsoft.com/office/drawing/2014/main" id="{F7A8CDDF-B262-4DC5-ABD6-103E4CF6DC22}"/>
              </a:ext>
            </a:extLst>
          </p:cNvPr>
          <p:cNvGrpSpPr/>
          <p:nvPr/>
        </p:nvGrpSpPr>
        <p:grpSpPr>
          <a:xfrm>
            <a:off x="6769147" y="5029613"/>
            <a:ext cx="2489472" cy="533789"/>
            <a:chOff x="6769147" y="5047197"/>
            <a:chExt cx="2489472" cy="533789"/>
          </a:xfrm>
        </p:grpSpPr>
        <p:sp>
          <p:nvSpPr>
            <p:cNvPr id="85" name="矢印: 右 84">
              <a:extLst>
                <a:ext uri="{FF2B5EF4-FFF2-40B4-BE49-F238E27FC236}">
                  <a16:creationId xmlns:a16="http://schemas.microsoft.com/office/drawing/2014/main" id="{07E1210A-FB7D-4AB2-BFD9-64F612D865EF}"/>
                </a:ext>
              </a:extLst>
            </p:cNvPr>
            <p:cNvSpPr/>
            <p:nvPr/>
          </p:nvSpPr>
          <p:spPr bwMode="auto">
            <a:xfrm>
              <a:off x="7430710" y="5193378"/>
              <a:ext cx="1323209" cy="304218"/>
            </a:xfrm>
            <a:prstGeom prst="rightArrow">
              <a:avLst>
                <a:gd name="adj1" fmla="val 50000"/>
                <a:gd name="adj2" fmla="val 72569"/>
              </a:avLst>
            </a:prstGeom>
            <a:solidFill>
              <a:srgbClr val="9FD4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81" name="図 80">
              <a:extLst>
                <a:ext uri="{FF2B5EF4-FFF2-40B4-BE49-F238E27FC236}">
                  <a16:creationId xmlns:a16="http://schemas.microsoft.com/office/drawing/2014/main" id="{BB5521D7-CCC1-474F-8DEF-E65DE452392C}"/>
                </a:ext>
              </a:extLst>
            </p:cNvPr>
            <p:cNvPicPr>
              <a:picLocks noChangeAspect="1"/>
            </p:cNvPicPr>
            <p:nvPr/>
          </p:nvPicPr>
          <p:blipFill>
            <a:blip r:embed="rId11"/>
            <a:stretch>
              <a:fillRect/>
            </a:stretch>
          </p:blipFill>
          <p:spPr>
            <a:xfrm>
              <a:off x="7766381" y="5151441"/>
              <a:ext cx="703461" cy="429545"/>
            </a:xfrm>
            <a:prstGeom prst="rect">
              <a:avLst/>
            </a:prstGeom>
          </p:spPr>
        </p:pic>
        <p:pic>
          <p:nvPicPr>
            <p:cNvPr id="83" name="図 82">
              <a:extLst>
                <a:ext uri="{FF2B5EF4-FFF2-40B4-BE49-F238E27FC236}">
                  <a16:creationId xmlns:a16="http://schemas.microsoft.com/office/drawing/2014/main" id="{62C10C87-CED4-4610-9204-904227E20B5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983939" y="5273152"/>
              <a:ext cx="281195" cy="260640"/>
            </a:xfrm>
            <a:prstGeom prst="rect">
              <a:avLst/>
            </a:prstGeom>
          </p:spPr>
        </p:pic>
        <p:pic>
          <p:nvPicPr>
            <p:cNvPr id="84" name="図 83">
              <a:extLst>
                <a:ext uri="{FF2B5EF4-FFF2-40B4-BE49-F238E27FC236}">
                  <a16:creationId xmlns:a16="http://schemas.microsoft.com/office/drawing/2014/main" id="{D225D105-DD7D-4DDB-B2F1-C731F1F3D78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9640"/>
            <a:stretch/>
          </p:blipFill>
          <p:spPr>
            <a:xfrm flipH="1">
              <a:off x="8713852" y="5049080"/>
              <a:ext cx="544767" cy="528968"/>
            </a:xfrm>
            <a:prstGeom prst="rect">
              <a:avLst/>
            </a:prstGeom>
          </p:spPr>
        </p:pic>
        <p:pic>
          <p:nvPicPr>
            <p:cNvPr id="86" name="図 85">
              <a:extLst>
                <a:ext uri="{FF2B5EF4-FFF2-40B4-BE49-F238E27FC236}">
                  <a16:creationId xmlns:a16="http://schemas.microsoft.com/office/drawing/2014/main" id="{9B22651A-4D37-43A7-9108-C5D62271DAC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69147" y="5047197"/>
              <a:ext cx="235574" cy="334471"/>
            </a:xfrm>
            <a:prstGeom prst="rect">
              <a:avLst/>
            </a:prstGeom>
          </p:spPr>
        </p:pic>
        <p:pic>
          <p:nvPicPr>
            <p:cNvPr id="87" name="図 86">
              <a:extLst>
                <a:ext uri="{FF2B5EF4-FFF2-40B4-BE49-F238E27FC236}">
                  <a16:creationId xmlns:a16="http://schemas.microsoft.com/office/drawing/2014/main" id="{6D5BF706-18A7-4A6B-8BDC-EC5DF4983B5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65158" y="5147095"/>
              <a:ext cx="235574" cy="334471"/>
            </a:xfrm>
            <a:prstGeom prst="rect">
              <a:avLst/>
            </a:prstGeom>
          </p:spPr>
        </p:pic>
        <p:sp>
          <p:nvSpPr>
            <p:cNvPr id="89" name="テキスト ボックス 88">
              <a:extLst>
                <a:ext uri="{FF2B5EF4-FFF2-40B4-BE49-F238E27FC236}">
                  <a16:creationId xmlns:a16="http://schemas.microsoft.com/office/drawing/2014/main" id="{4544660B-44EE-4894-96BC-71FDBD4B742D}"/>
                </a:ext>
              </a:extLst>
            </p:cNvPr>
            <p:cNvSpPr txBox="1"/>
            <p:nvPr/>
          </p:nvSpPr>
          <p:spPr>
            <a:xfrm>
              <a:off x="7956421" y="5281083"/>
              <a:ext cx="328936" cy="230832"/>
            </a:xfrm>
            <a:prstGeom prst="rect">
              <a:avLst/>
            </a:prstGeom>
            <a:noFill/>
          </p:spPr>
          <p:txBody>
            <a:bodyPr wrap="none" rtlCol="0">
              <a:spAutoFit/>
            </a:bodyPr>
            <a:lstStyle/>
            <a:p>
              <a:pPr defTabSz="829361"/>
              <a:r>
                <a:rPr lang="en-US" altLang="ja-JP" sz="900" b="1" dirty="0">
                  <a:ln w="38100">
                    <a:solidFill>
                      <a:schemeClr val="bg1"/>
                    </a:solidFill>
                  </a:ln>
                  <a:solidFill>
                    <a:schemeClr val="bg1"/>
                  </a:solidFill>
                  <a:effectLst/>
                  <a:latin typeface="Meiryo UI" panose="020B0604030504040204" pitchFamily="50" charset="-128"/>
                  <a:ea typeface="Meiryo UI" panose="020B0604030504040204" pitchFamily="50" charset="-128"/>
                </a:rPr>
                <a:t>AI</a:t>
              </a:r>
              <a:endParaRPr lang="ja-JP" altLang="en-US" sz="900" b="1" dirty="0">
                <a:ln w="38100">
                  <a:solidFill>
                    <a:schemeClr val="bg1"/>
                  </a:solidFill>
                </a:ln>
                <a:solidFill>
                  <a:schemeClr val="bg1"/>
                </a:solidFill>
                <a:effectLst/>
                <a:latin typeface="Meiryo UI" panose="020B0604030504040204" pitchFamily="50" charset="-128"/>
                <a:ea typeface="Meiryo UI" panose="020B0604030504040204" pitchFamily="50" charset="-128"/>
              </a:endParaRPr>
            </a:p>
          </p:txBody>
        </p:sp>
        <p:sp>
          <p:nvSpPr>
            <p:cNvPr id="90" name="テキスト ボックス 89">
              <a:extLst>
                <a:ext uri="{FF2B5EF4-FFF2-40B4-BE49-F238E27FC236}">
                  <a16:creationId xmlns:a16="http://schemas.microsoft.com/office/drawing/2014/main" id="{037E5B8D-27D0-4FEC-AFE9-CA195353F38A}"/>
                </a:ext>
              </a:extLst>
            </p:cNvPr>
            <p:cNvSpPr txBox="1"/>
            <p:nvPr/>
          </p:nvSpPr>
          <p:spPr>
            <a:xfrm>
              <a:off x="7956421" y="5281083"/>
              <a:ext cx="328936" cy="230832"/>
            </a:xfrm>
            <a:prstGeom prst="rect">
              <a:avLst/>
            </a:prstGeom>
            <a:noFill/>
          </p:spPr>
          <p:txBody>
            <a:bodyPr wrap="none" rtlCol="0">
              <a:spAutoFit/>
            </a:bodyPr>
            <a:lstStyle/>
            <a:p>
              <a:pPr defTabSz="829361"/>
              <a:r>
                <a:rPr lang="en-US" altLang="ja-JP" sz="900" b="1" dirty="0">
                  <a:solidFill>
                    <a:srgbClr val="021058"/>
                  </a:solidFill>
                  <a:effectLst/>
                  <a:latin typeface="Meiryo UI" panose="020B0604030504040204" pitchFamily="50" charset="-128"/>
                  <a:ea typeface="Meiryo UI" panose="020B0604030504040204" pitchFamily="50" charset="-128"/>
                </a:rPr>
                <a:t>AI</a:t>
              </a:r>
              <a:endParaRPr lang="ja-JP" altLang="en-US" sz="900" b="1" dirty="0">
                <a:solidFill>
                  <a:srgbClr val="021058"/>
                </a:solidFill>
                <a:effectLst/>
                <a:latin typeface="Meiryo UI" panose="020B0604030504040204" pitchFamily="50" charset="-128"/>
                <a:ea typeface="Meiryo UI" panose="020B0604030504040204" pitchFamily="50" charset="-128"/>
              </a:endParaRPr>
            </a:p>
          </p:txBody>
        </p:sp>
      </p:grpSp>
      <p:sp>
        <p:nvSpPr>
          <p:cNvPr id="92" name="テキスト ボックス 91">
            <a:extLst>
              <a:ext uri="{FF2B5EF4-FFF2-40B4-BE49-F238E27FC236}">
                <a16:creationId xmlns:a16="http://schemas.microsoft.com/office/drawing/2014/main" id="{F710A7F1-0949-4EE6-8C88-7682A6B45193}"/>
              </a:ext>
            </a:extLst>
          </p:cNvPr>
          <p:cNvSpPr txBox="1"/>
          <p:nvPr/>
        </p:nvSpPr>
        <p:spPr bwMode="auto">
          <a:xfrm>
            <a:off x="3612614" y="3252344"/>
            <a:ext cx="2548023" cy="523220"/>
          </a:xfrm>
          <a:prstGeom prst="rect">
            <a:avLst/>
          </a:prstGeom>
          <a:noFill/>
          <a:ln>
            <a:noFill/>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gn="ctr" defTabSz="1017588">
              <a:defRPr sz="1400" b="1">
                <a:solidFill>
                  <a:srgbClr val="056DC0"/>
                </a:solidFill>
                <a:latin typeface="+mn-lt"/>
                <a:ea typeface="Meiryo UI" panose="020B0604030504040204" pitchFamily="50" charset="-128"/>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ja-JP" altLang="en-US" dirty="0"/>
              <a:t>オフィスに戻らなくても</a:t>
            </a:r>
          </a:p>
          <a:p>
            <a:r>
              <a:rPr lang="ja-JP" altLang="en-US" dirty="0"/>
              <a:t>仕事ができると働き方が変わる</a:t>
            </a:r>
          </a:p>
        </p:txBody>
      </p:sp>
      <p:sp>
        <p:nvSpPr>
          <p:cNvPr id="93" name="テキスト ボックス 92">
            <a:extLst>
              <a:ext uri="{FF2B5EF4-FFF2-40B4-BE49-F238E27FC236}">
                <a16:creationId xmlns:a16="http://schemas.microsoft.com/office/drawing/2014/main" id="{0239D6A6-51E0-40E6-BCB1-5F743EC38A5D}"/>
              </a:ext>
            </a:extLst>
          </p:cNvPr>
          <p:cNvSpPr txBox="1"/>
          <p:nvPr/>
        </p:nvSpPr>
        <p:spPr bwMode="auto">
          <a:xfrm>
            <a:off x="6534431" y="3252344"/>
            <a:ext cx="2548023" cy="523220"/>
          </a:xfrm>
          <a:prstGeom prst="rect">
            <a:avLst/>
          </a:prstGeom>
          <a:noFill/>
          <a:ln>
            <a:noFill/>
            <a:headEnd type="none" w="med" len="med"/>
            <a:tailEnd type="none" w="med" len="me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defRPr lang="ja-JP"/>
            </a:defPPr>
            <a:lvl1pPr algn="ctr" defTabSz="1017588">
              <a:defRPr sz="1400" b="1">
                <a:solidFill>
                  <a:srgbClr val="056DC0"/>
                </a:solidFill>
                <a:latin typeface="+mn-lt"/>
                <a:ea typeface="Meiryo UI" panose="020B0604030504040204" pitchFamily="50" charset="-128"/>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ja-JP" altLang="en-US" dirty="0"/>
              <a:t>設備投資をしなくても常に</a:t>
            </a:r>
          </a:p>
          <a:p>
            <a:r>
              <a:rPr lang="ja-JP" altLang="en-US" dirty="0"/>
              <a:t>最新のアプリが利用できる</a:t>
            </a:r>
          </a:p>
        </p:txBody>
      </p:sp>
      <p:pic>
        <p:nvPicPr>
          <p:cNvPr id="94" name="図 93">
            <a:extLst>
              <a:ext uri="{FF2B5EF4-FFF2-40B4-BE49-F238E27FC236}">
                <a16:creationId xmlns:a16="http://schemas.microsoft.com/office/drawing/2014/main" id="{B1EFBDE9-7495-405F-B18D-47F2BD4E6B2E}"/>
              </a:ext>
            </a:extLst>
          </p:cNvPr>
          <p:cNvPicPr>
            <a:picLocks noChangeAspect="1"/>
          </p:cNvPicPr>
          <p:nvPr/>
        </p:nvPicPr>
        <p:blipFill rotWithShape="1">
          <a:blip r:embed="rId2"/>
          <a:srcRect b="49293"/>
          <a:stretch/>
        </p:blipFill>
        <p:spPr>
          <a:xfrm>
            <a:off x="4663258" y="5068910"/>
            <a:ext cx="509713" cy="524419"/>
          </a:xfrm>
          <a:prstGeom prst="rect">
            <a:avLst/>
          </a:prstGeom>
        </p:spPr>
      </p:pic>
      <p:pic>
        <p:nvPicPr>
          <p:cNvPr id="95" name="図 94">
            <a:extLst>
              <a:ext uri="{FF2B5EF4-FFF2-40B4-BE49-F238E27FC236}">
                <a16:creationId xmlns:a16="http://schemas.microsoft.com/office/drawing/2014/main" id="{873620E4-AD9F-4E6F-9469-568E766F6842}"/>
              </a:ext>
            </a:extLst>
          </p:cNvPr>
          <p:cNvPicPr>
            <a:picLocks noChangeAspect="1"/>
          </p:cNvPicPr>
          <p:nvPr/>
        </p:nvPicPr>
        <p:blipFill rotWithShape="1">
          <a:blip r:embed="rId2"/>
          <a:srcRect b="49293"/>
          <a:stretch/>
        </p:blipFill>
        <p:spPr>
          <a:xfrm>
            <a:off x="7178923" y="5068910"/>
            <a:ext cx="509713" cy="524419"/>
          </a:xfrm>
          <a:prstGeom prst="rect">
            <a:avLst/>
          </a:prstGeom>
        </p:spPr>
      </p:pic>
      <p:pic>
        <p:nvPicPr>
          <p:cNvPr id="82" name="図 81">
            <a:extLst>
              <a:ext uri="{FF2B5EF4-FFF2-40B4-BE49-F238E27FC236}">
                <a16:creationId xmlns:a16="http://schemas.microsoft.com/office/drawing/2014/main" id="{3B2FC357-C066-4713-98C2-5A5DB34B64BC}"/>
              </a:ext>
            </a:extLst>
          </p:cNvPr>
          <p:cNvPicPr>
            <a:picLocks noChangeAspect="1"/>
          </p:cNvPicPr>
          <p:nvPr/>
        </p:nvPicPr>
        <p:blipFill>
          <a:blip r:embed="rId2"/>
          <a:stretch>
            <a:fillRect/>
          </a:stretch>
        </p:blipFill>
        <p:spPr>
          <a:xfrm>
            <a:off x="2345176" y="2248498"/>
            <a:ext cx="405389" cy="822536"/>
          </a:xfrm>
          <a:prstGeom prst="rect">
            <a:avLst/>
          </a:prstGeom>
        </p:spPr>
      </p:pic>
    </p:spTree>
    <p:extLst>
      <p:ext uri="{BB962C8B-B14F-4D97-AF65-F5344CB8AC3E}">
        <p14:creationId xmlns:p14="http://schemas.microsoft.com/office/powerpoint/2010/main" val="4258813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角丸四角形 32"/>
          <p:cNvSpPr/>
          <p:nvPr/>
        </p:nvSpPr>
        <p:spPr bwMode="auto">
          <a:xfrm>
            <a:off x="7784984" y="2856511"/>
            <a:ext cx="1451368" cy="1101833"/>
          </a:xfrm>
          <a:prstGeom prst="roundRect">
            <a:avLst>
              <a:gd name="adj" fmla="val 33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68" name="図 67">
            <a:extLst>
              <a:ext uri="{FF2B5EF4-FFF2-40B4-BE49-F238E27FC236}">
                <a16:creationId xmlns:a16="http://schemas.microsoft.com/office/drawing/2014/main" id="{45E15DE4-61E2-48DD-BF9E-3ECC74619A2A}"/>
              </a:ext>
            </a:extLst>
          </p:cNvPr>
          <p:cNvPicPr>
            <a:picLocks noChangeAspect="1"/>
          </p:cNvPicPr>
          <p:nvPr/>
        </p:nvPicPr>
        <p:blipFill rotWithShape="1">
          <a:blip r:embed="rId2"/>
          <a:srcRect b="33732"/>
          <a:stretch/>
        </p:blipFill>
        <p:spPr>
          <a:xfrm>
            <a:off x="8178443" y="3281443"/>
            <a:ext cx="499366" cy="671433"/>
          </a:xfrm>
          <a:prstGeom prst="rect">
            <a:avLst/>
          </a:prstGeom>
        </p:spPr>
      </p:pic>
      <p:sp>
        <p:nvSpPr>
          <p:cNvPr id="53" name="角丸四角形 52"/>
          <p:cNvSpPr/>
          <p:nvPr/>
        </p:nvSpPr>
        <p:spPr bwMode="auto">
          <a:xfrm>
            <a:off x="534584" y="4072847"/>
            <a:ext cx="8822916" cy="2295554"/>
          </a:xfrm>
          <a:prstGeom prst="roundRect">
            <a:avLst>
              <a:gd name="adj" fmla="val 729"/>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0" name="角丸四角形 49"/>
          <p:cNvSpPr/>
          <p:nvPr/>
        </p:nvSpPr>
        <p:spPr bwMode="auto">
          <a:xfrm>
            <a:off x="2834956" y="4150071"/>
            <a:ext cx="2062453" cy="2141105"/>
          </a:xfrm>
          <a:prstGeom prst="roundRect">
            <a:avLst>
              <a:gd name="adj" fmla="val 729"/>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1" name="角丸四角形 50"/>
          <p:cNvSpPr/>
          <p:nvPr/>
        </p:nvSpPr>
        <p:spPr bwMode="auto">
          <a:xfrm>
            <a:off x="5021896" y="4150071"/>
            <a:ext cx="2062453" cy="2141105"/>
          </a:xfrm>
          <a:prstGeom prst="roundRect">
            <a:avLst>
              <a:gd name="adj" fmla="val 729"/>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2" name="角丸四角形 51"/>
          <p:cNvSpPr/>
          <p:nvPr/>
        </p:nvSpPr>
        <p:spPr bwMode="auto">
          <a:xfrm>
            <a:off x="7208837" y="4150071"/>
            <a:ext cx="2062453" cy="2141105"/>
          </a:xfrm>
          <a:prstGeom prst="roundRect">
            <a:avLst>
              <a:gd name="adj" fmla="val 729"/>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8" name="角丸四角形 47"/>
          <p:cNvSpPr/>
          <p:nvPr/>
        </p:nvSpPr>
        <p:spPr bwMode="auto">
          <a:xfrm>
            <a:off x="648015" y="4150071"/>
            <a:ext cx="2062453" cy="2141105"/>
          </a:xfrm>
          <a:prstGeom prst="roundRect">
            <a:avLst>
              <a:gd name="adj" fmla="val 729"/>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4" name="角丸四角形 33"/>
          <p:cNvSpPr/>
          <p:nvPr/>
        </p:nvSpPr>
        <p:spPr bwMode="auto">
          <a:xfrm>
            <a:off x="599016" y="1697028"/>
            <a:ext cx="1090434" cy="2261316"/>
          </a:xfrm>
          <a:prstGeom prst="roundRect">
            <a:avLst>
              <a:gd name="adj" fmla="val 33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5" name="テキスト ボックス 4"/>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複合機とクラウドストレージサービスをつなげて業務を効率化</a:t>
            </a:r>
          </a:p>
        </p:txBody>
      </p:sp>
      <p:sp>
        <p:nvSpPr>
          <p:cNvPr id="6" name="テキスト ボックス 5"/>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簡単にクラウドストレージに保存したり、クラウド上の文書を印刷したりできるようになります。</a:t>
            </a:r>
          </a:p>
        </p:txBody>
      </p:sp>
      <p:grpSp>
        <p:nvGrpSpPr>
          <p:cNvPr id="13" name="グループ化 12"/>
          <p:cNvGrpSpPr/>
          <p:nvPr/>
        </p:nvGrpSpPr>
        <p:grpSpPr>
          <a:xfrm>
            <a:off x="2385813" y="2179629"/>
            <a:ext cx="1761720" cy="1025368"/>
            <a:chOff x="2300357" y="2403141"/>
            <a:chExt cx="1942378" cy="1130516"/>
          </a:xfrm>
        </p:grpSpPr>
        <p:pic>
          <p:nvPicPr>
            <p:cNvPr id="14" name="図 13">
              <a:extLst>
                <a:ext uri="{FF2B5EF4-FFF2-40B4-BE49-F238E27FC236}">
                  <a16:creationId xmlns:a16="http://schemas.microsoft.com/office/drawing/2014/main" id="{E5EA18B0-9929-467F-AD34-F7EBCBA7AE0E}"/>
                </a:ext>
              </a:extLst>
            </p:cNvPr>
            <p:cNvPicPr>
              <a:picLocks noChangeAspect="1"/>
            </p:cNvPicPr>
            <p:nvPr/>
          </p:nvPicPr>
          <p:blipFill>
            <a:blip r:embed="rId3"/>
            <a:stretch>
              <a:fillRect/>
            </a:stretch>
          </p:blipFill>
          <p:spPr>
            <a:xfrm>
              <a:off x="2345823" y="2403141"/>
              <a:ext cx="1851446" cy="1130516"/>
            </a:xfrm>
            <a:prstGeom prst="rect">
              <a:avLst/>
            </a:prstGeom>
          </p:spPr>
        </p:pic>
        <p:sp>
          <p:nvSpPr>
            <p:cNvPr id="19" name="テキスト ボックス 18"/>
            <p:cNvSpPr txBox="1"/>
            <p:nvPr/>
          </p:nvSpPr>
          <p:spPr bwMode="auto">
            <a:xfrm>
              <a:off x="2300357" y="2903371"/>
              <a:ext cx="1942378" cy="46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EMPOWERING </a:t>
              </a:r>
            </a:p>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DIGITAL WORKPLACES </a:t>
              </a:r>
              <a:endParaRPr lang="ja-JP" altLang="en-US" sz="1088" dirty="0">
                <a:solidFill>
                  <a:prstClr val="black">
                    <a:lumMod val="85000"/>
                    <a:lumOff val="15000"/>
                  </a:prstClr>
                </a:solidFill>
                <a:latin typeface="Meiryo UI" pitchFamily="50" charset="-128"/>
                <a:ea typeface="Meiryo UI" pitchFamily="50" charset="-128"/>
                <a:cs typeface="Meiryo UI" pitchFamily="50" charset="-128"/>
              </a:endParaRPr>
            </a:p>
          </p:txBody>
        </p:sp>
      </p:grpSp>
      <p:pic>
        <p:nvPicPr>
          <p:cNvPr id="16" name="図 15">
            <a:extLst>
              <a:ext uri="{FF2B5EF4-FFF2-40B4-BE49-F238E27FC236}">
                <a16:creationId xmlns:a16="http://schemas.microsoft.com/office/drawing/2014/main" id="{E5EA18B0-9929-467F-AD34-F7EBCBA7AE0E}"/>
              </a:ext>
            </a:extLst>
          </p:cNvPr>
          <p:cNvPicPr>
            <a:picLocks noChangeAspect="1"/>
          </p:cNvPicPr>
          <p:nvPr/>
        </p:nvPicPr>
        <p:blipFill>
          <a:blip r:embed="rId3"/>
          <a:stretch>
            <a:fillRect/>
          </a:stretch>
        </p:blipFill>
        <p:spPr>
          <a:xfrm>
            <a:off x="4720092" y="2830114"/>
            <a:ext cx="1033604" cy="631132"/>
          </a:xfrm>
          <a:prstGeom prst="rect">
            <a:avLst/>
          </a:prstGeom>
        </p:spPr>
      </p:pic>
      <p:pic>
        <p:nvPicPr>
          <p:cNvPr id="17" name="図 16">
            <a:extLst>
              <a:ext uri="{FF2B5EF4-FFF2-40B4-BE49-F238E27FC236}">
                <a16:creationId xmlns:a16="http://schemas.microsoft.com/office/drawing/2014/main" id="{E5EA18B0-9929-467F-AD34-F7EBCBA7AE0E}"/>
              </a:ext>
            </a:extLst>
          </p:cNvPr>
          <p:cNvPicPr>
            <a:picLocks noChangeAspect="1"/>
          </p:cNvPicPr>
          <p:nvPr/>
        </p:nvPicPr>
        <p:blipFill>
          <a:blip r:embed="rId3"/>
          <a:stretch>
            <a:fillRect/>
          </a:stretch>
        </p:blipFill>
        <p:spPr>
          <a:xfrm>
            <a:off x="5920926" y="2830114"/>
            <a:ext cx="1033604" cy="631132"/>
          </a:xfrm>
          <a:prstGeom prst="rect">
            <a:avLst/>
          </a:prstGeom>
        </p:spPr>
      </p:pic>
      <p:pic>
        <p:nvPicPr>
          <p:cNvPr id="18" name="図 17">
            <a:extLst>
              <a:ext uri="{FF2B5EF4-FFF2-40B4-BE49-F238E27FC236}">
                <a16:creationId xmlns:a16="http://schemas.microsoft.com/office/drawing/2014/main" id="{E5EA18B0-9929-467F-AD34-F7EBCBA7AE0E}"/>
              </a:ext>
            </a:extLst>
          </p:cNvPr>
          <p:cNvPicPr>
            <a:picLocks noChangeAspect="1"/>
          </p:cNvPicPr>
          <p:nvPr/>
        </p:nvPicPr>
        <p:blipFill>
          <a:blip r:embed="rId3"/>
          <a:stretch>
            <a:fillRect/>
          </a:stretch>
        </p:blipFill>
        <p:spPr>
          <a:xfrm>
            <a:off x="5920926" y="1936312"/>
            <a:ext cx="1033604" cy="631132"/>
          </a:xfrm>
          <a:prstGeom prst="rect">
            <a:avLst/>
          </a:prstGeom>
        </p:spPr>
      </p:pic>
      <p:pic>
        <p:nvPicPr>
          <p:cNvPr id="15" name="図 14">
            <a:extLst>
              <a:ext uri="{FF2B5EF4-FFF2-40B4-BE49-F238E27FC236}">
                <a16:creationId xmlns:a16="http://schemas.microsoft.com/office/drawing/2014/main" id="{E5EA18B0-9929-467F-AD34-F7EBCBA7AE0E}"/>
              </a:ext>
            </a:extLst>
          </p:cNvPr>
          <p:cNvPicPr>
            <a:picLocks noChangeAspect="1"/>
          </p:cNvPicPr>
          <p:nvPr/>
        </p:nvPicPr>
        <p:blipFill>
          <a:blip r:embed="rId3"/>
          <a:stretch>
            <a:fillRect/>
          </a:stretch>
        </p:blipFill>
        <p:spPr>
          <a:xfrm>
            <a:off x="4720092" y="1936312"/>
            <a:ext cx="1033604" cy="631132"/>
          </a:xfrm>
          <a:prstGeom prst="rect">
            <a:avLst/>
          </a:prstGeom>
        </p:spPr>
      </p:pic>
      <p:sp>
        <p:nvSpPr>
          <p:cNvPr id="7" name="左右矢印 6"/>
          <p:cNvSpPr/>
          <p:nvPr/>
        </p:nvSpPr>
        <p:spPr bwMode="auto">
          <a:xfrm>
            <a:off x="1759833" y="2633333"/>
            <a:ext cx="574419" cy="417747"/>
          </a:xfrm>
          <a:prstGeom prst="leftRightArrow">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0" name="左右矢印 29"/>
          <p:cNvSpPr/>
          <p:nvPr/>
        </p:nvSpPr>
        <p:spPr bwMode="auto">
          <a:xfrm>
            <a:off x="4179923" y="2633333"/>
            <a:ext cx="574419" cy="417747"/>
          </a:xfrm>
          <a:prstGeom prst="leftRightArrow">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9" name="角丸四角形 28"/>
          <p:cNvSpPr/>
          <p:nvPr/>
        </p:nvSpPr>
        <p:spPr bwMode="auto">
          <a:xfrm>
            <a:off x="7784984" y="1697027"/>
            <a:ext cx="1451368" cy="1101833"/>
          </a:xfrm>
          <a:prstGeom prst="roundRect">
            <a:avLst>
              <a:gd name="adj" fmla="val 3338"/>
            </a:avLst>
          </a:prstGeom>
          <a:solidFill>
            <a:schemeClr val="bg1"/>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5" name="角丸四角形 34"/>
          <p:cNvSpPr/>
          <p:nvPr/>
        </p:nvSpPr>
        <p:spPr bwMode="auto">
          <a:xfrm>
            <a:off x="599016" y="1697027"/>
            <a:ext cx="1090434" cy="362806"/>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6" name="テキスト ボックス 35"/>
          <p:cNvSpPr txBox="1"/>
          <p:nvPr/>
        </p:nvSpPr>
        <p:spPr bwMode="auto">
          <a:xfrm>
            <a:off x="563738" y="1672885"/>
            <a:ext cx="1160989" cy="417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088" dirty="0">
                <a:solidFill>
                  <a:schemeClr val="bg1"/>
                </a:solidFill>
                <a:latin typeface="Meiryo UI" pitchFamily="50" charset="-128"/>
                <a:ea typeface="Meiryo UI" pitchFamily="50" charset="-128"/>
                <a:cs typeface="Meiryo UI" pitchFamily="50" charset="-128"/>
              </a:rPr>
              <a:t>複合機から</a:t>
            </a:r>
            <a:endParaRPr lang="en-US" altLang="ja-JP" sz="1088" dirty="0">
              <a:solidFill>
                <a:schemeClr val="bg1"/>
              </a:solidFill>
              <a:latin typeface="Meiryo UI" pitchFamily="50" charset="-128"/>
              <a:ea typeface="Meiryo UI" pitchFamily="50" charset="-128"/>
              <a:cs typeface="Meiryo UI" pitchFamily="50" charset="-128"/>
            </a:endParaRPr>
          </a:p>
          <a:p>
            <a:pPr lvl="0" algn="ctr"/>
            <a:r>
              <a:rPr lang="ja-JP" altLang="en-US" sz="1088" dirty="0">
                <a:solidFill>
                  <a:schemeClr val="bg1"/>
                </a:solidFill>
                <a:latin typeface="Meiryo UI" pitchFamily="50" charset="-128"/>
                <a:ea typeface="Meiryo UI" pitchFamily="50" charset="-128"/>
                <a:cs typeface="Meiryo UI" pitchFamily="50" charset="-128"/>
              </a:rPr>
              <a:t>クラウドにアクセス</a:t>
            </a:r>
          </a:p>
        </p:txBody>
      </p:sp>
      <p:sp>
        <p:nvSpPr>
          <p:cNvPr id="38" name="角丸四角形 37"/>
          <p:cNvSpPr/>
          <p:nvPr/>
        </p:nvSpPr>
        <p:spPr bwMode="auto">
          <a:xfrm>
            <a:off x="7784984" y="1697027"/>
            <a:ext cx="1451368" cy="190615"/>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9" name="テキスト ボックス 38"/>
          <p:cNvSpPr txBox="1"/>
          <p:nvPr/>
        </p:nvSpPr>
        <p:spPr bwMode="auto">
          <a:xfrm>
            <a:off x="7930174" y="1672886"/>
            <a:ext cx="1160989"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088" dirty="0">
                <a:solidFill>
                  <a:schemeClr val="bg1"/>
                </a:solidFill>
                <a:latin typeface="Meiryo UI" pitchFamily="50" charset="-128"/>
                <a:ea typeface="Meiryo UI" pitchFamily="50" charset="-128"/>
                <a:cs typeface="Meiryo UI" pitchFamily="50" charset="-128"/>
              </a:rPr>
              <a:t>オフィス外でも</a:t>
            </a:r>
          </a:p>
        </p:txBody>
      </p:sp>
      <p:sp>
        <p:nvSpPr>
          <p:cNvPr id="40" name="角丸四角形 39"/>
          <p:cNvSpPr/>
          <p:nvPr/>
        </p:nvSpPr>
        <p:spPr bwMode="auto">
          <a:xfrm>
            <a:off x="7784984" y="2854257"/>
            <a:ext cx="1451368" cy="190615"/>
          </a:xfrm>
          <a:prstGeom prst="roundRect">
            <a:avLst>
              <a:gd name="adj" fmla="val 3338"/>
            </a:avLst>
          </a:prstGeom>
          <a:solidFill>
            <a:srgbClr val="0064B4"/>
          </a:solidFill>
          <a:ln>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1" name="テキスト ボックス 40"/>
          <p:cNvSpPr txBox="1"/>
          <p:nvPr/>
        </p:nvSpPr>
        <p:spPr bwMode="auto">
          <a:xfrm>
            <a:off x="7930174" y="2830115"/>
            <a:ext cx="1160989" cy="2498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088" dirty="0">
                <a:solidFill>
                  <a:schemeClr val="bg1"/>
                </a:solidFill>
                <a:latin typeface="Meiryo UI" pitchFamily="50" charset="-128"/>
                <a:ea typeface="Meiryo UI" pitchFamily="50" charset="-128"/>
                <a:cs typeface="Meiryo UI" pitchFamily="50" charset="-128"/>
              </a:rPr>
              <a:t>他事務所でも</a:t>
            </a:r>
          </a:p>
        </p:txBody>
      </p:sp>
      <p:sp>
        <p:nvSpPr>
          <p:cNvPr id="42" name="左右矢印 41"/>
          <p:cNvSpPr/>
          <p:nvPr/>
        </p:nvSpPr>
        <p:spPr bwMode="auto">
          <a:xfrm>
            <a:off x="7142209" y="2633333"/>
            <a:ext cx="574419" cy="417747"/>
          </a:xfrm>
          <a:prstGeom prst="leftRightArrow">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43" name="図 42"/>
          <p:cNvPicPr>
            <a:picLocks noChangeAspect="1"/>
          </p:cNvPicPr>
          <p:nvPr/>
        </p:nvPicPr>
        <p:blipFill>
          <a:blip r:embed="rId4"/>
          <a:stretch>
            <a:fillRect/>
          </a:stretch>
        </p:blipFill>
        <p:spPr>
          <a:xfrm>
            <a:off x="8753677" y="3083763"/>
            <a:ext cx="405842" cy="481348"/>
          </a:xfrm>
          <a:prstGeom prst="rect">
            <a:avLst/>
          </a:prstGeom>
        </p:spPr>
      </p:pic>
      <p:pic>
        <p:nvPicPr>
          <p:cNvPr id="8" name="図 7"/>
          <p:cNvPicPr>
            <a:picLocks noChangeAspect="1"/>
          </p:cNvPicPr>
          <p:nvPr/>
        </p:nvPicPr>
        <p:blipFill>
          <a:blip r:embed="rId5"/>
          <a:stretch>
            <a:fillRect/>
          </a:stretch>
        </p:blipFill>
        <p:spPr>
          <a:xfrm>
            <a:off x="718253" y="4445695"/>
            <a:ext cx="1921978" cy="958645"/>
          </a:xfrm>
          <a:prstGeom prst="rect">
            <a:avLst/>
          </a:prstGeom>
          <a:ln>
            <a:noFill/>
          </a:ln>
        </p:spPr>
      </p:pic>
      <p:pic>
        <p:nvPicPr>
          <p:cNvPr id="10" name="図 9"/>
          <p:cNvPicPr>
            <a:picLocks noChangeAspect="1"/>
          </p:cNvPicPr>
          <p:nvPr/>
        </p:nvPicPr>
        <p:blipFill>
          <a:blip r:embed="rId6"/>
          <a:stretch>
            <a:fillRect/>
          </a:stretch>
        </p:blipFill>
        <p:spPr>
          <a:xfrm>
            <a:off x="2905193" y="4446036"/>
            <a:ext cx="1921978" cy="960990"/>
          </a:xfrm>
          <a:prstGeom prst="rect">
            <a:avLst/>
          </a:prstGeom>
        </p:spPr>
      </p:pic>
      <p:pic>
        <p:nvPicPr>
          <p:cNvPr id="11" name="図 10"/>
          <p:cNvPicPr>
            <a:picLocks noChangeAspect="1"/>
          </p:cNvPicPr>
          <p:nvPr/>
        </p:nvPicPr>
        <p:blipFill>
          <a:blip r:embed="rId7"/>
          <a:stretch>
            <a:fillRect/>
          </a:stretch>
        </p:blipFill>
        <p:spPr>
          <a:xfrm>
            <a:off x="5092134" y="4462151"/>
            <a:ext cx="1921978" cy="946926"/>
          </a:xfrm>
          <a:prstGeom prst="rect">
            <a:avLst/>
          </a:prstGeom>
        </p:spPr>
      </p:pic>
      <p:pic>
        <p:nvPicPr>
          <p:cNvPr id="12" name="図 11"/>
          <p:cNvPicPr>
            <a:picLocks noChangeAspect="1"/>
          </p:cNvPicPr>
          <p:nvPr/>
        </p:nvPicPr>
        <p:blipFill>
          <a:blip r:embed="rId8"/>
          <a:stretch>
            <a:fillRect/>
          </a:stretch>
        </p:blipFill>
        <p:spPr>
          <a:xfrm>
            <a:off x="7279075" y="4463862"/>
            <a:ext cx="1921978" cy="958645"/>
          </a:xfrm>
          <a:prstGeom prst="rect">
            <a:avLst/>
          </a:prstGeom>
        </p:spPr>
      </p:pic>
      <p:sp>
        <p:nvSpPr>
          <p:cNvPr id="47" name="テキスト ボックス 46"/>
          <p:cNvSpPr txBox="1"/>
          <p:nvPr/>
        </p:nvSpPr>
        <p:spPr bwMode="auto">
          <a:xfrm>
            <a:off x="951259" y="4142046"/>
            <a:ext cx="1455967"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latin typeface="Meiryo UI" pitchFamily="50" charset="-128"/>
                <a:ea typeface="Meiryo UI" pitchFamily="50" charset="-128"/>
                <a:cs typeface="Meiryo UI" pitchFamily="50" charset="-128"/>
              </a:rPr>
              <a:t>一元管理</a:t>
            </a:r>
          </a:p>
        </p:txBody>
      </p:sp>
      <p:sp>
        <p:nvSpPr>
          <p:cNvPr id="54" name="テキスト ボックス 53"/>
          <p:cNvSpPr txBox="1"/>
          <p:nvPr/>
        </p:nvSpPr>
        <p:spPr bwMode="auto">
          <a:xfrm>
            <a:off x="3138200" y="4142046"/>
            <a:ext cx="1455967"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706" dirty="0">
                <a:latin typeface="Meiryo UI" pitchFamily="50" charset="-128"/>
                <a:ea typeface="Meiryo UI" pitchFamily="50" charset="-128"/>
                <a:cs typeface="Meiryo UI" pitchFamily="50" charset="-128"/>
              </a:rPr>
              <a:t>簡単に仕分け</a:t>
            </a:r>
          </a:p>
        </p:txBody>
      </p:sp>
      <p:sp>
        <p:nvSpPr>
          <p:cNvPr id="55" name="テキスト ボックス 54"/>
          <p:cNvSpPr txBox="1"/>
          <p:nvPr/>
        </p:nvSpPr>
        <p:spPr bwMode="auto">
          <a:xfrm>
            <a:off x="4880698" y="4156004"/>
            <a:ext cx="2344850"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451" dirty="0">
                <a:latin typeface="Meiryo UI" pitchFamily="50" charset="-128"/>
                <a:ea typeface="Meiryo UI" pitchFamily="50" charset="-128"/>
                <a:cs typeface="Meiryo UI" pitchFamily="50" charset="-128"/>
              </a:rPr>
              <a:t>社外・モバイル環境で活用</a:t>
            </a:r>
            <a:endParaRPr lang="en-US" altLang="ja-JP" sz="1451" dirty="0">
              <a:latin typeface="Meiryo UI" pitchFamily="50" charset="-128"/>
              <a:ea typeface="Meiryo UI" pitchFamily="50" charset="-128"/>
              <a:cs typeface="Meiryo UI" pitchFamily="50" charset="-128"/>
            </a:endParaRPr>
          </a:p>
        </p:txBody>
      </p:sp>
      <p:sp>
        <p:nvSpPr>
          <p:cNvPr id="56" name="テキスト ボックス 55"/>
          <p:cNvSpPr txBox="1"/>
          <p:nvPr/>
        </p:nvSpPr>
        <p:spPr bwMode="auto">
          <a:xfrm>
            <a:off x="7067639" y="4156004"/>
            <a:ext cx="2344850"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1451" dirty="0">
                <a:latin typeface="Meiryo UI" pitchFamily="50" charset="-128"/>
                <a:ea typeface="Meiryo UI" pitchFamily="50" charset="-128"/>
                <a:cs typeface="Meiryo UI" pitchFamily="50" charset="-128"/>
              </a:rPr>
              <a:t>パソコンレスで登録・印刷</a:t>
            </a:r>
            <a:endParaRPr lang="en-US" altLang="ja-JP" sz="1451" dirty="0">
              <a:latin typeface="Meiryo UI" pitchFamily="50" charset="-128"/>
              <a:ea typeface="Meiryo UI" pitchFamily="50" charset="-128"/>
              <a:cs typeface="Meiryo UI" pitchFamily="50" charset="-128"/>
            </a:endParaRPr>
          </a:p>
        </p:txBody>
      </p:sp>
      <p:sp>
        <p:nvSpPr>
          <p:cNvPr id="57" name="テキスト ボックス 56"/>
          <p:cNvSpPr txBox="1"/>
          <p:nvPr/>
        </p:nvSpPr>
        <p:spPr bwMode="auto">
          <a:xfrm>
            <a:off x="608923" y="5422954"/>
            <a:ext cx="2140640" cy="696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98" dirty="0">
                <a:latin typeface="Meiryo UI" pitchFamily="50" charset="-128"/>
                <a:ea typeface="Meiryo UI" pitchFamily="50" charset="-128"/>
                <a:cs typeface="Meiryo UI" pitchFamily="50" charset="-128"/>
              </a:rPr>
              <a:t>複合機でスキャンするだけで</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カンタンに紙文書をクラウドストレージに保存できます。紙文書を含めた</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情報の一元管理ができます。</a:t>
            </a:r>
          </a:p>
        </p:txBody>
      </p:sp>
      <p:sp>
        <p:nvSpPr>
          <p:cNvPr id="58" name="テキスト ボックス 57"/>
          <p:cNvSpPr txBox="1"/>
          <p:nvPr/>
        </p:nvSpPr>
        <p:spPr bwMode="auto">
          <a:xfrm>
            <a:off x="2795048" y="5422954"/>
            <a:ext cx="2140640" cy="850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98" dirty="0">
                <a:latin typeface="Meiryo UI" pitchFamily="50" charset="-128"/>
                <a:ea typeface="Meiryo UI" pitchFamily="50" charset="-128"/>
                <a:cs typeface="Meiryo UI" pitchFamily="50" charset="-128"/>
              </a:rPr>
              <a:t>複合機でクラウドストレージ上の</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フォルダーを選択してスキャンするだけで直接クラウドに保存でき、辞書機能</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でファイル名設定もカンタン。</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スピーディーな仕分けが可能です。</a:t>
            </a:r>
          </a:p>
        </p:txBody>
      </p:sp>
      <p:sp>
        <p:nvSpPr>
          <p:cNvPr id="59" name="テキスト ボックス 58"/>
          <p:cNvSpPr txBox="1"/>
          <p:nvPr/>
        </p:nvSpPr>
        <p:spPr bwMode="auto">
          <a:xfrm>
            <a:off x="4981989" y="5422954"/>
            <a:ext cx="2140640" cy="850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98" dirty="0">
                <a:latin typeface="Meiryo UI" pitchFamily="50" charset="-128"/>
                <a:ea typeface="Meiryo UI" pitchFamily="50" charset="-128"/>
                <a:cs typeface="Meiryo UI" pitchFamily="50" charset="-128"/>
              </a:rPr>
              <a:t>クラウドストレージで一元管理すれば、社外やモバイル環境でもすぐに閲覧、</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ダウンロードができます。いつでもどこでも紙文書の情報も利用できるので、</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情報共有や業務効率化ができます。</a:t>
            </a:r>
          </a:p>
        </p:txBody>
      </p:sp>
      <p:sp>
        <p:nvSpPr>
          <p:cNvPr id="60" name="テキスト ボックス 59"/>
          <p:cNvSpPr txBox="1"/>
          <p:nvPr/>
        </p:nvSpPr>
        <p:spPr bwMode="auto">
          <a:xfrm>
            <a:off x="7168930" y="5422954"/>
            <a:ext cx="2140640" cy="696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998" dirty="0">
                <a:latin typeface="Meiryo UI" pitchFamily="50" charset="-128"/>
                <a:ea typeface="Meiryo UI" pitchFamily="50" charset="-128"/>
                <a:cs typeface="Meiryo UI" pitchFamily="50" charset="-128"/>
              </a:rPr>
              <a:t>複合機やプリンターが直接クラウド</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ストレージサービスとつながることで、</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パソコンレスで文書登録、文書印刷が</a:t>
            </a:r>
            <a:endParaRPr lang="en-US" altLang="ja-JP" sz="998" dirty="0">
              <a:latin typeface="Meiryo UI" pitchFamily="50" charset="-128"/>
              <a:ea typeface="Meiryo UI" pitchFamily="50" charset="-128"/>
              <a:cs typeface="Meiryo UI" pitchFamily="50" charset="-128"/>
            </a:endParaRPr>
          </a:p>
          <a:p>
            <a:pPr lvl="0" algn="ctr"/>
            <a:r>
              <a:rPr lang="ja-JP" altLang="en-US" sz="998" dirty="0">
                <a:latin typeface="Meiryo UI" pitchFamily="50" charset="-128"/>
                <a:ea typeface="Meiryo UI" pitchFamily="50" charset="-128"/>
                <a:cs typeface="Meiryo UI" pitchFamily="50" charset="-128"/>
              </a:rPr>
              <a:t>カンタンにできるようになります。</a:t>
            </a:r>
          </a:p>
        </p:txBody>
      </p:sp>
      <p:sp>
        <p:nvSpPr>
          <p:cNvPr id="62" name="テキスト ボックス 61"/>
          <p:cNvSpPr txBox="1"/>
          <p:nvPr/>
        </p:nvSpPr>
        <p:spPr bwMode="auto">
          <a:xfrm>
            <a:off x="4708858" y="3755690"/>
            <a:ext cx="2201771"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907" dirty="0">
                <a:solidFill>
                  <a:prstClr val="black">
                    <a:lumMod val="85000"/>
                    <a:lumOff val="15000"/>
                  </a:prstClr>
                </a:solidFill>
                <a:latin typeface="Meiryo UI" pitchFamily="50" charset="-128"/>
                <a:ea typeface="Meiryo UI" pitchFamily="50" charset="-128"/>
                <a:cs typeface="Meiryo UI" pitchFamily="50" charset="-128"/>
              </a:rPr>
              <a:t>※</a:t>
            </a:r>
            <a:r>
              <a:rPr lang="ja-JP" altLang="en-US" sz="907" dirty="0">
                <a:solidFill>
                  <a:prstClr val="black">
                    <a:lumMod val="85000"/>
                    <a:lumOff val="15000"/>
                  </a:prstClr>
                </a:solidFill>
                <a:latin typeface="Meiryo UI" pitchFamily="50" charset="-128"/>
                <a:ea typeface="Meiryo UI" pitchFamily="50" charset="-128"/>
                <a:cs typeface="Meiryo UI" pitchFamily="50" charset="-128"/>
              </a:rPr>
              <a:t>各クラウドサービスは別途契約が必要です。</a:t>
            </a:r>
            <a:endParaRPr lang="en-US" altLang="ja-JP" sz="907" dirty="0">
              <a:solidFill>
                <a:prstClr val="black">
                  <a:lumMod val="85000"/>
                  <a:lumOff val="15000"/>
                </a:prstClr>
              </a:solidFill>
              <a:latin typeface="Meiryo UI" pitchFamily="50" charset="-128"/>
              <a:ea typeface="Meiryo UI" pitchFamily="50" charset="-128"/>
              <a:cs typeface="Meiryo UI" pitchFamily="50" charset="-128"/>
            </a:endParaRPr>
          </a:p>
        </p:txBody>
      </p:sp>
      <p:pic>
        <p:nvPicPr>
          <p:cNvPr id="63" name="図 62"/>
          <p:cNvPicPr>
            <a:picLocks noChangeAspect="1"/>
          </p:cNvPicPr>
          <p:nvPr/>
        </p:nvPicPr>
        <p:blipFill>
          <a:blip r:embed="rId9"/>
          <a:stretch>
            <a:fillRect/>
          </a:stretch>
        </p:blipFill>
        <p:spPr>
          <a:xfrm>
            <a:off x="7918227" y="1954065"/>
            <a:ext cx="1246804" cy="377938"/>
          </a:xfrm>
          <a:prstGeom prst="rect">
            <a:avLst/>
          </a:prstGeom>
        </p:spPr>
      </p:pic>
      <p:pic>
        <p:nvPicPr>
          <p:cNvPr id="37" name="図 36"/>
          <p:cNvPicPr>
            <a:picLocks noChangeAspect="1"/>
          </p:cNvPicPr>
          <p:nvPr/>
        </p:nvPicPr>
        <p:blipFill>
          <a:blip r:embed="rId10"/>
          <a:stretch>
            <a:fillRect/>
          </a:stretch>
        </p:blipFill>
        <p:spPr>
          <a:xfrm flipH="1">
            <a:off x="7860489" y="2120504"/>
            <a:ext cx="681141" cy="736582"/>
          </a:xfrm>
          <a:prstGeom prst="rect">
            <a:avLst/>
          </a:prstGeom>
        </p:spPr>
      </p:pic>
      <p:grpSp>
        <p:nvGrpSpPr>
          <p:cNvPr id="2" name="グループ化 1"/>
          <p:cNvGrpSpPr/>
          <p:nvPr/>
        </p:nvGrpSpPr>
        <p:grpSpPr>
          <a:xfrm>
            <a:off x="7860489" y="3156808"/>
            <a:ext cx="383214" cy="418177"/>
            <a:chOff x="10281298" y="2564950"/>
            <a:chExt cx="536198" cy="585119"/>
          </a:xfrm>
        </p:grpSpPr>
        <p:pic>
          <p:nvPicPr>
            <p:cNvPr id="66" name="図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433698" y="2564950"/>
              <a:ext cx="383798" cy="489720"/>
            </a:xfrm>
            <a:prstGeom prst="rect">
              <a:avLst/>
            </a:prstGeom>
          </p:spPr>
        </p:pic>
        <p:pic>
          <p:nvPicPr>
            <p:cNvPr id="65" name="図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81298" y="2660349"/>
              <a:ext cx="383798" cy="489720"/>
            </a:xfrm>
            <a:prstGeom prst="rect">
              <a:avLst/>
            </a:prstGeom>
          </p:spPr>
        </p:pic>
      </p:grpSp>
      <p:sp>
        <p:nvSpPr>
          <p:cNvPr id="3" name="タイトル 2">
            <a:extLst>
              <a:ext uri="{FF2B5EF4-FFF2-40B4-BE49-F238E27FC236}">
                <a16:creationId xmlns:a16="http://schemas.microsoft.com/office/drawing/2014/main" id="{D1BF9FF2-1775-4634-B7EB-292B44CF62CD}"/>
              </a:ext>
            </a:extLst>
          </p:cNvPr>
          <p:cNvSpPr>
            <a:spLocks noGrp="1"/>
          </p:cNvSpPr>
          <p:nvPr>
            <p:ph type="title"/>
          </p:nvPr>
        </p:nvSpPr>
        <p:spPr>
          <a:xfrm>
            <a:off x="638214" y="46811"/>
            <a:ext cx="9259200" cy="540471"/>
          </a:xfrm>
        </p:spPr>
        <p:txBody>
          <a:bodyPr/>
          <a:lstStyle/>
          <a:p>
            <a:r>
              <a:rPr lang="en-US" altLang="ja-JP" dirty="0"/>
              <a:t>RICOH</a:t>
            </a:r>
            <a:r>
              <a:rPr lang="ja-JP" altLang="en-US" dirty="0"/>
              <a:t>　カンタンストレージ活用 </a:t>
            </a:r>
            <a:r>
              <a:rPr lang="en-US" altLang="ja-JP" sz="1600" dirty="0"/>
              <a:t>- EMPOWERING DIGITAL WORKPLACES</a:t>
            </a:r>
            <a:r>
              <a:rPr lang="ja-JP" altLang="en-US" sz="1600" dirty="0"/>
              <a:t>　</a:t>
            </a:r>
            <a:r>
              <a:rPr lang="en-US" altLang="ja-JP" sz="1600" dirty="0"/>
              <a:t>- </a:t>
            </a:r>
            <a:endParaRPr lang="en-US" altLang="ja-JP" dirty="0"/>
          </a:p>
        </p:txBody>
      </p:sp>
      <p:sp>
        <p:nvSpPr>
          <p:cNvPr id="20" name="テキスト ボックス 19"/>
          <p:cNvSpPr txBox="1"/>
          <p:nvPr/>
        </p:nvSpPr>
        <p:spPr bwMode="auto">
          <a:xfrm>
            <a:off x="4939009" y="2191574"/>
            <a:ext cx="595770"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706" dirty="0">
                <a:solidFill>
                  <a:prstClr val="black">
                    <a:lumMod val="85000"/>
                    <a:lumOff val="15000"/>
                  </a:prstClr>
                </a:solidFill>
                <a:latin typeface="Meiryo UI" pitchFamily="50" charset="-128"/>
                <a:ea typeface="Meiryo UI" pitchFamily="50" charset="-128"/>
                <a:cs typeface="Meiryo UI" pitchFamily="50" charset="-128"/>
              </a:rPr>
              <a:t>box</a:t>
            </a:r>
            <a:endParaRPr lang="ja-JP" altLang="en-US" sz="1706"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21" name="テキスト ボックス 20"/>
          <p:cNvSpPr txBox="1"/>
          <p:nvPr/>
        </p:nvSpPr>
        <p:spPr bwMode="auto">
          <a:xfrm>
            <a:off x="5735331" y="2140514"/>
            <a:ext cx="1404796" cy="417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OneDrive </a:t>
            </a:r>
          </a:p>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for Business</a:t>
            </a:r>
          </a:p>
        </p:txBody>
      </p:sp>
      <p:sp>
        <p:nvSpPr>
          <p:cNvPr id="22" name="テキスト ボックス 21"/>
          <p:cNvSpPr txBox="1"/>
          <p:nvPr/>
        </p:nvSpPr>
        <p:spPr bwMode="auto">
          <a:xfrm>
            <a:off x="4534497" y="3028703"/>
            <a:ext cx="1404796" cy="417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Dropbox </a:t>
            </a:r>
          </a:p>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Business</a:t>
            </a:r>
          </a:p>
        </p:txBody>
      </p:sp>
      <p:sp>
        <p:nvSpPr>
          <p:cNvPr id="23" name="テキスト ボックス 22"/>
          <p:cNvSpPr txBox="1"/>
          <p:nvPr/>
        </p:nvSpPr>
        <p:spPr bwMode="auto">
          <a:xfrm>
            <a:off x="5910006" y="3028703"/>
            <a:ext cx="1055444" cy="417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en-US" altLang="ja-JP" sz="1088" dirty="0">
                <a:solidFill>
                  <a:prstClr val="black">
                    <a:lumMod val="85000"/>
                    <a:lumOff val="15000"/>
                  </a:prstClr>
                </a:solidFill>
                <a:latin typeface="Meiryo UI" pitchFamily="50" charset="-128"/>
                <a:ea typeface="Meiryo UI" pitchFamily="50" charset="-128"/>
                <a:cs typeface="Meiryo UI" pitchFamily="50" charset="-128"/>
              </a:rPr>
              <a:t>Google </a:t>
            </a:r>
          </a:p>
          <a:p>
            <a:pPr lvl="0" algn="ctr"/>
            <a:r>
              <a:rPr lang="ja-JP" altLang="en-US" sz="1088" dirty="0">
                <a:solidFill>
                  <a:prstClr val="black">
                    <a:lumMod val="85000"/>
                    <a:lumOff val="15000"/>
                  </a:prstClr>
                </a:solidFill>
                <a:latin typeface="Meiryo UI" pitchFamily="50" charset="-128"/>
                <a:ea typeface="Meiryo UI" pitchFamily="50" charset="-128"/>
                <a:cs typeface="Meiryo UI" pitchFamily="50" charset="-128"/>
              </a:rPr>
              <a:t>ドライブ</a:t>
            </a:r>
            <a:endParaRPr lang="en-US" altLang="ja-JP" sz="1088"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24" name="スライド番号プレースホルダー 23">
            <a:extLst>
              <a:ext uri="{FF2B5EF4-FFF2-40B4-BE49-F238E27FC236}">
                <a16:creationId xmlns:a16="http://schemas.microsoft.com/office/drawing/2014/main" id="{EE4B19B6-432A-41E0-B9D7-ED5F9ED0448E}"/>
              </a:ext>
            </a:extLst>
          </p:cNvPr>
          <p:cNvSpPr>
            <a:spLocks noGrp="1"/>
          </p:cNvSpPr>
          <p:nvPr>
            <p:ph type="sldNum" sz="quarter" idx="4"/>
          </p:nvPr>
        </p:nvSpPr>
        <p:spPr/>
        <p:txBody>
          <a:bodyPr/>
          <a:lstStyle/>
          <a:p>
            <a:pPr>
              <a:defRPr/>
            </a:pPr>
            <a:fld id="{FB3629B8-3F17-4C5D-9EA5-923845F78C95}" type="slidenum">
              <a:rPr lang="en-US" altLang="ja-JP" smtClean="0"/>
              <a:pPr>
                <a:defRPr/>
              </a:pPr>
              <a:t>40</a:t>
            </a:fld>
            <a:endParaRPr lang="en-US" altLang="ja-JP" dirty="0"/>
          </a:p>
        </p:txBody>
      </p:sp>
      <p:pic>
        <p:nvPicPr>
          <p:cNvPr id="67" name="図 66">
            <a:extLst>
              <a:ext uri="{FF2B5EF4-FFF2-40B4-BE49-F238E27FC236}">
                <a16:creationId xmlns:a16="http://schemas.microsoft.com/office/drawing/2014/main" id="{BDC33C7F-9192-40EF-98CC-69BF70ED1ADB}"/>
              </a:ext>
            </a:extLst>
          </p:cNvPr>
          <p:cNvPicPr>
            <a:picLocks noChangeAspect="1"/>
          </p:cNvPicPr>
          <p:nvPr/>
        </p:nvPicPr>
        <p:blipFill>
          <a:blip r:embed="rId2"/>
          <a:stretch>
            <a:fillRect/>
          </a:stretch>
        </p:blipFill>
        <p:spPr>
          <a:xfrm>
            <a:off x="763988" y="2317709"/>
            <a:ext cx="760490" cy="1543037"/>
          </a:xfrm>
          <a:prstGeom prst="rect">
            <a:avLst/>
          </a:prstGeom>
        </p:spPr>
      </p:pic>
    </p:spTree>
    <p:extLst>
      <p:ext uri="{BB962C8B-B14F-4D97-AF65-F5344CB8AC3E}">
        <p14:creationId xmlns:p14="http://schemas.microsoft.com/office/powerpoint/2010/main" val="4256729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画像：4「実行」を押します。">
            <a:extLst>
              <a:ext uri="{FF2B5EF4-FFF2-40B4-BE49-F238E27FC236}">
                <a16:creationId xmlns:a16="http://schemas.microsoft.com/office/drawing/2014/main" id="{3B3325F7-2BBE-4B09-8DE7-34C5DA4D1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732" y="4711674"/>
            <a:ext cx="2263810" cy="13548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画像：1「アプリケーションサイト」を押します。">
            <a:extLst>
              <a:ext uri="{FF2B5EF4-FFF2-40B4-BE49-F238E27FC236}">
                <a16:creationId xmlns:a16="http://schemas.microsoft.com/office/drawing/2014/main" id="{2BBAF415-F2E8-4DF1-8B38-6EF056E36F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49" y="4711674"/>
            <a:ext cx="2263810" cy="13548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画像：2「RICOH Always Current Tech.」を押します。">
            <a:extLst>
              <a:ext uri="{FF2B5EF4-FFF2-40B4-BE49-F238E27FC236}">
                <a16:creationId xmlns:a16="http://schemas.microsoft.com/office/drawing/2014/main" id="{0B46EE18-75CC-4FEB-BAF5-AC510FAD02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4010" y="4711674"/>
            <a:ext cx="2263810" cy="13548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画像：3「インストール」を押し押します。">
            <a:extLst>
              <a:ext uri="{FF2B5EF4-FFF2-40B4-BE49-F238E27FC236}">
                <a16:creationId xmlns:a16="http://schemas.microsoft.com/office/drawing/2014/main" id="{13916FA4-5FF3-4252-B45F-A22A8FA73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371" y="4711674"/>
            <a:ext cx="2263810" cy="1354856"/>
          </a:xfrm>
          <a:prstGeom prst="rect">
            <a:avLst/>
          </a:prstGeom>
          <a:noFill/>
          <a:extLst>
            <a:ext uri="{909E8E84-426E-40DD-AFC4-6F175D3DCCD1}">
              <a14:hiddenFill xmlns:a14="http://schemas.microsoft.com/office/drawing/2010/main">
                <a:solidFill>
                  <a:srgbClr val="FFFFFF"/>
                </a:solidFill>
              </a14:hiddenFill>
            </a:ext>
          </a:extLst>
        </p:spPr>
      </p:pic>
      <p:pic>
        <p:nvPicPr>
          <p:cNvPr id="40" name="図 39">
            <a:extLst>
              <a:ext uri="{FF2B5EF4-FFF2-40B4-BE49-F238E27FC236}">
                <a16:creationId xmlns:a16="http://schemas.microsoft.com/office/drawing/2014/main" id="{6A5316A3-8E1F-45AC-9E84-B64A064032A7}"/>
              </a:ext>
            </a:extLst>
          </p:cNvPr>
          <p:cNvPicPr>
            <a:picLocks noChangeAspect="1"/>
          </p:cNvPicPr>
          <p:nvPr/>
        </p:nvPicPr>
        <p:blipFill>
          <a:blip r:embed="rId6"/>
          <a:stretch>
            <a:fillRect/>
          </a:stretch>
        </p:blipFill>
        <p:spPr>
          <a:xfrm>
            <a:off x="4436293" y="2120713"/>
            <a:ext cx="1033415" cy="2096803"/>
          </a:xfrm>
          <a:prstGeom prst="rect">
            <a:avLst/>
          </a:prstGeom>
        </p:spPr>
      </p:pic>
      <p:sp>
        <p:nvSpPr>
          <p:cNvPr id="107" name="二等辺三角形 106">
            <a:extLst>
              <a:ext uri="{FF2B5EF4-FFF2-40B4-BE49-F238E27FC236}">
                <a16:creationId xmlns:a16="http://schemas.microsoft.com/office/drawing/2014/main" id="{E2ABEE67-8DBC-40EC-9B3A-EF130ECF1DAC}"/>
              </a:ext>
            </a:extLst>
          </p:cNvPr>
          <p:cNvSpPr/>
          <p:nvPr/>
        </p:nvSpPr>
        <p:spPr bwMode="auto">
          <a:xfrm rot="5400000" flipH="1">
            <a:off x="3565490" y="2980938"/>
            <a:ext cx="388258" cy="599582"/>
          </a:xfrm>
          <a:prstGeom prst="triangle">
            <a:avLst/>
          </a:prstGeom>
          <a:solidFill>
            <a:srgbClr val="C9F7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1" name="二等辺三角形 10">
            <a:extLst>
              <a:ext uri="{FF2B5EF4-FFF2-40B4-BE49-F238E27FC236}">
                <a16:creationId xmlns:a16="http://schemas.microsoft.com/office/drawing/2014/main" id="{7DA244CE-985D-4B80-B558-51B0C2BEA678}"/>
              </a:ext>
            </a:extLst>
          </p:cNvPr>
          <p:cNvSpPr/>
          <p:nvPr/>
        </p:nvSpPr>
        <p:spPr bwMode="auto">
          <a:xfrm rot="16200000">
            <a:off x="5964410" y="2980938"/>
            <a:ext cx="388258" cy="599582"/>
          </a:xfrm>
          <a:prstGeom prst="triangle">
            <a:avLst/>
          </a:prstGeom>
          <a:solidFill>
            <a:srgbClr val="FFF3C9"/>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5" name="テキスト ボックス 4"/>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随時アップデートするリコーの複合機が、お客様の「はたらく」を応援</a:t>
            </a:r>
            <a:endParaRPr lang="en-US" altLang="ja-JP" sz="254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6" name="テキスト ボックス 5"/>
          <p:cNvSpPr txBox="1"/>
          <p:nvPr/>
        </p:nvSpPr>
        <p:spPr bwMode="auto">
          <a:xfrm>
            <a:off x="576514" y="1339436"/>
            <a:ext cx="8780985" cy="528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複合機の内蔵ソフトウェアをバージョンアップすることで、機器に新しい機能をネットワーク経由で追加できる仕組みです。</a:t>
            </a:r>
          </a:p>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最新のセキュリティー機能や自社の業務に合う機能・アプリケーションを手軽に利用できるようになります。</a:t>
            </a:r>
          </a:p>
        </p:txBody>
      </p:sp>
      <p:sp>
        <p:nvSpPr>
          <p:cNvPr id="20" name="テキスト ボックス 19"/>
          <p:cNvSpPr txBox="1"/>
          <p:nvPr/>
        </p:nvSpPr>
        <p:spPr bwMode="auto">
          <a:xfrm>
            <a:off x="309577" y="6395656"/>
            <a:ext cx="9766407" cy="205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800" dirty="0">
                <a:solidFill>
                  <a:prstClr val="black">
                    <a:lumMod val="85000"/>
                    <a:lumOff val="15000"/>
                  </a:prstClr>
                </a:solidFill>
                <a:latin typeface="Meiryo UI" pitchFamily="50" charset="-128"/>
                <a:ea typeface="Meiryo UI" pitchFamily="50" charset="-128"/>
                <a:cs typeface="Meiryo UI" pitchFamily="50" charset="-128"/>
              </a:rPr>
              <a:t>※</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画像はイメージです。　＊</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「もっと詳しく」を押すとホームページの 詳細説明画面を表示します。 ＊</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2</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ファームウェアの更新が必要な場合は、「インストール」ボタン押下後、更新画面が表示されます。 ＊</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3</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インストール後に再起動します。</a:t>
            </a:r>
          </a:p>
        </p:txBody>
      </p:sp>
      <p:sp>
        <p:nvSpPr>
          <p:cNvPr id="3" name="タイトル 2">
            <a:extLst>
              <a:ext uri="{FF2B5EF4-FFF2-40B4-BE49-F238E27FC236}">
                <a16:creationId xmlns:a16="http://schemas.microsoft.com/office/drawing/2014/main" id="{8838C1DA-43EB-4E92-8DBA-AE70EC5B67FF}"/>
              </a:ext>
            </a:extLst>
          </p:cNvPr>
          <p:cNvSpPr>
            <a:spLocks noGrp="1"/>
          </p:cNvSpPr>
          <p:nvPr>
            <p:ph type="title"/>
          </p:nvPr>
        </p:nvSpPr>
        <p:spPr/>
        <p:txBody>
          <a:bodyPr/>
          <a:lstStyle/>
          <a:p>
            <a:r>
              <a:rPr lang="en-US" altLang="ja-JP" dirty="0"/>
              <a:t>RICOH Always Current Technology</a:t>
            </a:r>
          </a:p>
        </p:txBody>
      </p:sp>
      <p:sp>
        <p:nvSpPr>
          <p:cNvPr id="7" name="スライド番号プレースホルダー 6">
            <a:extLst>
              <a:ext uri="{FF2B5EF4-FFF2-40B4-BE49-F238E27FC236}">
                <a16:creationId xmlns:a16="http://schemas.microsoft.com/office/drawing/2014/main" id="{D3A04DAD-2810-4024-9925-F7EA7F35F7F3}"/>
              </a:ext>
            </a:extLst>
          </p:cNvPr>
          <p:cNvSpPr>
            <a:spLocks noGrp="1"/>
          </p:cNvSpPr>
          <p:nvPr>
            <p:ph type="sldNum" sz="quarter" idx="4"/>
          </p:nvPr>
        </p:nvSpPr>
        <p:spPr/>
        <p:txBody>
          <a:bodyPr/>
          <a:lstStyle/>
          <a:p>
            <a:pPr>
              <a:defRPr/>
            </a:pPr>
            <a:fld id="{FB3629B8-3F17-4C5D-9EA5-923845F78C95}" type="slidenum">
              <a:rPr lang="en-US" altLang="ja-JP" smtClean="0"/>
              <a:pPr>
                <a:defRPr/>
              </a:pPr>
              <a:t>41</a:t>
            </a:fld>
            <a:endParaRPr lang="en-US" altLang="ja-JP" dirty="0"/>
          </a:p>
        </p:txBody>
      </p:sp>
      <p:sp>
        <p:nvSpPr>
          <p:cNvPr id="4" name="四角形: 角を丸くする 3">
            <a:extLst>
              <a:ext uri="{FF2B5EF4-FFF2-40B4-BE49-F238E27FC236}">
                <a16:creationId xmlns:a16="http://schemas.microsoft.com/office/drawing/2014/main" id="{8DF4E3A0-375F-4FBE-A9AB-C017A4224AFE}"/>
              </a:ext>
            </a:extLst>
          </p:cNvPr>
          <p:cNvSpPr/>
          <p:nvPr/>
        </p:nvSpPr>
        <p:spPr bwMode="auto">
          <a:xfrm>
            <a:off x="381000" y="4409053"/>
            <a:ext cx="3165231" cy="305701"/>
          </a:xfrm>
          <a:prstGeom prst="roundRect">
            <a:avLst>
              <a:gd name="adj" fmla="val 50000"/>
            </a:avLst>
          </a:prstGeom>
          <a:solidFill>
            <a:srgbClr val="056DC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ja-JP" altLang="en-US" sz="1600" dirty="0">
                <a:solidFill>
                  <a:schemeClr val="bg1"/>
                </a:solidFill>
                <a:ea typeface="Meiryo UI" panose="020B0604030504040204" pitchFamily="50" charset="-128"/>
              </a:rPr>
              <a:t>最新機能のインストール方法</a:t>
            </a: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79" name="テキスト ボックス 78">
            <a:extLst>
              <a:ext uri="{FF2B5EF4-FFF2-40B4-BE49-F238E27FC236}">
                <a16:creationId xmlns:a16="http://schemas.microsoft.com/office/drawing/2014/main" id="{DE918586-A56C-4C0F-8D37-1BB9179B6E7C}"/>
              </a:ext>
            </a:extLst>
          </p:cNvPr>
          <p:cNvSpPr txBox="1"/>
          <p:nvPr/>
        </p:nvSpPr>
        <p:spPr bwMode="auto">
          <a:xfrm>
            <a:off x="3546231" y="4409052"/>
            <a:ext cx="5184531"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00" dirty="0">
                <a:solidFill>
                  <a:prstClr val="black">
                    <a:lumMod val="85000"/>
                    <a:lumOff val="15000"/>
                  </a:prstClr>
                </a:solidFill>
                <a:latin typeface="Meiryo UI" pitchFamily="50" charset="-128"/>
                <a:ea typeface="Meiryo UI" pitchFamily="50" charset="-128"/>
                <a:cs typeface="Meiryo UI" pitchFamily="50" charset="-128"/>
              </a:rPr>
              <a:t>アプリケーションサイトからインストールできます。</a:t>
            </a:r>
          </a:p>
        </p:txBody>
      </p:sp>
      <p:sp>
        <p:nvSpPr>
          <p:cNvPr id="80" name="テキスト ボックス 79">
            <a:extLst>
              <a:ext uri="{FF2B5EF4-FFF2-40B4-BE49-F238E27FC236}">
                <a16:creationId xmlns:a16="http://schemas.microsoft.com/office/drawing/2014/main" id="{7E9C7F48-A70A-4F0E-B496-59DAE7DB617C}"/>
              </a:ext>
            </a:extLst>
          </p:cNvPr>
          <p:cNvSpPr txBox="1"/>
          <p:nvPr/>
        </p:nvSpPr>
        <p:spPr bwMode="auto">
          <a:xfrm>
            <a:off x="289460" y="6033209"/>
            <a:ext cx="2263810" cy="236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b="1" dirty="0">
                <a:solidFill>
                  <a:srgbClr val="056DC0"/>
                </a:solidFill>
                <a:latin typeface="Meiryo UI" pitchFamily="50" charset="-128"/>
                <a:ea typeface="Meiryo UI" pitchFamily="50" charset="-128"/>
                <a:cs typeface="Meiryo UI" pitchFamily="50" charset="-128"/>
              </a:rPr>
              <a:t>1</a:t>
            </a:r>
            <a:r>
              <a:rPr lang="en-US" altLang="ja-JP" sz="1000" dirty="0">
                <a:solidFill>
                  <a:prstClr val="black">
                    <a:lumMod val="85000"/>
                    <a:lumOff val="15000"/>
                  </a:prstClr>
                </a:solidFill>
                <a:latin typeface="Meiryo UI" pitchFamily="50" charset="-128"/>
                <a:ea typeface="Meiryo UI" pitchFamily="50" charset="-128"/>
                <a:cs typeface="Meiryo UI" pitchFamily="50" charset="-128"/>
              </a:rPr>
              <a:t> </a:t>
            </a:r>
            <a:r>
              <a:rPr lang="ja-JP" altLang="en-US" sz="1000" dirty="0">
                <a:solidFill>
                  <a:prstClr val="black">
                    <a:lumMod val="85000"/>
                    <a:lumOff val="15000"/>
                  </a:prstClr>
                </a:solidFill>
                <a:latin typeface="Meiryo UI" pitchFamily="50" charset="-128"/>
                <a:ea typeface="Meiryo UI" pitchFamily="50" charset="-128"/>
                <a:cs typeface="Meiryo UI" pitchFamily="50" charset="-128"/>
              </a:rPr>
              <a:t>「アプリケーションサイト」を 押します。</a:t>
            </a:r>
          </a:p>
        </p:txBody>
      </p:sp>
      <p:sp>
        <p:nvSpPr>
          <p:cNvPr id="81" name="テキスト ボックス 80">
            <a:extLst>
              <a:ext uri="{FF2B5EF4-FFF2-40B4-BE49-F238E27FC236}">
                <a16:creationId xmlns:a16="http://schemas.microsoft.com/office/drawing/2014/main" id="{97DD488A-A8BF-4DC2-B102-08530FE5BBC5}"/>
              </a:ext>
            </a:extLst>
          </p:cNvPr>
          <p:cNvSpPr txBox="1"/>
          <p:nvPr/>
        </p:nvSpPr>
        <p:spPr bwMode="auto">
          <a:xfrm>
            <a:off x="2703196" y="6033209"/>
            <a:ext cx="2263810" cy="405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b="1" dirty="0">
                <a:solidFill>
                  <a:srgbClr val="056DC0"/>
                </a:solidFill>
                <a:latin typeface="Meiryo UI" pitchFamily="50" charset="-128"/>
                <a:ea typeface="Meiryo UI" pitchFamily="50" charset="-128"/>
                <a:cs typeface="Meiryo UI" pitchFamily="50" charset="-128"/>
              </a:rPr>
              <a:t>2</a:t>
            </a:r>
            <a:r>
              <a:rPr lang="en-US" altLang="ja-JP" sz="1000" dirty="0">
                <a:solidFill>
                  <a:prstClr val="black">
                    <a:lumMod val="85000"/>
                    <a:lumOff val="15000"/>
                  </a:prstClr>
                </a:solidFill>
                <a:latin typeface="Meiryo UI" pitchFamily="50" charset="-128"/>
                <a:ea typeface="Meiryo UI" pitchFamily="50" charset="-128"/>
                <a:cs typeface="Meiryo UI" pitchFamily="50" charset="-128"/>
              </a:rPr>
              <a:t> </a:t>
            </a:r>
            <a:r>
              <a:rPr lang="ja-JP" altLang="en-US" sz="1000" dirty="0">
                <a:solidFill>
                  <a:prstClr val="black">
                    <a:lumMod val="85000"/>
                    <a:lumOff val="15000"/>
                  </a:prstClr>
                </a:solidFill>
                <a:latin typeface="Meiryo UI" pitchFamily="50" charset="-128"/>
                <a:ea typeface="Meiryo UI" pitchFamily="50" charset="-128"/>
                <a:cs typeface="Meiryo UI" pitchFamily="50" charset="-128"/>
              </a:rPr>
              <a:t>「</a:t>
            </a:r>
            <a:r>
              <a:rPr lang="en-US" altLang="ja-JP" sz="1000" dirty="0">
                <a:solidFill>
                  <a:prstClr val="black">
                    <a:lumMod val="85000"/>
                    <a:lumOff val="15000"/>
                  </a:prstClr>
                </a:solidFill>
                <a:latin typeface="Meiryo UI" pitchFamily="50" charset="-128"/>
                <a:ea typeface="Meiryo UI" pitchFamily="50" charset="-128"/>
                <a:cs typeface="Meiryo UI" pitchFamily="50" charset="-128"/>
              </a:rPr>
              <a:t>RICOH Always Current Tech.</a:t>
            </a:r>
            <a:r>
              <a:rPr lang="ja-JP" altLang="en-US" sz="1000" dirty="0">
                <a:solidFill>
                  <a:prstClr val="black">
                    <a:lumMod val="85000"/>
                    <a:lumOff val="15000"/>
                  </a:prstClr>
                </a:solidFill>
                <a:latin typeface="Meiryo UI" pitchFamily="50" charset="-128"/>
                <a:ea typeface="Meiryo UI" pitchFamily="50" charset="-128"/>
                <a:cs typeface="Meiryo UI" pitchFamily="50" charset="-128"/>
              </a:rPr>
              <a:t>」</a:t>
            </a:r>
            <a:endParaRPr lang="en-US" altLang="ja-JP" sz="1000" dirty="0">
              <a:solidFill>
                <a:prstClr val="black">
                  <a:lumMod val="85000"/>
                  <a:lumOff val="15000"/>
                </a:prstClr>
              </a:solidFill>
              <a:latin typeface="Meiryo UI" pitchFamily="50" charset="-128"/>
              <a:ea typeface="Meiryo UI" pitchFamily="50" charset="-128"/>
              <a:cs typeface="Meiryo UI" pitchFamily="50" charset="-128"/>
            </a:endParaRPr>
          </a:p>
          <a:p>
            <a:pPr lvl="0"/>
            <a:r>
              <a:rPr lang="ja-JP" altLang="en-US" sz="1000" dirty="0">
                <a:solidFill>
                  <a:prstClr val="black">
                    <a:lumMod val="85000"/>
                    <a:lumOff val="15000"/>
                  </a:prstClr>
                </a:solidFill>
                <a:latin typeface="Meiryo UI" pitchFamily="50" charset="-128"/>
                <a:ea typeface="Meiryo UI" pitchFamily="50" charset="-128"/>
                <a:cs typeface="Meiryo UI" pitchFamily="50" charset="-128"/>
              </a:rPr>
              <a:t>　 を押します。</a:t>
            </a:r>
          </a:p>
        </p:txBody>
      </p:sp>
      <p:sp>
        <p:nvSpPr>
          <p:cNvPr id="82" name="テキスト ボックス 81">
            <a:extLst>
              <a:ext uri="{FF2B5EF4-FFF2-40B4-BE49-F238E27FC236}">
                <a16:creationId xmlns:a16="http://schemas.microsoft.com/office/drawing/2014/main" id="{D689517B-3189-406B-84EF-A660DD9A5975}"/>
              </a:ext>
            </a:extLst>
          </p:cNvPr>
          <p:cNvSpPr txBox="1"/>
          <p:nvPr/>
        </p:nvSpPr>
        <p:spPr bwMode="auto">
          <a:xfrm>
            <a:off x="5073733" y="6033209"/>
            <a:ext cx="2263810" cy="244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b="1" dirty="0">
                <a:solidFill>
                  <a:srgbClr val="056DC0"/>
                </a:solidFill>
                <a:latin typeface="Meiryo UI" pitchFamily="50" charset="-128"/>
                <a:ea typeface="Meiryo UI" pitchFamily="50" charset="-128"/>
                <a:cs typeface="Meiryo UI" pitchFamily="50" charset="-128"/>
              </a:rPr>
              <a:t>3</a:t>
            </a:r>
            <a:r>
              <a:rPr lang="en-US" altLang="ja-JP" sz="1000" dirty="0">
                <a:solidFill>
                  <a:prstClr val="black">
                    <a:lumMod val="85000"/>
                    <a:lumOff val="15000"/>
                  </a:prstClr>
                </a:solidFill>
                <a:latin typeface="Meiryo UI" pitchFamily="50" charset="-128"/>
                <a:ea typeface="Meiryo UI" pitchFamily="50" charset="-128"/>
                <a:cs typeface="Meiryo UI" pitchFamily="50" charset="-128"/>
              </a:rPr>
              <a:t> </a:t>
            </a:r>
            <a:r>
              <a:rPr lang="ja-JP" altLang="en-US" sz="1000" dirty="0">
                <a:solidFill>
                  <a:prstClr val="black">
                    <a:lumMod val="85000"/>
                    <a:lumOff val="15000"/>
                  </a:prstClr>
                </a:solidFill>
                <a:latin typeface="Meiryo UI" pitchFamily="50" charset="-128"/>
                <a:ea typeface="Meiryo UI" pitchFamily="50" charset="-128"/>
                <a:cs typeface="Meiryo UI" pitchFamily="50" charset="-128"/>
              </a:rPr>
              <a:t>「インストール」を押します。</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2</a:t>
            </a:r>
            <a:endParaRPr lang="ja-JP" altLang="en-US" sz="100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83" name="テキスト ボックス 82">
            <a:extLst>
              <a:ext uri="{FF2B5EF4-FFF2-40B4-BE49-F238E27FC236}">
                <a16:creationId xmlns:a16="http://schemas.microsoft.com/office/drawing/2014/main" id="{2A61E76F-2347-4937-B9EA-5B720BC86CE7}"/>
              </a:ext>
            </a:extLst>
          </p:cNvPr>
          <p:cNvSpPr txBox="1"/>
          <p:nvPr/>
        </p:nvSpPr>
        <p:spPr bwMode="auto">
          <a:xfrm>
            <a:off x="7434932" y="6033209"/>
            <a:ext cx="2263810" cy="244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en-US" altLang="ja-JP" sz="1000" b="1" dirty="0">
                <a:solidFill>
                  <a:srgbClr val="056DC0"/>
                </a:solidFill>
                <a:latin typeface="Meiryo UI" pitchFamily="50" charset="-128"/>
                <a:ea typeface="Meiryo UI" pitchFamily="50" charset="-128"/>
                <a:cs typeface="Meiryo UI" pitchFamily="50" charset="-128"/>
              </a:rPr>
              <a:t>4</a:t>
            </a:r>
            <a:r>
              <a:rPr lang="ja-JP" altLang="en-US" sz="1000" b="1" dirty="0">
                <a:solidFill>
                  <a:srgbClr val="056DC0"/>
                </a:solidFill>
                <a:latin typeface="Meiryo UI" pitchFamily="50" charset="-128"/>
                <a:ea typeface="Meiryo UI" pitchFamily="50" charset="-128"/>
                <a:cs typeface="Meiryo UI" pitchFamily="50" charset="-128"/>
              </a:rPr>
              <a:t>　</a:t>
            </a:r>
            <a:r>
              <a:rPr lang="ja-JP" altLang="en-US" sz="1000" dirty="0">
                <a:solidFill>
                  <a:prstClr val="black">
                    <a:lumMod val="85000"/>
                    <a:lumOff val="15000"/>
                  </a:prstClr>
                </a:solidFill>
                <a:latin typeface="Meiryo UI" pitchFamily="50" charset="-128"/>
                <a:ea typeface="Meiryo UI" pitchFamily="50" charset="-128"/>
                <a:cs typeface="Meiryo UI" pitchFamily="50" charset="-128"/>
              </a:rPr>
              <a:t>「実行」を押します。 </a:t>
            </a:r>
            <a:r>
              <a:rPr lang="ja-JP" altLang="en-US" sz="800" dirty="0">
                <a:solidFill>
                  <a:prstClr val="black">
                    <a:lumMod val="85000"/>
                    <a:lumOff val="15000"/>
                  </a:prstClr>
                </a:solidFill>
                <a:latin typeface="Meiryo UI" pitchFamily="50" charset="-128"/>
                <a:ea typeface="Meiryo UI" pitchFamily="50" charset="-128"/>
                <a:cs typeface="Meiryo UI" pitchFamily="50" charset="-128"/>
              </a:rPr>
              <a:t>＊</a:t>
            </a:r>
            <a:r>
              <a:rPr lang="en-US" altLang="ja-JP" sz="800" dirty="0">
                <a:solidFill>
                  <a:prstClr val="black">
                    <a:lumMod val="85000"/>
                    <a:lumOff val="15000"/>
                  </a:prstClr>
                </a:solidFill>
                <a:latin typeface="Meiryo UI" pitchFamily="50" charset="-128"/>
                <a:ea typeface="Meiryo UI" pitchFamily="50" charset="-128"/>
                <a:cs typeface="Meiryo UI" pitchFamily="50" charset="-128"/>
              </a:rPr>
              <a:t>3</a:t>
            </a:r>
            <a:endParaRPr lang="ja-JP" altLang="en-US" sz="800" dirty="0">
              <a:solidFill>
                <a:prstClr val="black">
                  <a:lumMod val="85000"/>
                  <a:lumOff val="15000"/>
                </a:prstClr>
              </a:solidFill>
              <a:latin typeface="Meiryo UI" pitchFamily="50" charset="-128"/>
              <a:ea typeface="Meiryo UI" pitchFamily="50" charset="-128"/>
              <a:cs typeface="Meiryo UI" pitchFamily="50" charset="-128"/>
            </a:endParaRPr>
          </a:p>
        </p:txBody>
      </p:sp>
      <p:grpSp>
        <p:nvGrpSpPr>
          <p:cNvPr id="59" name="グループ化 58">
            <a:extLst>
              <a:ext uri="{FF2B5EF4-FFF2-40B4-BE49-F238E27FC236}">
                <a16:creationId xmlns:a16="http://schemas.microsoft.com/office/drawing/2014/main" id="{002FC8FD-127D-4F32-997D-5B1C9953B614}"/>
              </a:ext>
            </a:extLst>
          </p:cNvPr>
          <p:cNvGrpSpPr/>
          <p:nvPr/>
        </p:nvGrpSpPr>
        <p:grpSpPr>
          <a:xfrm>
            <a:off x="4176320" y="3011507"/>
            <a:ext cx="514375" cy="514375"/>
            <a:chOff x="1803475" y="3227290"/>
            <a:chExt cx="514375" cy="514375"/>
          </a:xfrm>
        </p:grpSpPr>
        <p:sp>
          <p:nvSpPr>
            <p:cNvPr id="60" name="楕円 59">
              <a:extLst>
                <a:ext uri="{FF2B5EF4-FFF2-40B4-BE49-F238E27FC236}">
                  <a16:creationId xmlns:a16="http://schemas.microsoft.com/office/drawing/2014/main" id="{A3BD0813-C827-41C6-97C4-DC02FD1C9764}"/>
                </a:ext>
              </a:extLst>
            </p:cNvPr>
            <p:cNvSpPr/>
            <p:nvPr/>
          </p:nvSpPr>
          <p:spPr bwMode="auto">
            <a:xfrm>
              <a:off x="1803475" y="3227290"/>
              <a:ext cx="514375" cy="514375"/>
            </a:xfrm>
            <a:prstGeom prst="ellipse">
              <a:avLst/>
            </a:prstGeom>
            <a:solidFill>
              <a:srgbClr val="01C7E9"/>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nvGrpSpPr>
            <p:cNvPr id="61" name="グループ化 60">
              <a:extLst>
                <a:ext uri="{FF2B5EF4-FFF2-40B4-BE49-F238E27FC236}">
                  <a16:creationId xmlns:a16="http://schemas.microsoft.com/office/drawing/2014/main" id="{52D6C126-2190-4376-8A98-57E36220823B}"/>
                </a:ext>
              </a:extLst>
            </p:cNvPr>
            <p:cNvGrpSpPr/>
            <p:nvPr/>
          </p:nvGrpSpPr>
          <p:grpSpPr>
            <a:xfrm>
              <a:off x="1925555" y="3318223"/>
              <a:ext cx="270213" cy="332508"/>
              <a:chOff x="1925555" y="3302637"/>
              <a:chExt cx="270213" cy="332508"/>
            </a:xfrm>
          </p:grpSpPr>
          <p:sp>
            <p:nvSpPr>
              <p:cNvPr id="62" name="フローチャート: 論理積ゲート 61">
                <a:extLst>
                  <a:ext uri="{FF2B5EF4-FFF2-40B4-BE49-F238E27FC236}">
                    <a16:creationId xmlns:a16="http://schemas.microsoft.com/office/drawing/2014/main" id="{8805A6ED-6F34-4506-B48F-104BA284931B}"/>
                  </a:ext>
                </a:extLst>
              </p:cNvPr>
              <p:cNvSpPr/>
              <p:nvPr/>
            </p:nvSpPr>
            <p:spPr bwMode="auto">
              <a:xfrm rot="5400000">
                <a:off x="1941362" y="3380738"/>
                <a:ext cx="238600" cy="270213"/>
              </a:xfrm>
              <a:prstGeom prst="flowChartDelay">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63" name="フローチャート: 論理積ゲート 62">
                <a:extLst>
                  <a:ext uri="{FF2B5EF4-FFF2-40B4-BE49-F238E27FC236}">
                    <a16:creationId xmlns:a16="http://schemas.microsoft.com/office/drawing/2014/main" id="{92583A8D-55A9-4629-8F16-3F14BD6E027C}"/>
                  </a:ext>
                </a:extLst>
              </p:cNvPr>
              <p:cNvSpPr/>
              <p:nvPr/>
            </p:nvSpPr>
            <p:spPr bwMode="auto">
              <a:xfrm rot="16200000" flipV="1">
                <a:off x="2013709" y="3286446"/>
                <a:ext cx="93907" cy="126289"/>
              </a:xfrm>
              <a:prstGeom prst="flowChartDelay">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65" name="楕円 64">
                <a:extLst>
                  <a:ext uri="{FF2B5EF4-FFF2-40B4-BE49-F238E27FC236}">
                    <a16:creationId xmlns:a16="http://schemas.microsoft.com/office/drawing/2014/main" id="{ADF477C7-8C70-4775-B93B-0ACD5F339901}"/>
                  </a:ext>
                </a:extLst>
              </p:cNvPr>
              <p:cNvSpPr/>
              <p:nvPr/>
            </p:nvSpPr>
            <p:spPr bwMode="auto">
              <a:xfrm>
                <a:off x="2026983" y="3447247"/>
                <a:ext cx="67358" cy="67358"/>
              </a:xfrm>
              <a:prstGeom prst="ellipse">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67" name="四角形: 角を丸くする 66">
                <a:extLst>
                  <a:ext uri="{FF2B5EF4-FFF2-40B4-BE49-F238E27FC236}">
                    <a16:creationId xmlns:a16="http://schemas.microsoft.com/office/drawing/2014/main" id="{F1E5E510-F3E4-490A-A423-41F6C88B5D93}"/>
                  </a:ext>
                </a:extLst>
              </p:cNvPr>
              <p:cNvSpPr/>
              <p:nvPr/>
            </p:nvSpPr>
            <p:spPr bwMode="auto">
              <a:xfrm rot="16200000">
                <a:off x="2023335" y="3518365"/>
                <a:ext cx="74654" cy="26291"/>
              </a:xfrm>
              <a:prstGeom prst="roundRect">
                <a:avLst>
                  <a:gd name="adj" fmla="val 50000"/>
                </a:avLst>
              </a:prstGeom>
              <a:solidFill>
                <a:schemeClr val="bg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grpSp>
      </p:grpSp>
      <p:grpSp>
        <p:nvGrpSpPr>
          <p:cNvPr id="68" name="グループ化 67">
            <a:extLst>
              <a:ext uri="{FF2B5EF4-FFF2-40B4-BE49-F238E27FC236}">
                <a16:creationId xmlns:a16="http://schemas.microsoft.com/office/drawing/2014/main" id="{CE083484-655E-4B2E-89F8-A6151F262740}"/>
              </a:ext>
            </a:extLst>
          </p:cNvPr>
          <p:cNvGrpSpPr/>
          <p:nvPr/>
        </p:nvGrpSpPr>
        <p:grpSpPr>
          <a:xfrm>
            <a:off x="5218255" y="3011507"/>
            <a:ext cx="514375" cy="514375"/>
            <a:chOff x="4543362" y="3227290"/>
            <a:chExt cx="514375" cy="514375"/>
          </a:xfrm>
        </p:grpSpPr>
        <p:sp>
          <p:nvSpPr>
            <p:cNvPr id="69" name="楕円 68">
              <a:extLst>
                <a:ext uri="{FF2B5EF4-FFF2-40B4-BE49-F238E27FC236}">
                  <a16:creationId xmlns:a16="http://schemas.microsoft.com/office/drawing/2014/main" id="{E5E26F48-CAAE-4DCD-8987-8326ED4FA241}"/>
                </a:ext>
              </a:extLst>
            </p:cNvPr>
            <p:cNvSpPr/>
            <p:nvPr/>
          </p:nvSpPr>
          <p:spPr bwMode="auto">
            <a:xfrm>
              <a:off x="4543362" y="3227290"/>
              <a:ext cx="514375" cy="514375"/>
            </a:xfrm>
            <a:prstGeom prst="ellipse">
              <a:avLst/>
            </a:prstGeom>
            <a:solidFill>
              <a:srgbClr val="FEC90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70" name="図 69">
              <a:extLst>
                <a:ext uri="{FF2B5EF4-FFF2-40B4-BE49-F238E27FC236}">
                  <a16:creationId xmlns:a16="http://schemas.microsoft.com/office/drawing/2014/main" id="{FB9E0C88-4BC6-4E2E-8EC3-2EBF8BC20E2D}"/>
                </a:ext>
              </a:extLst>
            </p:cNvPr>
            <p:cNvPicPr>
              <a:picLocks noChangeAspect="1"/>
            </p:cNvPicPr>
            <p:nvPr/>
          </p:nvPicPr>
          <p:blipFill>
            <a:blip r:embed="rId7"/>
            <a:stretch>
              <a:fillRect/>
            </a:stretch>
          </p:blipFill>
          <p:spPr>
            <a:xfrm rot="18638868" flipV="1">
              <a:off x="4635147" y="3333527"/>
              <a:ext cx="330805" cy="301900"/>
            </a:xfrm>
            <a:prstGeom prst="rect">
              <a:avLst/>
            </a:prstGeom>
          </p:spPr>
        </p:pic>
      </p:grpSp>
      <p:sp>
        <p:nvSpPr>
          <p:cNvPr id="2" name="四角形: 角を丸くする 1">
            <a:extLst>
              <a:ext uri="{FF2B5EF4-FFF2-40B4-BE49-F238E27FC236}">
                <a16:creationId xmlns:a16="http://schemas.microsoft.com/office/drawing/2014/main" id="{1A4099CC-389A-4613-A729-7B47A18AA338}"/>
              </a:ext>
            </a:extLst>
          </p:cNvPr>
          <p:cNvSpPr/>
          <p:nvPr/>
        </p:nvSpPr>
        <p:spPr bwMode="auto">
          <a:xfrm>
            <a:off x="1209675" y="2274005"/>
            <a:ext cx="2336556" cy="1590675"/>
          </a:xfrm>
          <a:prstGeom prst="roundRect">
            <a:avLst>
              <a:gd name="adj" fmla="val 9481"/>
            </a:avLst>
          </a:prstGeom>
          <a:solidFill>
            <a:srgbClr val="C9F7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86" name="四角形: 角を丸くする 85">
            <a:extLst>
              <a:ext uri="{FF2B5EF4-FFF2-40B4-BE49-F238E27FC236}">
                <a16:creationId xmlns:a16="http://schemas.microsoft.com/office/drawing/2014/main" id="{CC0E294B-35BF-4B13-AF29-20B8BF434686}"/>
              </a:ext>
            </a:extLst>
          </p:cNvPr>
          <p:cNvSpPr/>
          <p:nvPr/>
        </p:nvSpPr>
        <p:spPr bwMode="auto">
          <a:xfrm>
            <a:off x="6359770" y="2274005"/>
            <a:ext cx="2336556" cy="1590675"/>
          </a:xfrm>
          <a:prstGeom prst="roundRect">
            <a:avLst>
              <a:gd name="adj" fmla="val 9481"/>
            </a:avLst>
          </a:prstGeom>
          <a:solidFill>
            <a:srgbClr val="FFF3C9"/>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102" name="テキスト ボックス 101">
            <a:extLst>
              <a:ext uri="{FF2B5EF4-FFF2-40B4-BE49-F238E27FC236}">
                <a16:creationId xmlns:a16="http://schemas.microsoft.com/office/drawing/2014/main" id="{E75736FA-8361-43C8-B115-D87F69E2357A}"/>
              </a:ext>
            </a:extLst>
          </p:cNvPr>
          <p:cNvSpPr txBox="1"/>
          <p:nvPr/>
        </p:nvSpPr>
        <p:spPr bwMode="auto">
          <a:xfrm>
            <a:off x="1473765" y="2566460"/>
            <a:ext cx="1808376" cy="100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最新の</a:t>
            </a:r>
            <a:endParaRPr lang="en-US" altLang="ja-JP" sz="2000" b="1" dirty="0">
              <a:solidFill>
                <a:srgbClr val="4D4D4D"/>
              </a:solidFill>
              <a:latin typeface="BIZ UDPゴシック" panose="020B0400000000000000" pitchFamily="50" charset="-128"/>
              <a:ea typeface="BIZ UDPゴシック" panose="020B0400000000000000" pitchFamily="50" charset="-128"/>
              <a:cs typeface="Meiryo UI" pitchFamily="50" charset="-128"/>
            </a:endParaRPr>
          </a:p>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セキュリティー</a:t>
            </a:r>
          </a:p>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が使える</a:t>
            </a:r>
          </a:p>
        </p:txBody>
      </p:sp>
      <p:sp>
        <p:nvSpPr>
          <p:cNvPr id="106" name="テキスト ボックス 105">
            <a:extLst>
              <a:ext uri="{FF2B5EF4-FFF2-40B4-BE49-F238E27FC236}">
                <a16:creationId xmlns:a16="http://schemas.microsoft.com/office/drawing/2014/main" id="{5C565C13-D4BF-4F06-A12A-EF942CB6C61D}"/>
              </a:ext>
            </a:extLst>
          </p:cNvPr>
          <p:cNvSpPr txBox="1"/>
          <p:nvPr/>
        </p:nvSpPr>
        <p:spPr bwMode="auto">
          <a:xfrm>
            <a:off x="6433981" y="2566460"/>
            <a:ext cx="2188135" cy="100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タイムリーに</a:t>
            </a:r>
            <a:endParaRPr lang="en-US" altLang="ja-JP" sz="2000" b="1" dirty="0">
              <a:solidFill>
                <a:srgbClr val="4D4D4D"/>
              </a:solidFill>
              <a:latin typeface="BIZ UDPゴシック" panose="020B0400000000000000" pitchFamily="50" charset="-128"/>
              <a:ea typeface="BIZ UDPゴシック" panose="020B0400000000000000" pitchFamily="50" charset="-128"/>
              <a:cs typeface="Meiryo UI" pitchFamily="50" charset="-128"/>
            </a:endParaRPr>
          </a:p>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機能が</a:t>
            </a:r>
          </a:p>
          <a:p>
            <a:pPr lvl="0" algn="ctr"/>
            <a:r>
              <a:rPr lang="ja-JP" altLang="en-US" sz="2000" b="1" dirty="0">
                <a:solidFill>
                  <a:srgbClr val="4D4D4D"/>
                </a:solidFill>
                <a:latin typeface="BIZ UDPゴシック" panose="020B0400000000000000" pitchFamily="50" charset="-128"/>
                <a:ea typeface="BIZ UDPゴシック" panose="020B0400000000000000" pitchFamily="50" charset="-128"/>
                <a:cs typeface="Meiryo UI" pitchFamily="50" charset="-128"/>
              </a:rPr>
              <a:t>バージョンアップ</a:t>
            </a:r>
            <a:endParaRPr lang="en-US" altLang="ja-JP" sz="2000" b="1" dirty="0">
              <a:solidFill>
                <a:srgbClr val="4D4D4D"/>
              </a:solidFill>
              <a:latin typeface="BIZ UDPゴシック" panose="020B0400000000000000" pitchFamily="50" charset="-128"/>
              <a:ea typeface="BIZ UDPゴシック" panose="020B0400000000000000" pitchFamily="50" charset="-128"/>
              <a:cs typeface="Meiryo UI" pitchFamily="50" charset="-128"/>
            </a:endParaRPr>
          </a:p>
        </p:txBody>
      </p:sp>
    </p:spTree>
    <p:extLst>
      <p:ext uri="{BB962C8B-B14F-4D97-AF65-F5344CB8AC3E}">
        <p14:creationId xmlns:p14="http://schemas.microsoft.com/office/powerpoint/2010/main" val="1712249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a:extLst>
              <a:ext uri="{FF2B5EF4-FFF2-40B4-BE49-F238E27FC236}">
                <a16:creationId xmlns:a16="http://schemas.microsoft.com/office/drawing/2014/main" id="{08C1D441-EB9D-4A06-ACBE-E010BAB5E5E2}"/>
              </a:ext>
            </a:extLst>
          </p:cNvPr>
          <p:cNvPicPr>
            <a:picLocks noChangeAspect="1"/>
          </p:cNvPicPr>
          <p:nvPr/>
        </p:nvPicPr>
        <p:blipFill>
          <a:blip r:embed="rId2"/>
          <a:stretch>
            <a:fillRect/>
          </a:stretch>
        </p:blipFill>
        <p:spPr>
          <a:xfrm>
            <a:off x="7491782" y="1806000"/>
            <a:ext cx="1659737" cy="3367616"/>
          </a:xfrm>
          <a:prstGeom prst="rect">
            <a:avLst/>
          </a:prstGeom>
        </p:spPr>
      </p:pic>
      <p:sp>
        <p:nvSpPr>
          <p:cNvPr id="55" name="二等辺三角形 54">
            <a:extLst>
              <a:ext uri="{FF2B5EF4-FFF2-40B4-BE49-F238E27FC236}">
                <a16:creationId xmlns:a16="http://schemas.microsoft.com/office/drawing/2014/main" id="{F50AB44B-1597-411F-8B99-25F93C0BA4F5}"/>
              </a:ext>
            </a:extLst>
          </p:cNvPr>
          <p:cNvSpPr/>
          <p:nvPr/>
        </p:nvSpPr>
        <p:spPr bwMode="auto">
          <a:xfrm rot="6048380">
            <a:off x="6924264" y="1862460"/>
            <a:ext cx="593702" cy="1321214"/>
          </a:xfrm>
          <a:prstGeom prst="triangle">
            <a:avLst/>
          </a:prstGeom>
          <a:solidFill>
            <a:srgbClr val="0064B4"/>
          </a:solidFill>
          <a:ln w="19050">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
        <p:nvSpPr>
          <p:cNvPr id="44" name="四角形吹き出し 4">
            <a:extLst>
              <a:ext uri="{FF2B5EF4-FFF2-40B4-BE49-F238E27FC236}">
                <a16:creationId xmlns:a16="http://schemas.microsoft.com/office/drawing/2014/main" id="{743C053C-8927-43C1-9342-6A6C1D5EA246}"/>
              </a:ext>
            </a:extLst>
          </p:cNvPr>
          <p:cNvSpPr/>
          <p:nvPr/>
        </p:nvSpPr>
        <p:spPr bwMode="auto">
          <a:xfrm>
            <a:off x="649104" y="1829617"/>
            <a:ext cx="6574675" cy="1546632"/>
          </a:xfrm>
          <a:prstGeom prst="rect">
            <a:avLst/>
          </a:prstGeom>
          <a:solidFill>
            <a:schemeClr val="bg1"/>
          </a:solidFill>
          <a:ln w="28575" cap="flat" cmpd="sng" algn="ctr">
            <a:solidFill>
              <a:srgbClr val="0064B4"/>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a:solidFill>
                <a:prstClr val="black"/>
              </a:solidFill>
              <a:latin typeface="HGS創英角ﾎﾟｯﾌﾟ体" pitchFamily="50" charset="-128"/>
              <a:ea typeface="HGS創英角ﾎﾟｯﾌﾟ体" pitchFamily="50" charset="-128"/>
            </a:endParaRPr>
          </a:p>
        </p:txBody>
      </p:sp>
      <p:sp>
        <p:nvSpPr>
          <p:cNvPr id="2" name="タイトル 1"/>
          <p:cNvSpPr>
            <a:spLocks noGrp="1"/>
          </p:cNvSpPr>
          <p:nvPr>
            <p:ph type="title"/>
          </p:nvPr>
        </p:nvSpPr>
        <p:spPr>
          <a:xfrm>
            <a:off x="638214" y="46812"/>
            <a:ext cx="9259200" cy="540471"/>
          </a:xfrm>
        </p:spPr>
        <p:txBody>
          <a:bodyPr/>
          <a:lstStyle/>
          <a:p>
            <a:r>
              <a:rPr lang="ja-JP" altLang="en-US" b="1" dirty="0">
                <a:latin typeface="Meiryo UI" panose="020B0604030504040204" pitchFamily="50" charset="-128"/>
                <a:ea typeface="Meiryo UI" panose="020B0604030504040204" pitchFamily="50" charset="-128"/>
              </a:rPr>
              <a:t>紙折りユニット</a:t>
            </a:r>
            <a:r>
              <a:rPr lang="ja-JP" altLang="en-US" dirty="0">
                <a:latin typeface="Meiryo UI" panose="020B0604030504040204" pitchFamily="50" charset="-128"/>
                <a:ea typeface="Meiryo UI" panose="020B0604030504040204" pitchFamily="50" charset="-128"/>
              </a:rPr>
              <a:t>　</a:t>
            </a:r>
            <a:r>
              <a:rPr lang="ja-JP" altLang="en-US" sz="2400" b="0" dirty="0">
                <a:latin typeface="Meiryo UI" panose="020B0604030504040204" pitchFamily="50" charset="-128"/>
                <a:ea typeface="Meiryo UI" panose="020B0604030504040204" pitchFamily="50" charset="-128"/>
              </a:rPr>
              <a:t>－インナー紙折りユニット </a:t>
            </a:r>
            <a:r>
              <a:rPr lang="en-US" altLang="ja-JP" sz="2400" b="0" dirty="0">
                <a:latin typeface="Meiryo UI" panose="020B0604030504040204" pitchFamily="50" charset="-128"/>
                <a:ea typeface="Meiryo UI" panose="020B0604030504040204" pitchFamily="50" charset="-128"/>
              </a:rPr>
              <a:t>FD3020</a:t>
            </a:r>
            <a:r>
              <a:rPr lang="ja-JP" altLang="en-US" sz="2400" b="0" dirty="0" err="1">
                <a:latin typeface="Meiryo UI" panose="020B0604030504040204" pitchFamily="50" charset="-128"/>
                <a:ea typeface="Meiryo UI" panose="020B0604030504040204" pitchFamily="50" charset="-128"/>
              </a:rPr>
              <a:t>ー</a:t>
            </a:r>
            <a:endParaRPr lang="ja-JP" altLang="en-US" sz="1814" b="0"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76ACD594-934A-4EC6-98C9-597B377D5120}"/>
              </a:ext>
            </a:extLst>
          </p:cNvPr>
          <p:cNvSpPr>
            <a:spLocks noGrp="1"/>
          </p:cNvSpPr>
          <p:nvPr>
            <p:ph type="sldNum" sz="quarter" idx="4"/>
          </p:nvPr>
        </p:nvSpPr>
        <p:spPr/>
        <p:txBody>
          <a:bodyPr/>
          <a:lstStyle/>
          <a:p>
            <a:pPr>
              <a:defRPr/>
            </a:pPr>
            <a:fld id="{FB3629B8-3F17-4C5D-9EA5-923845F78C95}" type="slidenum">
              <a:rPr lang="en-US" altLang="ja-JP" smtClean="0"/>
              <a:pPr>
                <a:defRPr/>
              </a:pPr>
              <a:t>42</a:t>
            </a:fld>
            <a:endParaRPr lang="en-US" altLang="ja-JP" dirty="0"/>
          </a:p>
        </p:txBody>
      </p:sp>
      <p:sp>
        <p:nvSpPr>
          <p:cNvPr id="53" name="テキスト ボックス 52">
            <a:extLst>
              <a:ext uri="{FF2B5EF4-FFF2-40B4-BE49-F238E27FC236}">
                <a16:creationId xmlns:a16="http://schemas.microsoft.com/office/drawing/2014/main" id="{C6830656-DAE8-414C-9672-FC2AA6728755}"/>
              </a:ext>
            </a:extLst>
          </p:cNvPr>
          <p:cNvSpPr txBox="1"/>
          <p:nvPr/>
        </p:nvSpPr>
        <p:spPr bwMode="auto">
          <a:xfrm>
            <a:off x="534584" y="908511"/>
            <a:ext cx="6161491"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胴内に装着できる紙折りユニットをご用意</a:t>
            </a:r>
          </a:p>
        </p:txBody>
      </p:sp>
      <p:sp>
        <p:nvSpPr>
          <p:cNvPr id="54" name="テキスト ボックス 53">
            <a:extLst>
              <a:ext uri="{FF2B5EF4-FFF2-40B4-BE49-F238E27FC236}">
                <a16:creationId xmlns:a16="http://schemas.microsoft.com/office/drawing/2014/main" id="{14479D66-6FC8-4E67-A4AF-1D52EEE95963}"/>
              </a:ext>
            </a:extLst>
          </p:cNvPr>
          <p:cNvSpPr txBox="1"/>
          <p:nvPr/>
        </p:nvSpPr>
        <p:spPr bwMode="auto">
          <a:xfrm>
            <a:off x="576514" y="1339436"/>
            <a:ext cx="6297269"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請求書やチラシの封入業務で発生する紙折り作業の軽減にお役立ちいたします。</a:t>
            </a:r>
          </a:p>
        </p:txBody>
      </p:sp>
      <p:sp>
        <p:nvSpPr>
          <p:cNvPr id="16" name="円/楕円 2"/>
          <p:cNvSpPr/>
          <p:nvPr/>
        </p:nvSpPr>
        <p:spPr bwMode="auto">
          <a:xfrm>
            <a:off x="764242" y="3630336"/>
            <a:ext cx="1046738" cy="1046738"/>
          </a:xfrm>
          <a:prstGeom prst="ellipse">
            <a:avLst/>
          </a:prstGeom>
          <a:solidFill>
            <a:srgbClr val="FFEDC9"/>
          </a:solidFill>
          <a:ln w="9525" cap="flat" cmpd="sng" algn="ctr">
            <a:noFill/>
            <a:prstDash val="solid"/>
            <a:headEnd type="none" w="med" len="med"/>
            <a:tailEnd type="none" w="med" len="med"/>
          </a:ln>
          <a:effectLst>
            <a:softEdge rad="127000"/>
          </a:effectLst>
        </p:spPr>
        <p:txBody>
          <a:bodyPr lIns="73881" tIns="36942" rIns="73881" bIns="36942" rtlCol="0" anchor="ctr"/>
          <a:lstStyle/>
          <a:p>
            <a:pPr algn="ctr" defTabSz="822197" fontAlgn="auto">
              <a:spcBef>
                <a:spcPts val="0"/>
              </a:spcBef>
              <a:spcAft>
                <a:spcPts val="0"/>
              </a:spcAft>
              <a:defRPr/>
            </a:pPr>
            <a:endParaRPr kumimoji="0" lang="ja-JP" altLang="en-US" sz="2587" kern="0">
              <a:solidFill>
                <a:prstClr val="black"/>
              </a:solidFill>
              <a:latin typeface="HGS創英角ﾎﾟｯﾌﾟ体" pitchFamily="50" charset="-128"/>
              <a:ea typeface="HGS創英角ﾎﾟｯﾌﾟ体" pitchFamily="50" charset="-128"/>
            </a:endParaRPr>
          </a:p>
        </p:txBody>
      </p:sp>
      <p:pic>
        <p:nvPicPr>
          <p:cNvPr id="20" name="Picture 4"/>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05941" y="3716078"/>
            <a:ext cx="1178761" cy="850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正方形/長方形 23"/>
          <p:cNvSpPr/>
          <p:nvPr/>
        </p:nvSpPr>
        <p:spPr>
          <a:xfrm>
            <a:off x="928499" y="4535351"/>
            <a:ext cx="697628"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822048"/>
            <a:r>
              <a:rPr lang="en-US" altLang="ja-JP"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Z</a:t>
            </a:r>
            <a:r>
              <a:rPr lang="ja-JP" altLang="en-US"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折り</a:t>
            </a:r>
            <a:endParaRPr lang="en-US" altLang="ja-JP"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円/楕円 55"/>
          <p:cNvSpPr/>
          <p:nvPr/>
        </p:nvSpPr>
        <p:spPr bwMode="auto">
          <a:xfrm>
            <a:off x="2168761" y="3630336"/>
            <a:ext cx="1046738" cy="1046738"/>
          </a:xfrm>
          <a:prstGeom prst="ellipse">
            <a:avLst/>
          </a:prstGeom>
          <a:solidFill>
            <a:srgbClr val="FFEDC9"/>
          </a:solidFill>
          <a:ln w="9525" cap="flat" cmpd="sng" algn="ctr">
            <a:noFill/>
            <a:prstDash val="solid"/>
            <a:headEnd type="none" w="med" len="med"/>
            <a:tailEnd type="none" w="med" len="med"/>
          </a:ln>
          <a:effectLst>
            <a:softEdge rad="127000"/>
          </a:effectLst>
        </p:spPr>
        <p:txBody>
          <a:bodyPr lIns="73881" tIns="36942" rIns="73881" bIns="36942" rtlCol="0" anchor="ctr"/>
          <a:lstStyle/>
          <a:p>
            <a:pPr algn="ctr" defTabSz="822197" fontAlgn="auto">
              <a:spcBef>
                <a:spcPts val="0"/>
              </a:spcBef>
              <a:spcAft>
                <a:spcPts val="0"/>
              </a:spcAft>
              <a:defRPr/>
            </a:pPr>
            <a:endParaRPr kumimoji="0" lang="ja-JP" altLang="en-US" sz="2587" kern="0">
              <a:solidFill>
                <a:prstClr val="black"/>
              </a:solidFill>
              <a:latin typeface="HGS創英角ﾎﾟｯﾌﾟ体" pitchFamily="50" charset="-128"/>
              <a:ea typeface="HGS創英角ﾎﾟｯﾌﾟ体" pitchFamily="50" charset="-128"/>
            </a:endParaRPr>
          </a:p>
        </p:txBody>
      </p:sp>
      <p:pic>
        <p:nvPicPr>
          <p:cNvPr id="21" name="Picture 5"/>
          <p:cNvPicPr>
            <a:picLocks noChangeAspect="1" noChangeArrowheads="1"/>
          </p:cNvPicPr>
          <p:nvPr/>
        </p:nvPicPr>
        <p:blipFill rotWithShape="1">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r="7735"/>
          <a:stretch/>
        </p:blipFill>
        <p:spPr bwMode="auto">
          <a:xfrm>
            <a:off x="2098486" y="3728717"/>
            <a:ext cx="1087579" cy="86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正方形/長方形 24"/>
          <p:cNvSpPr/>
          <p:nvPr/>
        </p:nvSpPr>
        <p:spPr>
          <a:xfrm>
            <a:off x="2185108" y="4535351"/>
            <a:ext cx="947696"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822048"/>
            <a:r>
              <a:rPr lang="ja-JP" altLang="en-US"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二つ折り</a:t>
            </a:r>
            <a:endParaRPr lang="en-US" altLang="ja-JP"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円/楕円 56"/>
          <p:cNvSpPr/>
          <p:nvPr/>
        </p:nvSpPr>
        <p:spPr bwMode="auto">
          <a:xfrm>
            <a:off x="3573280" y="3630336"/>
            <a:ext cx="1046738" cy="1046738"/>
          </a:xfrm>
          <a:prstGeom prst="ellipse">
            <a:avLst/>
          </a:prstGeom>
          <a:solidFill>
            <a:srgbClr val="FFEDC9"/>
          </a:solidFill>
          <a:ln w="9525" cap="flat" cmpd="sng" algn="ctr">
            <a:noFill/>
            <a:prstDash val="solid"/>
            <a:headEnd type="none" w="med" len="med"/>
            <a:tailEnd type="none" w="med" len="med"/>
          </a:ln>
          <a:effectLst>
            <a:softEdge rad="127000"/>
          </a:effectLst>
        </p:spPr>
        <p:txBody>
          <a:bodyPr lIns="73881" tIns="36942" rIns="73881" bIns="36942" rtlCol="0" anchor="ctr"/>
          <a:lstStyle/>
          <a:p>
            <a:pPr algn="ctr" defTabSz="822197" fontAlgn="auto">
              <a:spcBef>
                <a:spcPts val="0"/>
              </a:spcBef>
              <a:spcAft>
                <a:spcPts val="0"/>
              </a:spcAft>
              <a:defRPr/>
            </a:pPr>
            <a:endParaRPr kumimoji="0" lang="ja-JP" altLang="en-US" sz="2587" kern="0">
              <a:solidFill>
                <a:prstClr val="black"/>
              </a:solidFill>
              <a:latin typeface="HGS創英角ﾎﾟｯﾌﾟ体" pitchFamily="50" charset="-128"/>
              <a:ea typeface="HGS創英角ﾎﾟｯﾌﾟ体" pitchFamily="50" charset="-128"/>
            </a:endParaRPr>
          </a:p>
        </p:txBody>
      </p:sp>
      <p:pic>
        <p:nvPicPr>
          <p:cNvPr id="22" name="Picture 7"/>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3518291" y="3728355"/>
            <a:ext cx="1049583" cy="86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正方形/長方形 25"/>
          <p:cNvSpPr/>
          <p:nvPr/>
        </p:nvSpPr>
        <p:spPr>
          <a:xfrm>
            <a:off x="3510801" y="4535351"/>
            <a:ext cx="1165704"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822048"/>
            <a:r>
              <a:rPr lang="ja-JP" altLang="en-US"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内三つ折り</a:t>
            </a:r>
            <a:endParaRPr lang="en-US" altLang="ja-JP"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円/楕円 57"/>
          <p:cNvSpPr/>
          <p:nvPr/>
        </p:nvSpPr>
        <p:spPr bwMode="auto">
          <a:xfrm>
            <a:off x="5508874" y="3630336"/>
            <a:ext cx="1046738" cy="1046738"/>
          </a:xfrm>
          <a:prstGeom prst="ellipse">
            <a:avLst/>
          </a:prstGeom>
          <a:solidFill>
            <a:srgbClr val="FFEDC9"/>
          </a:solidFill>
          <a:ln w="9525" cap="flat" cmpd="sng" algn="ctr">
            <a:noFill/>
            <a:prstDash val="solid"/>
            <a:headEnd type="none" w="med" len="med"/>
            <a:tailEnd type="none" w="med" len="med"/>
          </a:ln>
          <a:effectLst>
            <a:softEdge rad="127000"/>
          </a:effectLst>
        </p:spPr>
        <p:txBody>
          <a:bodyPr lIns="73881" tIns="36942" rIns="73881" bIns="36942" rtlCol="0" anchor="ctr"/>
          <a:lstStyle/>
          <a:p>
            <a:pPr algn="ctr" defTabSz="822197" fontAlgn="auto">
              <a:spcBef>
                <a:spcPts val="0"/>
              </a:spcBef>
              <a:spcAft>
                <a:spcPts val="0"/>
              </a:spcAft>
              <a:defRPr/>
            </a:pPr>
            <a:endParaRPr kumimoji="0" lang="ja-JP" altLang="en-US" sz="2587" kern="0">
              <a:solidFill>
                <a:prstClr val="black"/>
              </a:solidFill>
              <a:latin typeface="HGS創英角ﾎﾟｯﾌﾟ体" pitchFamily="50" charset="-128"/>
              <a:ea typeface="HGS創英角ﾎﾟｯﾌﾟ体" pitchFamily="50" charset="-128"/>
            </a:endParaRPr>
          </a:p>
        </p:txBody>
      </p:sp>
      <p:pic>
        <p:nvPicPr>
          <p:cNvPr id="23" name="Picture 8"/>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5498678" y="3724040"/>
            <a:ext cx="1124935" cy="86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正方形/長方形 26"/>
          <p:cNvSpPr/>
          <p:nvPr/>
        </p:nvSpPr>
        <p:spPr>
          <a:xfrm>
            <a:off x="5445436" y="4535351"/>
            <a:ext cx="1165704"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822048"/>
            <a:r>
              <a:rPr lang="ja-JP" altLang="en-US"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外三つ折り</a:t>
            </a:r>
            <a:endParaRPr lang="en-US" altLang="ja-JP" sz="1706" b="1"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AutoShape 374">
            <a:extLst>
              <a:ext uri="{FF2B5EF4-FFF2-40B4-BE49-F238E27FC236}">
                <a16:creationId xmlns:a16="http://schemas.microsoft.com/office/drawing/2014/main" id="{A87676DA-F436-4851-A4ED-8393CC578AE5}"/>
              </a:ext>
            </a:extLst>
          </p:cNvPr>
          <p:cNvSpPr>
            <a:spLocks noChangeArrowheads="1"/>
          </p:cNvSpPr>
          <p:nvPr/>
        </p:nvSpPr>
        <p:spPr bwMode="auto">
          <a:xfrm>
            <a:off x="3677480" y="2815787"/>
            <a:ext cx="3594273" cy="531991"/>
          </a:xfrm>
          <a:prstGeom prst="rect">
            <a:avLst/>
          </a:prstGeom>
          <a:noFill/>
          <a:ln w="19050" algn="ctr">
            <a:noFill/>
            <a:round/>
            <a:headEnd/>
            <a:tailEnd/>
          </a:ln>
          <a:effectLst/>
          <a:extLst>
            <a:ext uri="{909E8E84-426E-40DD-AFC4-6F175D3DCCD1}">
              <a14:hiddenFill xmlns:a14="http://schemas.microsoft.com/office/drawing/2010/main">
                <a:solidFill>
                  <a:srgbClr val="E4F2F6"/>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65303" tIns="65303" rIns="65303" bIns="65303"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defTabSz="414680" fontAlgn="auto">
              <a:spcBef>
                <a:spcPts val="0"/>
              </a:spcBef>
              <a:spcAft>
                <a:spcPts val="0"/>
              </a:spcAft>
            </a:pPr>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出力するだけで折り作業まで完了</a:t>
            </a:r>
            <a:endParaRPr kumimoji="0" lang="en-US" altLang="ja-JP"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just" defTabSz="414680" fontAlgn="auto">
              <a:spcBef>
                <a:spcPts val="0"/>
              </a:spcBef>
              <a:spcAft>
                <a:spcPts val="0"/>
              </a:spcAft>
            </a:pPr>
            <a:r>
              <a:rPr kumimoji="0" lang="ja-JP" altLang="en-US" sz="13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請求書や納品書の送付作業などの業務効率化に</a:t>
            </a:r>
          </a:p>
        </p:txBody>
      </p:sp>
      <p:grpSp>
        <p:nvGrpSpPr>
          <p:cNvPr id="29" name="グループ化 28">
            <a:extLst>
              <a:ext uri="{FF2B5EF4-FFF2-40B4-BE49-F238E27FC236}">
                <a16:creationId xmlns:a16="http://schemas.microsoft.com/office/drawing/2014/main" id="{29340285-BADD-4A0A-BD0C-156F54AA62CD}"/>
              </a:ext>
            </a:extLst>
          </p:cNvPr>
          <p:cNvGrpSpPr/>
          <p:nvPr/>
        </p:nvGrpSpPr>
        <p:grpSpPr>
          <a:xfrm>
            <a:off x="6516566" y="3780568"/>
            <a:ext cx="555004" cy="888164"/>
            <a:chOff x="6012364" y="3852481"/>
            <a:chExt cx="555004" cy="888164"/>
          </a:xfrm>
        </p:grpSpPr>
        <p:pic>
          <p:nvPicPr>
            <p:cNvPr id="37" name="図 36">
              <a:extLst>
                <a:ext uri="{FF2B5EF4-FFF2-40B4-BE49-F238E27FC236}">
                  <a16:creationId xmlns:a16="http://schemas.microsoft.com/office/drawing/2014/main" id="{EC0D0F65-B714-4885-9864-7F0F48E3A0BC}"/>
                </a:ext>
              </a:extLst>
            </p:cNvPr>
            <p:cNvPicPr>
              <a:picLocks noChangeAspect="1"/>
            </p:cNvPicPr>
            <p:nvPr/>
          </p:nvPicPr>
          <p:blipFill rotWithShape="1">
            <a:blip r:embed="rId7"/>
            <a:srcRect l="60527" t="5065" r="30800" b="36180"/>
            <a:stretch/>
          </p:blipFill>
          <p:spPr>
            <a:xfrm>
              <a:off x="6050983" y="3852481"/>
              <a:ext cx="516385" cy="700461"/>
            </a:xfrm>
            <a:prstGeom prst="rect">
              <a:avLst/>
            </a:prstGeom>
          </p:spPr>
        </p:pic>
        <p:sp>
          <p:nvSpPr>
            <p:cNvPr id="38" name="テキスト ボックス 37">
              <a:extLst>
                <a:ext uri="{FF2B5EF4-FFF2-40B4-BE49-F238E27FC236}">
                  <a16:creationId xmlns:a16="http://schemas.microsoft.com/office/drawing/2014/main" id="{F9D8F459-2ECB-431B-9390-7A74B32C4F7B}"/>
                </a:ext>
              </a:extLst>
            </p:cNvPr>
            <p:cNvSpPr txBox="1"/>
            <p:nvPr/>
          </p:nvSpPr>
          <p:spPr>
            <a:xfrm>
              <a:off x="6012364" y="4514719"/>
              <a:ext cx="540343" cy="225926"/>
            </a:xfrm>
            <a:prstGeom prst="rect">
              <a:avLst/>
            </a:prstGeom>
            <a:noFill/>
          </p:spPr>
          <p:txBody>
            <a:bodyPr wrap="square" lIns="0" tIns="0" rIns="0" bIns="0" rtlCol="0" anchor="ctr" anchorCtr="0">
              <a:spAutoFit/>
            </a:bodyPr>
            <a:lstStyle/>
            <a:p>
              <a:pPr algn="ctr" defTabSz="829544" eaLnBrk="0" hangingPunct="0"/>
              <a:r>
                <a:rPr lang="ja-JP" altLang="en-US"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rPr>
                <a:t>外三つ折り</a:t>
              </a:r>
              <a:endParaRPr lang="en-US" altLang="ja-JP"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endParaRPr>
            </a:p>
            <a:p>
              <a:pPr algn="ctr" defTabSz="829544" eaLnBrk="0" hangingPunct="0"/>
              <a:r>
                <a:rPr lang="ja-JP" altLang="en-US"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rPr>
                <a:t>（重ね折り）</a:t>
              </a:r>
            </a:p>
          </p:txBody>
        </p:sp>
      </p:grpSp>
      <p:grpSp>
        <p:nvGrpSpPr>
          <p:cNvPr id="33" name="グループ化 32">
            <a:extLst>
              <a:ext uri="{FF2B5EF4-FFF2-40B4-BE49-F238E27FC236}">
                <a16:creationId xmlns:a16="http://schemas.microsoft.com/office/drawing/2014/main" id="{59446B99-8055-496D-94DB-6E8D8AF9FB94}"/>
              </a:ext>
            </a:extLst>
          </p:cNvPr>
          <p:cNvGrpSpPr/>
          <p:nvPr/>
        </p:nvGrpSpPr>
        <p:grpSpPr>
          <a:xfrm>
            <a:off x="4738984" y="3785864"/>
            <a:ext cx="558705" cy="886159"/>
            <a:chOff x="6588499" y="3857777"/>
            <a:chExt cx="558705" cy="886159"/>
          </a:xfrm>
        </p:grpSpPr>
        <p:pic>
          <p:nvPicPr>
            <p:cNvPr id="36" name="図 35">
              <a:extLst>
                <a:ext uri="{FF2B5EF4-FFF2-40B4-BE49-F238E27FC236}">
                  <a16:creationId xmlns:a16="http://schemas.microsoft.com/office/drawing/2014/main" id="{B8A6E391-A37D-4DA3-A262-9D36ED939947}"/>
                </a:ext>
              </a:extLst>
            </p:cNvPr>
            <p:cNvPicPr>
              <a:picLocks noChangeAspect="1"/>
            </p:cNvPicPr>
            <p:nvPr/>
          </p:nvPicPr>
          <p:blipFill rotWithShape="1">
            <a:blip r:embed="rId7"/>
            <a:srcRect l="90219" b="38421"/>
            <a:stretch/>
          </p:blipFill>
          <p:spPr>
            <a:xfrm>
              <a:off x="6630820" y="3857777"/>
              <a:ext cx="516384" cy="650896"/>
            </a:xfrm>
            <a:prstGeom prst="rect">
              <a:avLst/>
            </a:prstGeom>
          </p:spPr>
        </p:pic>
        <p:sp>
          <p:nvSpPr>
            <p:cNvPr id="39" name="テキスト ボックス 38">
              <a:extLst>
                <a:ext uri="{FF2B5EF4-FFF2-40B4-BE49-F238E27FC236}">
                  <a16:creationId xmlns:a16="http://schemas.microsoft.com/office/drawing/2014/main" id="{6F250AB5-F661-43E3-B537-0B3221806DED}"/>
                </a:ext>
              </a:extLst>
            </p:cNvPr>
            <p:cNvSpPr txBox="1"/>
            <p:nvPr/>
          </p:nvSpPr>
          <p:spPr>
            <a:xfrm>
              <a:off x="6588499" y="4518010"/>
              <a:ext cx="516384" cy="225926"/>
            </a:xfrm>
            <a:prstGeom prst="rect">
              <a:avLst/>
            </a:prstGeom>
            <a:noFill/>
          </p:spPr>
          <p:txBody>
            <a:bodyPr wrap="square" lIns="0" tIns="0" rIns="0" bIns="0" rtlCol="0" anchor="ctr" anchorCtr="0">
              <a:spAutoFit/>
            </a:bodyPr>
            <a:lstStyle/>
            <a:p>
              <a:pPr algn="ctr" defTabSz="829544" eaLnBrk="0" hangingPunct="0"/>
              <a:r>
                <a:rPr lang="ja-JP" altLang="en-US"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rPr>
                <a:t>内三つ折り</a:t>
              </a:r>
              <a:endParaRPr lang="en-US" altLang="ja-JP"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endParaRPr>
            </a:p>
            <a:p>
              <a:pPr algn="ctr" defTabSz="829544" eaLnBrk="0" hangingPunct="0"/>
              <a:r>
                <a:rPr lang="ja-JP" altLang="en-US" sz="726" dirty="0">
                  <a:solidFill>
                    <a:prstClr val="black">
                      <a:lumMod val="75000"/>
                      <a:lumOff val="25000"/>
                    </a:prstClr>
                  </a:solidFill>
                  <a:latin typeface="Meiryo UI" panose="020B0604030504040204" pitchFamily="50" charset="-128"/>
                  <a:ea typeface="Meiryo UI" panose="020B0604030504040204" pitchFamily="50" charset="-128"/>
                  <a:cs typeface="メイリオ" pitchFamily="50" charset="-128"/>
                </a:rPr>
                <a:t>（重ね折り）</a:t>
              </a:r>
            </a:p>
          </p:txBody>
        </p:sp>
      </p:grpSp>
      <p:graphicFrame>
        <p:nvGraphicFramePr>
          <p:cNvPr id="64" name="表 63">
            <a:extLst>
              <a:ext uri="{FF2B5EF4-FFF2-40B4-BE49-F238E27FC236}">
                <a16:creationId xmlns:a16="http://schemas.microsoft.com/office/drawing/2014/main" id="{802EE4E9-3809-45AC-82FA-A3BCF45CF1BE}"/>
              </a:ext>
            </a:extLst>
          </p:cNvPr>
          <p:cNvGraphicFramePr>
            <a:graphicFrameLocks noGrp="1"/>
          </p:cNvGraphicFramePr>
          <p:nvPr/>
        </p:nvGraphicFramePr>
        <p:xfrm>
          <a:off x="647353" y="5342507"/>
          <a:ext cx="8611294" cy="1209954"/>
        </p:xfrm>
        <a:graphic>
          <a:graphicData uri="http://schemas.openxmlformats.org/drawingml/2006/table">
            <a:tbl>
              <a:tblPr firstRow="1" firstCol="1">
                <a:tableStyleId>{5C22544A-7EE6-4342-B048-85BDC9FD1C3A}</a:tableStyleId>
              </a:tblPr>
              <a:tblGrid>
                <a:gridCol w="1359097">
                  <a:extLst>
                    <a:ext uri="{9D8B030D-6E8A-4147-A177-3AD203B41FA5}">
                      <a16:colId xmlns:a16="http://schemas.microsoft.com/office/drawing/2014/main" val="2531889188"/>
                    </a:ext>
                  </a:extLst>
                </a:gridCol>
                <a:gridCol w="7252197">
                  <a:extLst>
                    <a:ext uri="{9D8B030D-6E8A-4147-A177-3AD203B41FA5}">
                      <a16:colId xmlns:a16="http://schemas.microsoft.com/office/drawing/2014/main" val="3027784455"/>
                    </a:ext>
                  </a:extLst>
                </a:gridCol>
              </a:tblGrid>
              <a:tr h="252000">
                <a:tc gridSpan="2">
                  <a:txBody>
                    <a:bodyPr/>
                    <a:lstStyle/>
                    <a:p>
                      <a:pPr algn="ctr" fontAlgn="ctr"/>
                      <a:r>
                        <a:rPr lang="ja-JP" altLang="en-US" sz="1000" b="1" i="0" u="none" strike="noStrike" dirty="0">
                          <a:solidFill>
                            <a:srgbClr val="000000"/>
                          </a:solidFill>
                          <a:effectLst/>
                          <a:latin typeface="Meiryo UI" panose="020B0604030504040204" pitchFamily="50" charset="-128"/>
                          <a:ea typeface="Meiryo UI" panose="020B0604030504040204" pitchFamily="50" charset="-128"/>
                        </a:rPr>
                        <a:t>対応機種</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RICOH IM C6010/C5510/C4510/C3510/C3010/C2510</a:t>
                      </a:r>
                    </a:p>
                  </a:txBody>
                  <a:tcPr marL="0" marR="0" marT="6532" marB="6532"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hMerge="1">
                  <a:txBody>
                    <a:bodyPr/>
                    <a:lstStyle/>
                    <a:p>
                      <a:pPr algn="l" fontAlgn="ctr">
                        <a:lnSpc>
                          <a:spcPct val="110000"/>
                        </a:lnSpc>
                      </a:pP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53831918"/>
                  </a:ext>
                </a:extLst>
              </a:tr>
              <a:tr h="220841">
                <a:tc>
                  <a:txBody>
                    <a:bodyPr/>
                    <a:lstStyle/>
                    <a:p>
                      <a:pPr algn="ctr" fontAlgn="ctr">
                        <a:lnSpc>
                          <a:spcPct val="100000"/>
                        </a:lnSpc>
                      </a:pP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折り可能</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lnSpc>
                          <a:spcPct val="100000"/>
                        </a:lnSpc>
                      </a:pP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用紙サイズ</a:t>
                      </a:r>
                    </a:p>
                  </a:txBody>
                  <a:tcPr marL="32659" marR="32659" marT="8641" marB="0"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a:txBody>
                    <a:bodyPr/>
                    <a:lstStyle/>
                    <a:p>
                      <a:pPr algn="l" fontAlgn="ctr">
                        <a:lnSpc>
                          <a:spcPct val="100000"/>
                        </a:lnSpc>
                      </a:pP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Z</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折り：</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A3</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A4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タテ、</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B4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11×17"</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8½×11"</a:t>
                      </a:r>
                      <a:b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b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二つ折り：</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A3</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B4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B5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タテ、</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11×17"</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8½×11"</a:t>
                      </a:r>
                      <a:b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b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外三つ折り</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内三つ折り：（</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枚折り時）</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A3</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A4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タテ、</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11×17“</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8½×14”</a:t>
                      </a:r>
                      <a:r>
                        <a:rPr lang="ja-JP" altLang="en-US" sz="1000" b="0" i="0" u="none" strike="noStrike" baseline="0" dirty="0" err="1">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8½×11“</a:t>
                      </a:r>
                      <a:r>
                        <a:rPr lang="ja-JP" altLang="en-US" sz="1000" u="none" strike="noStrike" dirty="0">
                          <a:effectLst/>
                          <a:latin typeface="Meiryo UI" panose="020B0604030504040204" pitchFamily="50" charset="-128"/>
                          <a:ea typeface="Meiryo UI" panose="020B0604030504040204" pitchFamily="50" charset="-128"/>
                        </a:rPr>
                        <a:t>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（重ね折り時）</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A4 </a:t>
                      </a:r>
                      <a:r>
                        <a:rPr lang="ja-JP" altLang="en-US" sz="1000" b="0" i="0" u="none" strike="noStrike" baseline="0" dirty="0">
                          <a:solidFill>
                            <a:srgbClr val="000000"/>
                          </a:solidFill>
                          <a:effectLst/>
                          <a:latin typeface="Meiryo UI" panose="020B0604030504040204" pitchFamily="50" charset="-128"/>
                          <a:ea typeface="Meiryo UI" panose="020B0604030504040204" pitchFamily="50" charset="-128"/>
                        </a:rPr>
                        <a:t>タテ、</a:t>
                      </a:r>
                      <a:r>
                        <a:rPr lang="en-US" altLang="ja-JP" sz="1000" b="0" i="0" u="none" strike="noStrike" baseline="0" dirty="0">
                          <a:solidFill>
                            <a:srgbClr val="000000"/>
                          </a:solidFill>
                          <a:effectLst/>
                          <a:latin typeface="Meiryo UI" panose="020B0604030504040204" pitchFamily="50" charset="-128"/>
                          <a:ea typeface="Meiryo UI" panose="020B0604030504040204" pitchFamily="50" charset="-128"/>
                        </a:rPr>
                        <a:t>8½×11"</a:t>
                      </a: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204377292"/>
                  </a:ext>
                </a:extLst>
              </a:tr>
              <a:tr h="92018">
                <a:tc>
                  <a:txBody>
                    <a:bodyPr/>
                    <a:lstStyle/>
                    <a:p>
                      <a:pPr algn="ctr" fontAlgn="ctr">
                        <a:lnSpc>
                          <a:spcPct val="100000"/>
                        </a:lnSpc>
                      </a:pP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用紙紙厚</a:t>
                      </a:r>
                    </a:p>
                  </a:txBody>
                  <a:tcPr marL="32659" marR="32659" marT="8641" marB="0"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a:txBody>
                    <a:bodyPr/>
                    <a:lstStyle/>
                    <a:p>
                      <a:pPr algn="l" fontAlgn="ctr">
                        <a:lnSpc>
                          <a:spcPct val="100000"/>
                        </a:lnSpc>
                      </a:pP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枚折り時：</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64 〜 105g/㎡ (55 〜 90kg)</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　重ね折り時：</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64 〜 80g/㎡ (55 〜 69kg)</a:t>
                      </a: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976554808"/>
                  </a:ext>
                </a:extLst>
              </a:tr>
              <a:tr h="92018">
                <a:tc>
                  <a:txBody>
                    <a:bodyPr/>
                    <a:lstStyle/>
                    <a:p>
                      <a:pPr algn="ctr" fontAlgn="ctr">
                        <a:lnSpc>
                          <a:spcPct val="100000"/>
                        </a:lnSpc>
                      </a:pP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積載枚数</a:t>
                      </a:r>
                    </a:p>
                  </a:txBody>
                  <a:tcPr marL="32659" marR="32659" marT="8641" marB="0"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a:txBody>
                    <a:bodyPr/>
                    <a:lstStyle/>
                    <a:p>
                      <a:pPr algn="l" fontAlgn="ctr">
                        <a:lnSpc>
                          <a:spcPct val="100000"/>
                        </a:lnSpc>
                        <a:spcBef>
                          <a:spcPts val="0"/>
                        </a:spcBef>
                      </a:pPr>
                      <a:r>
                        <a:rPr lang="ja-JP" altLang="en-US" sz="1000" b="0" u="none" strike="noStrike" baseline="0" dirty="0">
                          <a:solidFill>
                            <a:srgbClr val="000000"/>
                          </a:solidFill>
                          <a:effectLst/>
                          <a:latin typeface="Meiryo UI" panose="020B0604030504040204" pitchFamily="50" charset="-128"/>
                          <a:ea typeface="Meiryo UI" panose="020B0604030504040204" pitchFamily="50" charset="-128"/>
                        </a:rPr>
                        <a:t>折り紙：</a:t>
                      </a:r>
                      <a:r>
                        <a:rPr lang="en-US" altLang="ja-JP" sz="1000" b="0" u="none" strike="noStrike" baseline="0" dirty="0">
                          <a:solidFill>
                            <a:srgbClr val="000000"/>
                          </a:solidFill>
                          <a:effectLst/>
                          <a:latin typeface="Meiryo UI" panose="020B0604030504040204" pitchFamily="50" charset="-128"/>
                          <a:ea typeface="Meiryo UI" panose="020B0604030504040204" pitchFamily="50" charset="-128"/>
                        </a:rPr>
                        <a:t>20 </a:t>
                      </a:r>
                      <a:r>
                        <a:rPr lang="ja-JP" altLang="en-US" sz="1000" b="0" u="none" strike="noStrike" baseline="0" dirty="0">
                          <a:solidFill>
                            <a:srgbClr val="000000"/>
                          </a:solidFill>
                          <a:effectLst/>
                          <a:latin typeface="Meiryo UI" panose="020B0604030504040204" pitchFamily="50" charset="-128"/>
                          <a:ea typeface="Meiryo UI" panose="020B0604030504040204" pitchFamily="50" charset="-128"/>
                        </a:rPr>
                        <a:t>枚</a:t>
                      </a:r>
                      <a:endParaRPr lang="en-US" altLang="ja-JP" sz="1000" b="0" u="none" strike="noStrike" baseline="0" dirty="0">
                        <a:solidFill>
                          <a:srgbClr val="000000"/>
                        </a:solidFill>
                        <a:effectLst/>
                        <a:latin typeface="Meiryo UI" panose="020B0604030504040204" pitchFamily="50" charset="-128"/>
                        <a:ea typeface="Meiryo UI" panose="020B0604030504040204" pitchFamily="50" charset="-128"/>
                      </a:endParaRP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1768963267"/>
                  </a:ext>
                </a:extLst>
              </a:tr>
            </a:tbl>
          </a:graphicData>
        </a:graphic>
      </p:graphicFrame>
      <p:cxnSp>
        <p:nvCxnSpPr>
          <p:cNvPr id="9" name="直線コネクタ 8">
            <a:extLst>
              <a:ext uri="{FF2B5EF4-FFF2-40B4-BE49-F238E27FC236}">
                <a16:creationId xmlns:a16="http://schemas.microsoft.com/office/drawing/2014/main" id="{6461B396-9FA0-43F1-8770-507D6096F387}"/>
              </a:ext>
            </a:extLst>
          </p:cNvPr>
          <p:cNvCxnSpPr>
            <a:cxnSpLocks/>
          </p:cNvCxnSpPr>
          <p:nvPr/>
        </p:nvCxnSpPr>
        <p:spPr bwMode="auto">
          <a:xfrm>
            <a:off x="3725148" y="2803230"/>
            <a:ext cx="3387663" cy="0"/>
          </a:xfrm>
          <a:prstGeom prst="line">
            <a:avLst/>
          </a:prstGeom>
          <a:solidFill>
            <a:schemeClr val="accent1"/>
          </a:solidFill>
          <a:ln w="19050" cap="flat" cmpd="sng" algn="ctr">
            <a:solidFill>
              <a:srgbClr val="0064B4"/>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正方形/長方形 11"/>
          <p:cNvSpPr/>
          <p:nvPr/>
        </p:nvSpPr>
        <p:spPr>
          <a:xfrm>
            <a:off x="4266312" y="1929035"/>
            <a:ext cx="3005098" cy="830997"/>
          </a:xfrm>
          <a:prstGeom prst="rect">
            <a:avLst/>
          </a:prstGeom>
        </p:spPr>
        <p:txBody>
          <a:bodyPr wrap="square">
            <a:spAutoFit/>
          </a:bodyPr>
          <a:lstStyle/>
          <a:p>
            <a:pPr algn="ctr" defTabSz="414680" fontAlgn="auto">
              <a:spcBef>
                <a:spcPts val="0"/>
              </a:spcBef>
              <a:spcAft>
                <a:spcPts val="0"/>
              </a:spcAft>
            </a:pPr>
            <a:r>
              <a:rPr kumimoji="0" lang="ja-JP" altLang="ja-JP"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rPr>
              <a:t>追加スペース</a:t>
            </a:r>
            <a:r>
              <a:rPr kumimoji="0" lang="ja-JP" altLang="en-US"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rPr>
              <a:t>不要で</a:t>
            </a:r>
            <a:endParaRPr kumimoji="0" lang="en-US" altLang="ja-JP"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endParaRPr>
          </a:p>
          <a:p>
            <a:pPr algn="ctr" defTabSz="414680" fontAlgn="auto">
              <a:spcBef>
                <a:spcPts val="0"/>
              </a:spcBef>
              <a:spcAft>
                <a:spcPts val="0"/>
              </a:spcAft>
            </a:pPr>
            <a:r>
              <a:rPr kumimoji="0" lang="ja-JP" altLang="en-US"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rPr>
              <a:t>紙</a:t>
            </a:r>
            <a:r>
              <a:rPr kumimoji="0" lang="ja-JP" altLang="ja-JP"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rPr>
              <a:t>折り</a:t>
            </a:r>
            <a:r>
              <a:rPr kumimoji="0" lang="ja-JP" altLang="en-US"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rPr>
              <a:t>可能</a:t>
            </a:r>
            <a:endParaRPr kumimoji="0" lang="en-US" altLang="ja-JP" sz="2400" b="1" dirty="0">
              <a:solidFill>
                <a:srgbClr val="0064B4"/>
              </a:solidFill>
              <a:latin typeface="Meiryo UI" panose="020B0604030504040204" pitchFamily="50" charset="-128"/>
              <a:ea typeface="Meiryo UI" panose="020B0604030504040204" pitchFamily="50" charset="-128"/>
              <a:cs typeface="Times New Roman" panose="02020603050405020304" pitchFamily="18" charset="0"/>
            </a:endParaRPr>
          </a:p>
        </p:txBody>
      </p:sp>
      <p:sp>
        <p:nvSpPr>
          <p:cNvPr id="14" name="四角形: 角を丸くする 13">
            <a:extLst>
              <a:ext uri="{FF2B5EF4-FFF2-40B4-BE49-F238E27FC236}">
                <a16:creationId xmlns:a16="http://schemas.microsoft.com/office/drawing/2014/main" id="{43FE6FCD-0D88-44B2-ABF9-31B007A68432}"/>
              </a:ext>
            </a:extLst>
          </p:cNvPr>
          <p:cNvSpPr/>
          <p:nvPr/>
        </p:nvSpPr>
        <p:spPr bwMode="auto">
          <a:xfrm>
            <a:off x="3373443" y="4978080"/>
            <a:ext cx="3739368" cy="193959"/>
          </a:xfrm>
          <a:prstGeom prst="roundRect">
            <a:avLst>
              <a:gd name="adj" fmla="val 50000"/>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1017588"/>
            <a:r>
              <a:rPr lang="en-US" altLang="ja-JP" sz="1200" dirty="0">
                <a:solidFill>
                  <a:schemeClr val="bg1"/>
                </a:solidFill>
                <a:ea typeface="Meiryo UI" panose="020B0604030504040204" pitchFamily="50" charset="-128"/>
              </a:rPr>
              <a:t>※</a:t>
            </a:r>
            <a:r>
              <a:rPr lang="ja-JP" altLang="en-US" sz="1200" dirty="0">
                <a:solidFill>
                  <a:schemeClr val="bg1"/>
                </a:solidFill>
                <a:ea typeface="Meiryo UI" panose="020B0604030504040204" pitchFamily="50" charset="-128"/>
              </a:rPr>
              <a:t>重ね折りは内三つ折り、 外三つ折りのみ</a:t>
            </a:r>
            <a:r>
              <a:rPr lang="en-US" altLang="ja-JP" sz="1200" dirty="0">
                <a:solidFill>
                  <a:schemeClr val="bg1"/>
                </a:solidFill>
                <a:ea typeface="Meiryo UI" panose="020B0604030504040204" pitchFamily="50" charset="-128"/>
              </a:rPr>
              <a:t>3</a:t>
            </a:r>
            <a:r>
              <a:rPr lang="ja-JP" altLang="en-US" sz="1200" dirty="0">
                <a:solidFill>
                  <a:schemeClr val="bg1"/>
                </a:solidFill>
                <a:ea typeface="Meiryo UI" panose="020B0604030504040204" pitchFamily="50" charset="-128"/>
              </a:rPr>
              <a:t>枚まで可</a:t>
            </a:r>
          </a:p>
        </p:txBody>
      </p:sp>
      <p:grpSp>
        <p:nvGrpSpPr>
          <p:cNvPr id="11" name="グループ化 10">
            <a:extLst>
              <a:ext uri="{FF2B5EF4-FFF2-40B4-BE49-F238E27FC236}">
                <a16:creationId xmlns:a16="http://schemas.microsoft.com/office/drawing/2014/main" id="{1DDE8FC8-4B7D-40B6-B344-A6D841385536}"/>
              </a:ext>
            </a:extLst>
          </p:cNvPr>
          <p:cNvGrpSpPr/>
          <p:nvPr/>
        </p:nvGrpSpPr>
        <p:grpSpPr>
          <a:xfrm>
            <a:off x="697077" y="1877759"/>
            <a:ext cx="2932430" cy="1465394"/>
            <a:chOff x="697077" y="1812747"/>
            <a:chExt cx="2932430" cy="1465394"/>
          </a:xfrm>
        </p:grpSpPr>
        <p:pic>
          <p:nvPicPr>
            <p:cNvPr id="8" name="図 7">
              <a:extLst>
                <a:ext uri="{FF2B5EF4-FFF2-40B4-BE49-F238E27FC236}">
                  <a16:creationId xmlns:a16="http://schemas.microsoft.com/office/drawing/2014/main" id="{ACE00A88-1372-4DB4-ABC2-D4A4D88DEE44}"/>
                </a:ext>
              </a:extLst>
            </p:cNvPr>
            <p:cNvPicPr>
              <a:picLocks noChangeAspect="1"/>
            </p:cNvPicPr>
            <p:nvPr/>
          </p:nvPicPr>
          <p:blipFill rotWithShape="1">
            <a:blip r:embed="rId8"/>
            <a:srcRect b="11631"/>
            <a:stretch/>
          </p:blipFill>
          <p:spPr>
            <a:xfrm>
              <a:off x="697077" y="1812747"/>
              <a:ext cx="2932430" cy="1465394"/>
            </a:xfrm>
            <a:prstGeom prst="rect">
              <a:avLst/>
            </a:prstGeom>
          </p:spPr>
        </p:pic>
        <p:sp>
          <p:nvSpPr>
            <p:cNvPr id="10" name="角丸四角形 9"/>
            <p:cNvSpPr/>
            <p:nvPr/>
          </p:nvSpPr>
          <p:spPr bwMode="auto">
            <a:xfrm>
              <a:off x="1162467" y="2289061"/>
              <a:ext cx="2189954" cy="863316"/>
            </a:xfrm>
            <a:prstGeom prst="roundRect">
              <a:avLst>
                <a:gd name="adj" fmla="val 6352"/>
              </a:avLst>
            </a:prstGeom>
            <a:noFill/>
            <a:ln w="28575" cap="flat" cmpd="sng" algn="ctr">
              <a:solidFill>
                <a:srgbClr val="FF0000"/>
              </a:solidFill>
              <a:prstDash val="sysDot"/>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a:solidFill>
                  <a:prstClr val="black"/>
                </a:solidFill>
                <a:latin typeface="HGS創英角ﾎﾟｯﾌﾟ体" pitchFamily="50" charset="-128"/>
                <a:ea typeface="HGS創英角ﾎﾟｯﾌﾟ体" pitchFamily="50" charset="-128"/>
              </a:endParaRPr>
            </a:p>
          </p:txBody>
        </p:sp>
      </p:grpSp>
      <p:sp>
        <p:nvSpPr>
          <p:cNvPr id="13" name="楕円 12">
            <a:extLst>
              <a:ext uri="{FF2B5EF4-FFF2-40B4-BE49-F238E27FC236}">
                <a16:creationId xmlns:a16="http://schemas.microsoft.com/office/drawing/2014/main" id="{E864DD60-719D-40CD-BABA-A7D9DFA3DCA5}"/>
              </a:ext>
            </a:extLst>
          </p:cNvPr>
          <p:cNvSpPr/>
          <p:nvPr/>
        </p:nvSpPr>
        <p:spPr bwMode="auto">
          <a:xfrm>
            <a:off x="3657193" y="1918549"/>
            <a:ext cx="817685" cy="817685"/>
          </a:xfrm>
          <a:prstGeom prst="ellipse">
            <a:avLst/>
          </a:prstGeom>
          <a:solidFill>
            <a:srgbClr val="0064B4"/>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solidFill>
                  <a:schemeClr val="bg1"/>
                </a:solidFill>
                <a:effectLst/>
                <a:ea typeface="Meiryo UI" panose="020B0604030504040204" pitchFamily="50" charset="-128"/>
              </a:rPr>
              <a:t>リコー</a:t>
            </a:r>
            <a:endParaRPr kumimoji="1" lang="en-US" altLang="ja-JP" sz="1600" b="0" i="0" u="none" strike="noStrike" cap="none" normalizeH="0" baseline="0" dirty="0">
              <a:ln>
                <a:noFill/>
              </a:ln>
              <a:solidFill>
                <a:schemeClr val="bg1"/>
              </a:solidFill>
              <a:effectLst/>
              <a:ea typeface="Meiryo UI" panose="020B0604030504040204" pitchFamily="50" charset="-128"/>
            </a:endParaRPr>
          </a:p>
          <a:p>
            <a:pPr marL="0" marR="0" indent="0" algn="ctr" defTabSz="1017588" rtl="0" eaLnBrk="1" fontAlgn="base" latinLnBrk="0" hangingPunct="1">
              <a:lnSpc>
                <a:spcPct val="100000"/>
              </a:lnSpc>
              <a:spcBef>
                <a:spcPct val="0"/>
              </a:spcBef>
              <a:spcAft>
                <a:spcPct val="0"/>
              </a:spcAft>
              <a:buClrTx/>
              <a:buSzTx/>
              <a:buFontTx/>
              <a:buNone/>
              <a:tabLst/>
            </a:pPr>
            <a:r>
              <a:rPr lang="ja-JP" altLang="en-US" sz="1600" dirty="0">
                <a:solidFill>
                  <a:schemeClr val="bg1"/>
                </a:solidFill>
                <a:ea typeface="Meiryo UI" panose="020B0604030504040204" pitchFamily="50" charset="-128"/>
              </a:rPr>
              <a:t>だから</a:t>
            </a:r>
            <a:endParaRPr kumimoji="1" lang="ja-JP" altLang="en-US" sz="1600" b="0" i="0" u="none" strike="noStrike" cap="none" normalizeH="0" baseline="0" dirty="0">
              <a:ln>
                <a:noFill/>
              </a:ln>
              <a:solidFill>
                <a:schemeClr val="bg1"/>
              </a:solidFill>
              <a:effectLst/>
              <a:ea typeface="Meiryo UI" panose="020B0604030504040204" pitchFamily="50" charset="-128"/>
            </a:endParaRPr>
          </a:p>
        </p:txBody>
      </p:sp>
      <p:sp>
        <p:nvSpPr>
          <p:cNvPr id="3" name="二等辺三角形 2">
            <a:extLst>
              <a:ext uri="{FF2B5EF4-FFF2-40B4-BE49-F238E27FC236}">
                <a16:creationId xmlns:a16="http://schemas.microsoft.com/office/drawing/2014/main" id="{84B8EC40-B64E-4FAC-8DEA-56DF2E5B875E}"/>
              </a:ext>
            </a:extLst>
          </p:cNvPr>
          <p:cNvSpPr/>
          <p:nvPr/>
        </p:nvSpPr>
        <p:spPr bwMode="auto">
          <a:xfrm flipV="1">
            <a:off x="3057210" y="3419956"/>
            <a:ext cx="1758462" cy="214373"/>
          </a:xfrm>
          <a:prstGeom prst="triangle">
            <a:avLst/>
          </a:prstGeom>
          <a:solidFill>
            <a:srgbClr val="BEE1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spTree>
    <p:extLst>
      <p:ext uri="{BB962C8B-B14F-4D97-AF65-F5344CB8AC3E}">
        <p14:creationId xmlns:p14="http://schemas.microsoft.com/office/powerpoint/2010/main" val="460933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四角形: 角を丸くする 41">
            <a:extLst>
              <a:ext uri="{FF2B5EF4-FFF2-40B4-BE49-F238E27FC236}">
                <a16:creationId xmlns:a16="http://schemas.microsoft.com/office/drawing/2014/main" id="{59B73F13-40BD-4C04-BA30-96D32CD9A8A4}"/>
              </a:ext>
            </a:extLst>
          </p:cNvPr>
          <p:cNvSpPr/>
          <p:nvPr/>
        </p:nvSpPr>
        <p:spPr bwMode="auto">
          <a:xfrm>
            <a:off x="3059723" y="1984614"/>
            <a:ext cx="6098641" cy="1023496"/>
          </a:xfrm>
          <a:prstGeom prst="roundRect">
            <a:avLst/>
          </a:prstGeom>
          <a:solidFill>
            <a:srgbClr val="BEE1FF"/>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1017588"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0064B4"/>
                </a:solidFill>
                <a:effectLst/>
                <a:ea typeface="Meiryo UI" panose="020B0604030504040204" pitchFamily="50" charset="-128"/>
              </a:rPr>
              <a:t>　名刺や領収証の</a:t>
            </a:r>
            <a:endParaRPr kumimoji="1" lang="en-US" altLang="ja-JP" sz="2400" b="0" i="0" u="none" strike="noStrike" cap="none" normalizeH="0" baseline="0" dirty="0">
              <a:ln>
                <a:noFill/>
              </a:ln>
              <a:solidFill>
                <a:srgbClr val="0064B4"/>
              </a:solidFill>
              <a:effectLst/>
              <a:ea typeface="Meiryo UI" panose="020B0604030504040204" pitchFamily="50" charset="-128"/>
            </a:endParaRPr>
          </a:p>
          <a:p>
            <a:pPr marL="0" marR="0" indent="0" defTabSz="1017588" rtl="0" eaLnBrk="1" fontAlgn="base" latinLnBrk="0" hangingPunct="1">
              <a:lnSpc>
                <a:spcPct val="100000"/>
              </a:lnSpc>
              <a:spcBef>
                <a:spcPct val="0"/>
              </a:spcBef>
              <a:spcAft>
                <a:spcPct val="0"/>
              </a:spcAft>
              <a:buClrTx/>
              <a:buSzTx/>
              <a:buFontTx/>
              <a:buNone/>
              <a:tabLst/>
            </a:pPr>
            <a:r>
              <a:rPr kumimoji="1" lang="ja-JP" altLang="en-US" sz="2400" b="0" i="0" u="none" strike="noStrike" cap="none" normalizeH="0" baseline="0" dirty="0">
                <a:ln>
                  <a:noFill/>
                </a:ln>
                <a:solidFill>
                  <a:srgbClr val="0064B4"/>
                </a:solidFill>
                <a:effectLst/>
                <a:ea typeface="Meiryo UI" panose="020B0604030504040204" pitchFamily="50" charset="-128"/>
              </a:rPr>
              <a:t>　読み取りが便利に！</a:t>
            </a:r>
          </a:p>
        </p:txBody>
      </p:sp>
      <p:sp>
        <p:nvSpPr>
          <p:cNvPr id="2" name="スライド番号プレースホルダー 1">
            <a:extLst>
              <a:ext uri="{FF2B5EF4-FFF2-40B4-BE49-F238E27FC236}">
                <a16:creationId xmlns:a16="http://schemas.microsoft.com/office/drawing/2014/main" id="{79433343-BB5B-4C92-959B-D67433225F50}"/>
              </a:ext>
            </a:extLst>
          </p:cNvPr>
          <p:cNvSpPr>
            <a:spLocks noGrp="1"/>
          </p:cNvSpPr>
          <p:nvPr>
            <p:ph type="sldNum" sz="quarter" idx="4"/>
          </p:nvPr>
        </p:nvSpPr>
        <p:spPr/>
        <p:txBody>
          <a:bodyPr/>
          <a:lstStyle/>
          <a:p>
            <a:pPr>
              <a:defRPr/>
            </a:pPr>
            <a:fld id="{FB3629B8-3F17-4C5D-9EA5-923845F78C95}" type="slidenum">
              <a:rPr lang="en-US" altLang="ja-JP" smtClean="0"/>
              <a:pPr>
                <a:defRPr/>
              </a:pPr>
              <a:t>43</a:t>
            </a:fld>
            <a:endParaRPr lang="en-US" altLang="ja-JP" dirty="0"/>
          </a:p>
        </p:txBody>
      </p:sp>
      <p:sp>
        <p:nvSpPr>
          <p:cNvPr id="3" name="タイトル 2">
            <a:extLst>
              <a:ext uri="{FF2B5EF4-FFF2-40B4-BE49-F238E27FC236}">
                <a16:creationId xmlns:a16="http://schemas.microsoft.com/office/drawing/2014/main" id="{2F0D7817-F35A-428F-A01B-984F030133B2}"/>
              </a:ext>
            </a:extLst>
          </p:cNvPr>
          <p:cNvSpPr>
            <a:spLocks noGrp="1"/>
          </p:cNvSpPr>
          <p:nvPr>
            <p:ph type="title"/>
          </p:nvPr>
        </p:nvSpPr>
        <p:spPr>
          <a:xfrm>
            <a:off x="638214" y="46812"/>
            <a:ext cx="9259200" cy="540471"/>
          </a:xfrm>
        </p:spPr>
        <p:txBody>
          <a:bodyPr/>
          <a:lstStyle/>
          <a:p>
            <a:r>
              <a:rPr lang="en-US" altLang="ja-JP" dirty="0">
                <a:latin typeface="Meiryo UI" panose="020B0604030504040204" pitchFamily="50" charset="-128"/>
                <a:ea typeface="Meiryo UI" panose="020B0604030504040204" pitchFamily="50" charset="-128"/>
                <a:cs typeface="Meiryo UI" panose="020B0604030504040204" pitchFamily="50" charset="-128"/>
              </a:rPr>
              <a:t>1</a:t>
            </a:r>
            <a:r>
              <a:rPr lang="ja-JP" altLang="en-US" dirty="0">
                <a:latin typeface="Meiryo UI" panose="020B0604030504040204" pitchFamily="50" charset="-128"/>
                <a:ea typeface="Meiryo UI" panose="020B0604030504040204" pitchFamily="50" charset="-128"/>
                <a:cs typeface="Meiryo UI" panose="020B0604030504040204" pitchFamily="50" charset="-128"/>
              </a:rPr>
              <a:t>パス両面</a:t>
            </a:r>
            <a:r>
              <a:rPr lang="en-US" altLang="ja-JP" dirty="0">
                <a:latin typeface="Meiryo UI" panose="020B0604030504040204" pitchFamily="50" charset="-128"/>
                <a:ea typeface="Meiryo UI" panose="020B0604030504040204" pitchFamily="50" charset="-128"/>
                <a:cs typeface="Meiryo UI" panose="020B0604030504040204" pitchFamily="50" charset="-128"/>
              </a:rPr>
              <a:t>ADF</a:t>
            </a: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ja-JP" altLang="en-US" dirty="0" err="1">
                <a:latin typeface="Meiryo UI" panose="020B0604030504040204" pitchFamily="50" charset="-128"/>
                <a:ea typeface="Meiryo UI" panose="020B0604030504040204" pitchFamily="50" charset="-128"/>
                <a:cs typeface="Meiryo UI" panose="020B0604030504040204" pitchFamily="50" charset="-128"/>
              </a:rPr>
              <a:t>ー</a:t>
            </a:r>
            <a:r>
              <a:rPr lang="ja-JP" altLang="en-US" dirty="0">
                <a:latin typeface="Meiryo UI" panose="020B0604030504040204" pitchFamily="50" charset="-128"/>
                <a:ea typeface="Meiryo UI" panose="020B0604030504040204" pitchFamily="50" charset="-128"/>
                <a:cs typeface="Meiryo UI" panose="020B0604030504040204" pitchFamily="50" charset="-128"/>
              </a:rPr>
              <a:t>小サイズ原稿のスキャンー</a:t>
            </a:r>
            <a:endParaRPr kumimoji="1" lang="ja-JP" altLang="en-US" b="0" dirty="0"/>
          </a:p>
        </p:txBody>
      </p:sp>
      <p:graphicFrame>
        <p:nvGraphicFramePr>
          <p:cNvPr id="6" name="表 5">
            <a:extLst>
              <a:ext uri="{FF2B5EF4-FFF2-40B4-BE49-F238E27FC236}">
                <a16:creationId xmlns:a16="http://schemas.microsoft.com/office/drawing/2014/main" id="{292F5C4D-F65A-489C-A896-D995E095A748}"/>
              </a:ext>
            </a:extLst>
          </p:cNvPr>
          <p:cNvGraphicFramePr>
            <a:graphicFrameLocks noGrp="1"/>
          </p:cNvGraphicFramePr>
          <p:nvPr/>
        </p:nvGraphicFramePr>
        <p:xfrm>
          <a:off x="743993" y="5269169"/>
          <a:ext cx="8418015" cy="1274552"/>
        </p:xfrm>
        <a:graphic>
          <a:graphicData uri="http://schemas.openxmlformats.org/drawingml/2006/table">
            <a:tbl>
              <a:tblPr firstRow="1" firstCol="1">
                <a:tableStyleId>{5C22544A-7EE6-4342-B048-85BDC9FD1C3A}</a:tableStyleId>
              </a:tblPr>
              <a:tblGrid>
                <a:gridCol w="1328856">
                  <a:extLst>
                    <a:ext uri="{9D8B030D-6E8A-4147-A177-3AD203B41FA5}">
                      <a16:colId xmlns:a16="http://schemas.microsoft.com/office/drawing/2014/main" val="2531889188"/>
                    </a:ext>
                  </a:extLst>
                </a:gridCol>
                <a:gridCol w="7089159">
                  <a:extLst>
                    <a:ext uri="{9D8B030D-6E8A-4147-A177-3AD203B41FA5}">
                      <a16:colId xmlns:a16="http://schemas.microsoft.com/office/drawing/2014/main" val="3027784455"/>
                    </a:ext>
                  </a:extLst>
                </a:gridCol>
              </a:tblGrid>
              <a:tr h="278780">
                <a:tc gridSpan="2">
                  <a:txBody>
                    <a:bodyPr/>
                    <a:lstStyle/>
                    <a:p>
                      <a:pPr algn="ctr" fontAlgn="ctr">
                        <a:lnSpc>
                          <a:spcPct val="110000"/>
                        </a:lnSpc>
                      </a:pP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標準機能</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a:t>
                      </a:r>
                      <a:r>
                        <a:rPr lang="pt-BR" altLang="ja-JP" sz="1000" b="0" i="0" u="none" strike="noStrike" dirty="0">
                          <a:solidFill>
                            <a:schemeClr val="tx1"/>
                          </a:solidFill>
                          <a:effectLst/>
                          <a:latin typeface="Meiryo UI" panose="020B0604030504040204" pitchFamily="50" charset="-128"/>
                          <a:ea typeface="Meiryo UI" panose="020B0604030504040204" pitchFamily="50" charset="-128"/>
                        </a:rPr>
                        <a:t>RICOH IM C6010 /C6010F /C5510A /C4510A</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　　　</a:t>
                      </a:r>
                      <a:r>
                        <a:rPr lang="ja-JP" altLang="en-US" sz="1000" b="1" i="0" u="none" strike="noStrike" dirty="0">
                          <a:solidFill>
                            <a:schemeClr val="tx1"/>
                          </a:solidFill>
                          <a:effectLst/>
                          <a:latin typeface="Meiryo UI" panose="020B0604030504040204" pitchFamily="50" charset="-128"/>
                          <a:ea typeface="Meiryo UI" panose="020B0604030504040204" pitchFamily="50" charset="-128"/>
                        </a:rPr>
                        <a:t>オプション</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ドキュメントフィーダー</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DF3150</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装着時</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a:t>
                      </a:r>
                      <a:r>
                        <a:rPr lang="en-US" altLang="ja-JP" sz="1000" b="0" i="0" u="none" strike="noStrike" dirty="0">
                          <a:solidFill>
                            <a:schemeClr val="tx1"/>
                          </a:solidFill>
                          <a:effectLst/>
                          <a:latin typeface="Meiryo UI" panose="020B0604030504040204" pitchFamily="50" charset="-128"/>
                          <a:ea typeface="Meiryo UI" panose="020B0604030504040204" pitchFamily="50" charset="-128"/>
                        </a:rPr>
                        <a:t>IM C3510/3010/2510</a:t>
                      </a:r>
                    </a:p>
                  </a:txBody>
                  <a:tcPr marL="0" marR="0" marT="6532" marB="6532"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hMerge="1">
                  <a:txBody>
                    <a:bodyPr/>
                    <a:lstStyle/>
                    <a:p>
                      <a:pPr algn="l" fontAlgn="ctr">
                        <a:lnSpc>
                          <a:spcPct val="110000"/>
                        </a:lnSpc>
                      </a:pP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53831918"/>
                  </a:ext>
                </a:extLst>
              </a:tr>
              <a:tr h="355882">
                <a:tc>
                  <a:txBody>
                    <a:bodyPr/>
                    <a:lstStyle/>
                    <a:p>
                      <a:pPr algn="ctr" fontAlgn="ctr">
                        <a:lnSpc>
                          <a:spcPct val="110000"/>
                        </a:lnSpc>
                      </a:pPr>
                      <a:r>
                        <a:rPr lang="ja-JP" altLang="en-US" sz="1000" b="0" u="none" strike="noStrike" dirty="0">
                          <a:solidFill>
                            <a:schemeClr val="tx1"/>
                          </a:solidFill>
                          <a:effectLst/>
                          <a:latin typeface="Meiryo UI" panose="020B0604030504040204" pitchFamily="50" charset="-128"/>
                          <a:ea typeface="Meiryo UI" panose="020B0604030504040204" pitchFamily="50" charset="-128"/>
                        </a:rPr>
                        <a:t>原稿サイズ</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6532" marB="6532"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a:txBody>
                    <a:bodyPr/>
                    <a:lstStyle/>
                    <a:p>
                      <a:pPr algn="l" fontAlgn="ctr">
                        <a:lnSpc>
                          <a:spcPct val="110000"/>
                        </a:lnSpc>
                      </a:pPr>
                      <a:r>
                        <a:rPr lang="en-US" altLang="ja-JP" sz="1000" b="0" u="none" strike="noStrike" spc="-20" dirty="0" err="1">
                          <a:solidFill>
                            <a:schemeClr val="tx1"/>
                          </a:solidFill>
                          <a:effectLst/>
                          <a:latin typeface="Meiryo UI" panose="020B0604030504040204" pitchFamily="50" charset="-128"/>
                          <a:ea typeface="Meiryo UI" panose="020B0604030504040204" pitchFamily="50" charset="-128"/>
                        </a:rPr>
                        <a:t>A3</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r>
                        <a:rPr lang="en-US" altLang="ja-JP" sz="1000" b="1" u="none" strike="noStrike" spc="-20" dirty="0" err="1">
                          <a:solidFill>
                            <a:srgbClr val="EB6424"/>
                          </a:solidFill>
                          <a:effectLst/>
                          <a:latin typeface="Meiryo UI" panose="020B0604030504040204" pitchFamily="50" charset="-128"/>
                          <a:ea typeface="Meiryo UI" panose="020B0604030504040204" pitchFamily="50" charset="-128"/>
                        </a:rPr>
                        <a:t>A7</a:t>
                      </a:r>
                      <a:r>
                        <a:rPr lang="ja-JP" altLang="en-US" sz="1000" b="1" u="none" strike="noStrike" spc="-20" dirty="0">
                          <a:solidFill>
                            <a:srgbClr val="EB6424"/>
                          </a:solidFill>
                          <a:effectLst/>
                          <a:latin typeface="Meiryo UI" panose="020B0604030504040204" pitchFamily="50" charset="-128"/>
                          <a:ea typeface="Meiryo UI" panose="020B0604030504040204" pitchFamily="50" charset="-128"/>
                        </a:rPr>
                        <a:t>タテ</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r>
                        <a:rPr lang="en-US" altLang="ja-JP" sz="1000" b="0" u="none" strike="noStrike" spc="-20" dirty="0" err="1">
                          <a:solidFill>
                            <a:schemeClr val="tx1"/>
                          </a:solidFill>
                          <a:effectLst/>
                          <a:latin typeface="Meiryo UI" panose="020B0604030504040204" pitchFamily="50" charset="-128"/>
                          <a:ea typeface="Meiryo UI" panose="020B0604030504040204" pitchFamily="50" charset="-128"/>
                        </a:rPr>
                        <a:t>B4</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r>
                        <a:rPr lang="en-US" altLang="ja-JP" sz="1000" b="1" u="none" strike="noStrike" spc="-20" dirty="0" err="1">
                          <a:solidFill>
                            <a:srgbClr val="EB6424"/>
                          </a:solidFill>
                          <a:effectLst/>
                          <a:latin typeface="Meiryo UI" panose="020B0604030504040204" pitchFamily="50" charset="-128"/>
                          <a:ea typeface="Meiryo UI" panose="020B0604030504040204" pitchFamily="50" charset="-128"/>
                        </a:rPr>
                        <a:t>B7</a:t>
                      </a:r>
                      <a:r>
                        <a:rPr lang="ja-JP" altLang="en-US" sz="1000" b="1" u="none" strike="noStrike" spc="-20" dirty="0">
                          <a:solidFill>
                            <a:srgbClr val="EB6424"/>
                          </a:solidFill>
                          <a:effectLst/>
                          <a:latin typeface="Meiryo UI" panose="020B0604030504040204" pitchFamily="50" charset="-128"/>
                          <a:ea typeface="Meiryo UI" panose="020B0604030504040204" pitchFamily="50" charset="-128"/>
                        </a:rPr>
                        <a:t>タテ</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r>
                        <a:rPr lang="en-US" altLang="ja-JP" sz="1000" b="0" u="none" strike="noStrike" spc="-20" dirty="0">
                          <a:solidFill>
                            <a:schemeClr val="tx1"/>
                          </a:solidFill>
                          <a:effectLst/>
                          <a:latin typeface="Meiryo UI" panose="020B0604030504040204" pitchFamily="50" charset="-128"/>
                          <a:ea typeface="Meiryo UI" panose="020B0604030504040204" pitchFamily="50" charset="-128"/>
                        </a:rPr>
                        <a:t>11×17</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ヨコ～</a:t>
                      </a:r>
                      <a:r>
                        <a:rPr lang="en-US" altLang="ja-JP" sz="1000" b="0" u="none" strike="noStrike" spc="-20" dirty="0">
                          <a:solidFill>
                            <a:schemeClr val="tx1"/>
                          </a:solidFill>
                          <a:effectLst/>
                          <a:latin typeface="Meiryo UI" panose="020B0604030504040204" pitchFamily="50" charset="-128"/>
                          <a:ea typeface="Meiryo UI" panose="020B0604030504040204" pitchFamily="50" charset="-128"/>
                        </a:rPr>
                        <a:t>8</a:t>
                      </a:r>
                      <a:r>
                        <a:rPr lang="en-US" altLang="ja-JP" sz="1000" b="0" u="none" strike="noStrike" spc="-20" baseline="30000" dirty="0">
                          <a:solidFill>
                            <a:schemeClr val="tx1"/>
                          </a:solidFill>
                          <a:effectLst/>
                          <a:latin typeface="Meiryo UI" panose="020B0604030504040204" pitchFamily="50" charset="-128"/>
                          <a:ea typeface="Meiryo UI" panose="020B0604030504040204" pitchFamily="50" charset="-128"/>
                        </a:rPr>
                        <a:t>1</a:t>
                      </a:r>
                      <a:r>
                        <a:rPr lang="en-US" altLang="ja-JP" sz="1000" b="0" u="none" strike="noStrike" spc="-20" baseline="0" dirty="0">
                          <a:solidFill>
                            <a:schemeClr val="tx1"/>
                          </a:solidFill>
                          <a:effectLst/>
                          <a:latin typeface="Meiryo UI" panose="020B0604030504040204" pitchFamily="50" charset="-128"/>
                          <a:ea typeface="Meiryo UI" panose="020B0604030504040204" pitchFamily="50" charset="-128"/>
                        </a:rPr>
                        <a:t>/</a:t>
                      </a:r>
                      <a:r>
                        <a:rPr lang="en-US" altLang="ja-JP" sz="1000" b="0" u="none" strike="noStrike" spc="-20" baseline="-25000" dirty="0">
                          <a:solidFill>
                            <a:schemeClr val="tx1"/>
                          </a:solidFill>
                          <a:effectLst/>
                          <a:latin typeface="Meiryo UI" panose="020B0604030504040204" pitchFamily="50" charset="-128"/>
                          <a:ea typeface="Meiryo UI" panose="020B0604030504040204" pitchFamily="50" charset="-128"/>
                        </a:rPr>
                        <a:t>2</a:t>
                      </a:r>
                      <a:r>
                        <a:rPr lang="en-US" altLang="ja-JP" sz="1000" b="0" u="none" strike="noStrike" spc="-20" dirty="0">
                          <a:solidFill>
                            <a:schemeClr val="tx1"/>
                          </a:solidFill>
                          <a:effectLst/>
                          <a:latin typeface="Meiryo UI" panose="020B0604030504040204" pitchFamily="50" charset="-128"/>
                          <a:ea typeface="Meiryo UI" panose="020B0604030504040204" pitchFamily="50" charset="-128"/>
                        </a:rPr>
                        <a:t>×11</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r>
                        <a:rPr lang="ja-JP" altLang="en-US" sz="1000" b="1" u="none" strike="noStrike" spc="-20" dirty="0">
                          <a:solidFill>
                            <a:srgbClr val="EB6424"/>
                          </a:solidFill>
                          <a:effectLst/>
                          <a:latin typeface="Meiryo UI" panose="020B0604030504040204" pitchFamily="50" charset="-128"/>
                          <a:ea typeface="Meiryo UI" panose="020B0604030504040204" pitchFamily="50" charset="-128"/>
                        </a:rPr>
                        <a:t>名刺（</a:t>
                      </a:r>
                      <a:r>
                        <a:rPr lang="en-US" altLang="ja-JP" sz="1000" b="1" u="none" strike="noStrike" spc="-20" dirty="0" err="1">
                          <a:solidFill>
                            <a:srgbClr val="EB6424"/>
                          </a:solidFill>
                          <a:effectLst/>
                          <a:latin typeface="Meiryo UI" panose="020B0604030504040204" pitchFamily="50" charset="-128"/>
                          <a:ea typeface="Meiryo UI" panose="020B0604030504040204" pitchFamily="50" charset="-128"/>
                        </a:rPr>
                        <a:t>55x91mm</a:t>
                      </a:r>
                      <a:r>
                        <a:rPr lang="ja-JP" altLang="en-US" sz="1000" b="1" u="none" strike="noStrike" spc="-20" dirty="0">
                          <a:solidFill>
                            <a:srgbClr val="EB6424"/>
                          </a:solidFill>
                          <a:effectLst/>
                          <a:latin typeface="Meiryo UI" panose="020B0604030504040204" pitchFamily="50" charset="-128"/>
                          <a:ea typeface="Meiryo UI" panose="020B0604030504040204" pitchFamily="50" charset="-128"/>
                        </a:rPr>
                        <a:t>）</a:t>
                      </a:r>
                      <a:r>
                        <a:rPr lang="ja-JP" altLang="en-US" sz="1000" b="0" u="none" strike="noStrike" spc="-20" dirty="0">
                          <a:solidFill>
                            <a:schemeClr val="tx1"/>
                          </a:solidFill>
                          <a:effectLst/>
                          <a:latin typeface="Meiryo UI" panose="020B0604030504040204" pitchFamily="50" charset="-128"/>
                          <a:ea typeface="Meiryo UI" panose="020B0604030504040204" pitchFamily="50" charset="-128"/>
                        </a:rPr>
                        <a:t>、</a:t>
                      </a:r>
                      <a:endParaRPr lang="en-US" altLang="ja-JP" sz="1000" b="1" u="none" strike="noStrike" spc="-20" dirty="0">
                        <a:solidFill>
                          <a:srgbClr val="EB6424"/>
                        </a:solidFill>
                        <a:effectLst/>
                        <a:latin typeface="Meiryo UI" panose="020B0604030504040204" pitchFamily="50" charset="-128"/>
                        <a:ea typeface="Meiryo UI" panose="020B0604030504040204" pitchFamily="50" charset="-128"/>
                      </a:endParaRPr>
                    </a:p>
                    <a:p>
                      <a:pPr algn="l" fontAlgn="ctr">
                        <a:lnSpc>
                          <a:spcPct val="110000"/>
                        </a:lnSpc>
                      </a:pP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不定形サイズ：縦</a:t>
                      </a:r>
                      <a:r>
                        <a:rPr lang="en-US" altLang="ja-JP" sz="1000" b="1" i="0" u="none" strike="noStrike" dirty="0">
                          <a:solidFill>
                            <a:srgbClr val="EB6424"/>
                          </a:solidFill>
                          <a:effectLst/>
                          <a:latin typeface="Meiryo UI" panose="020B0604030504040204" pitchFamily="50" charset="-128"/>
                          <a:ea typeface="Meiryo UI" panose="020B0604030504040204" pitchFamily="50" charset="-128"/>
                        </a:rPr>
                        <a:t>51</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a:t>
                      </a:r>
                      <a:r>
                        <a:rPr lang="en-US" altLang="ja-JP" sz="1000" b="0" i="0" u="none" strike="noStrike" dirty="0" err="1">
                          <a:solidFill>
                            <a:schemeClr val="tx1"/>
                          </a:solidFill>
                          <a:effectLst/>
                          <a:latin typeface="Meiryo UI" panose="020B0604030504040204" pitchFamily="50" charset="-128"/>
                          <a:ea typeface="Meiryo UI" panose="020B0604030504040204" pitchFamily="50" charset="-128"/>
                        </a:rPr>
                        <a:t>297mm</a:t>
                      </a:r>
                      <a:r>
                        <a:rPr lang="ja-JP" altLang="en-US" sz="1000" b="0" i="0" u="none" strike="noStrike" dirty="0">
                          <a:solidFill>
                            <a:schemeClr val="tx1"/>
                          </a:solidFill>
                          <a:effectLst/>
                          <a:latin typeface="Meiryo UI" panose="020B0604030504040204" pitchFamily="50" charset="-128"/>
                          <a:ea typeface="Meiryo UI" panose="020B0604030504040204" pitchFamily="50" charset="-128"/>
                        </a:rPr>
                        <a:t>、横</a:t>
                      </a:r>
                      <a:r>
                        <a:rPr lang="en-US" altLang="ja-JP" sz="1000" b="1" i="0" u="none" strike="noStrike" dirty="0" err="1">
                          <a:solidFill>
                            <a:srgbClr val="EB6424"/>
                          </a:solidFill>
                          <a:effectLst/>
                          <a:latin typeface="Meiryo UI" panose="020B0604030504040204" pitchFamily="50" charset="-128"/>
                          <a:ea typeface="Meiryo UI" panose="020B0604030504040204" pitchFamily="50" charset="-128"/>
                        </a:rPr>
                        <a:t>89</a:t>
                      </a:r>
                      <a:r>
                        <a:rPr lang="en-US" altLang="ja-JP" sz="1000" b="0" i="0" u="none" strike="noStrike" dirty="0" err="1">
                          <a:solidFill>
                            <a:schemeClr val="tx1"/>
                          </a:solidFill>
                          <a:effectLst/>
                          <a:latin typeface="Meiryo UI" panose="020B0604030504040204" pitchFamily="50" charset="-128"/>
                          <a:ea typeface="Meiryo UI" panose="020B0604030504040204" pitchFamily="50" charset="-128"/>
                        </a:rPr>
                        <a:t>~432mm</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204377292"/>
                  </a:ext>
                </a:extLst>
              </a:tr>
              <a:tr h="595174">
                <a:tc>
                  <a:txBody>
                    <a:bodyPr/>
                    <a:lstStyle/>
                    <a:p>
                      <a:pPr algn="ctr" fontAlgn="ctr">
                        <a:lnSpc>
                          <a:spcPct val="110000"/>
                        </a:lnSpc>
                      </a:pPr>
                      <a:r>
                        <a:rPr lang="ja-JP" altLang="en-US" sz="1000" b="0" u="none" strike="noStrike" dirty="0">
                          <a:solidFill>
                            <a:schemeClr val="tx1"/>
                          </a:solidFill>
                          <a:effectLst/>
                          <a:latin typeface="Meiryo UI" panose="020B0604030504040204" pitchFamily="50" charset="-128"/>
                          <a:ea typeface="Meiryo UI" panose="020B0604030504040204" pitchFamily="50" charset="-128"/>
                        </a:rPr>
                        <a:t>原稿紙厚</a:t>
                      </a:r>
                      <a:endParaRPr lang="ja-JP" altLang="en-US" sz="1000" b="0" i="0" u="none" strike="noStrike" dirty="0">
                        <a:solidFill>
                          <a:schemeClr val="tx1"/>
                        </a:solidFill>
                        <a:effectLst/>
                        <a:latin typeface="Meiryo UI" panose="020B0604030504040204" pitchFamily="50" charset="-128"/>
                        <a:ea typeface="Meiryo UI" panose="020B0604030504040204" pitchFamily="50" charset="-128"/>
                      </a:endParaRPr>
                    </a:p>
                  </a:txBody>
                  <a:tcPr marL="0" marR="0" marT="6532" marB="6532" anchor="ctr">
                    <a:lnL w="9525" cap="flat" cmpd="sng" algn="ctr">
                      <a:solidFill>
                        <a:srgbClr val="DA561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BDCCD"/>
                    </a:solidFill>
                  </a:tcPr>
                </a:tc>
                <a:tc>
                  <a:txBody>
                    <a:bodyPr/>
                    <a:lstStyle/>
                    <a:p>
                      <a:pPr algn="l" fontAlgn="ctr">
                        <a:lnSpc>
                          <a:spcPct val="110000"/>
                        </a:lnSpc>
                      </a:pPr>
                      <a:r>
                        <a:rPr lang="ja-JP" altLang="en-US" sz="1000" u="none" strike="noStrike" dirty="0">
                          <a:effectLst/>
                          <a:latin typeface="Meiryo UI" panose="020B0604030504040204" pitchFamily="50" charset="-128"/>
                          <a:ea typeface="Meiryo UI" panose="020B0604030504040204" pitchFamily="50" charset="-128"/>
                        </a:rPr>
                        <a:t>片面時：</a:t>
                      </a:r>
                      <a:r>
                        <a:rPr lang="en-US" sz="1000" u="none" strike="noStrike" dirty="0" err="1">
                          <a:effectLst/>
                          <a:latin typeface="Meiryo UI" panose="020B0604030504040204" pitchFamily="50" charset="-128"/>
                          <a:ea typeface="Meiryo UI" panose="020B0604030504040204" pitchFamily="50" charset="-128"/>
                        </a:rPr>
                        <a:t>A6</a:t>
                      </a:r>
                      <a:r>
                        <a:rPr lang="ja-JP" altLang="en-US" sz="1000" u="none" strike="noStrike" dirty="0">
                          <a:effectLst/>
                          <a:latin typeface="Meiryo UI" panose="020B0604030504040204" pitchFamily="50" charset="-128"/>
                          <a:ea typeface="Meiryo UI" panose="020B0604030504040204" pitchFamily="50" charset="-128"/>
                        </a:rPr>
                        <a:t>より大きい用紙：</a:t>
                      </a:r>
                      <a:r>
                        <a:rPr lang="en-US" altLang="ja-JP" sz="1000" b="1" u="none" strike="noStrike" dirty="0">
                          <a:solidFill>
                            <a:srgbClr val="EB6424"/>
                          </a:solidFill>
                          <a:effectLst/>
                          <a:latin typeface="Meiryo UI" panose="020B0604030504040204" pitchFamily="50" charset="-128"/>
                          <a:ea typeface="Meiryo UI" panose="020B0604030504040204" pitchFamily="50" charset="-128"/>
                        </a:rPr>
                        <a:t>38</a:t>
                      </a:r>
                      <a:r>
                        <a:rPr lang="ja-JP" altLang="en-US" sz="1000" b="1" u="none" strike="noStrike" dirty="0">
                          <a:solidFill>
                            <a:srgbClr val="EB6424"/>
                          </a:solidFill>
                          <a:effectLst/>
                          <a:latin typeface="Meiryo UI" panose="020B0604030504040204" pitchFamily="50" charset="-128"/>
                          <a:ea typeface="Meiryo UI" panose="020B0604030504040204" pitchFamily="50" charset="-128"/>
                        </a:rPr>
                        <a:t>～</a:t>
                      </a:r>
                      <a:r>
                        <a:rPr lang="en-US" altLang="ja-JP" sz="1000" b="1" u="none" strike="noStrike" dirty="0">
                          <a:solidFill>
                            <a:srgbClr val="EB6424"/>
                          </a:solidFill>
                          <a:effectLst/>
                          <a:latin typeface="Meiryo UI" panose="020B0604030504040204" pitchFamily="50" charset="-128"/>
                          <a:ea typeface="Meiryo UI" panose="020B0604030504040204" pitchFamily="50" charset="-128"/>
                        </a:rPr>
                        <a:t>220</a:t>
                      </a:r>
                      <a:r>
                        <a:rPr lang="en-US" sz="1000" b="1" u="none" strike="noStrike" dirty="0">
                          <a:solidFill>
                            <a:srgbClr val="EB6424"/>
                          </a:solidFill>
                          <a:effectLst/>
                          <a:latin typeface="Meiryo UI" panose="020B0604030504040204" pitchFamily="50" charset="-128"/>
                          <a:ea typeface="Meiryo UI" panose="020B0604030504040204" pitchFamily="50" charset="-128"/>
                        </a:rPr>
                        <a:t>g/m</a:t>
                      </a:r>
                      <a:r>
                        <a:rPr lang="en-US" sz="1000" b="1" u="none" strike="noStrike" baseline="30000" dirty="0">
                          <a:solidFill>
                            <a:srgbClr val="EB6424"/>
                          </a:solidFill>
                          <a:effectLst/>
                          <a:latin typeface="Meiryo UI" panose="020B0604030504040204" pitchFamily="50" charset="-128"/>
                          <a:ea typeface="Meiryo UI" panose="020B0604030504040204" pitchFamily="50" charset="-128"/>
                        </a:rPr>
                        <a:t>2</a:t>
                      </a:r>
                      <a:r>
                        <a:rPr lang="ja-JP" altLang="en-US" sz="1000" u="none" strike="noStrike" dirty="0">
                          <a:effectLst/>
                          <a:latin typeface="Meiryo UI" panose="020B0604030504040204" pitchFamily="50" charset="-128"/>
                          <a:ea typeface="Meiryo UI" panose="020B0604030504040204" pitchFamily="50" charset="-128"/>
                        </a:rPr>
                        <a:t>　　　　　　</a:t>
                      </a:r>
                      <a:r>
                        <a:rPr lang="en-US" sz="1000" u="none" strike="noStrike" dirty="0" err="1">
                          <a:effectLst/>
                          <a:latin typeface="Meiryo UI" panose="020B0604030504040204" pitchFamily="50" charset="-128"/>
                          <a:ea typeface="Meiryo UI" panose="020B0604030504040204" pitchFamily="50" charset="-128"/>
                        </a:rPr>
                        <a:t>A6</a:t>
                      </a:r>
                      <a:r>
                        <a:rPr lang="ja-JP" altLang="en-US" sz="1000" u="none" strike="noStrike" dirty="0">
                          <a:effectLst/>
                          <a:latin typeface="Meiryo UI" panose="020B0604030504040204" pitchFamily="50" charset="-128"/>
                          <a:ea typeface="Meiryo UI" panose="020B0604030504040204" pitchFamily="50" charset="-128"/>
                        </a:rPr>
                        <a:t>以下の用紙：</a:t>
                      </a:r>
                      <a:r>
                        <a:rPr lang="en-US" altLang="ja-JP" sz="1000" u="none" strike="noStrike" dirty="0">
                          <a:effectLst/>
                          <a:latin typeface="Meiryo UI" panose="020B0604030504040204" pitchFamily="50" charset="-128"/>
                          <a:ea typeface="Meiryo UI" panose="020B0604030504040204" pitchFamily="50" charset="-128"/>
                        </a:rPr>
                        <a:t>64</a:t>
                      </a:r>
                      <a:r>
                        <a:rPr lang="ja-JP" altLang="en-US" sz="1000" u="none" strike="noStrike" dirty="0">
                          <a:effectLst/>
                          <a:latin typeface="Meiryo UI" panose="020B0604030504040204" pitchFamily="50" charset="-128"/>
                          <a:ea typeface="Meiryo UI" panose="020B0604030504040204" pitchFamily="50" charset="-128"/>
                        </a:rPr>
                        <a:t>～</a:t>
                      </a:r>
                      <a:r>
                        <a:rPr lang="en-US" altLang="ja-JP" sz="1000" b="1" u="none" strike="noStrike" dirty="0" err="1">
                          <a:solidFill>
                            <a:srgbClr val="EB6424"/>
                          </a:solidFill>
                          <a:effectLst/>
                          <a:latin typeface="Meiryo UI" panose="020B0604030504040204" pitchFamily="50" charset="-128"/>
                          <a:ea typeface="Meiryo UI" panose="020B0604030504040204" pitchFamily="50" charset="-128"/>
                        </a:rPr>
                        <a:t>220</a:t>
                      </a:r>
                      <a:r>
                        <a:rPr lang="en-US" sz="1000" b="1" u="none" strike="noStrike" dirty="0" err="1">
                          <a:solidFill>
                            <a:srgbClr val="EB6424"/>
                          </a:solidFill>
                          <a:effectLst/>
                          <a:latin typeface="Meiryo UI" panose="020B0604030504040204" pitchFamily="50" charset="-128"/>
                          <a:ea typeface="Meiryo UI" panose="020B0604030504040204" pitchFamily="50" charset="-128"/>
                        </a:rPr>
                        <a:t>g</a:t>
                      </a:r>
                      <a:r>
                        <a:rPr lang="en-US" sz="1000" b="1" u="none" strike="noStrike" dirty="0">
                          <a:solidFill>
                            <a:srgbClr val="EB6424"/>
                          </a:solidFill>
                          <a:effectLst/>
                          <a:latin typeface="Meiryo UI" panose="020B0604030504040204" pitchFamily="50" charset="-128"/>
                          <a:ea typeface="Meiryo UI" panose="020B0604030504040204" pitchFamily="50" charset="-128"/>
                        </a:rPr>
                        <a:t>/</a:t>
                      </a:r>
                      <a:r>
                        <a:rPr lang="en-US" sz="1000" b="1" u="none" strike="noStrike" dirty="0" err="1">
                          <a:solidFill>
                            <a:srgbClr val="EB6424"/>
                          </a:solidFill>
                          <a:effectLst/>
                          <a:latin typeface="Meiryo UI" panose="020B0604030504040204" pitchFamily="50" charset="-128"/>
                          <a:ea typeface="Meiryo UI" panose="020B0604030504040204" pitchFamily="50" charset="-128"/>
                        </a:rPr>
                        <a:t>m</a:t>
                      </a:r>
                      <a:r>
                        <a:rPr lang="en-US" altLang="ja-JP" sz="1000" b="1" u="none" strike="noStrike" baseline="30000" dirty="0" err="1">
                          <a:solidFill>
                            <a:srgbClr val="EB6424"/>
                          </a:solidFill>
                          <a:effectLst/>
                          <a:latin typeface="Meiryo UI" panose="020B0604030504040204" pitchFamily="50" charset="-128"/>
                          <a:ea typeface="Meiryo UI" panose="020B0604030504040204" pitchFamily="50" charset="-128"/>
                        </a:rPr>
                        <a:t>2</a:t>
                      </a:r>
                      <a:endParaRPr lang="en-US" altLang="ja-JP" sz="1000" b="1" u="none" strike="noStrike" baseline="30000" dirty="0">
                        <a:solidFill>
                          <a:srgbClr val="EB6424"/>
                        </a:solidFill>
                        <a:effectLst/>
                        <a:latin typeface="Meiryo UI" panose="020B0604030504040204" pitchFamily="50" charset="-128"/>
                        <a:ea typeface="Meiryo UI" panose="020B0604030504040204" pitchFamily="50" charset="-128"/>
                      </a:endParaRPr>
                    </a:p>
                    <a:p>
                      <a:pPr algn="l" fontAlgn="ctr">
                        <a:lnSpc>
                          <a:spcPct val="110000"/>
                        </a:lnSpc>
                        <a:spcBef>
                          <a:spcPts val="200"/>
                        </a:spcBef>
                      </a:pPr>
                      <a:r>
                        <a:rPr lang="ja-JP" altLang="en-US" sz="1000" u="none" strike="noStrike" dirty="0">
                          <a:effectLst/>
                          <a:latin typeface="Meiryo UI" panose="020B0604030504040204" pitchFamily="50" charset="-128"/>
                          <a:ea typeface="Meiryo UI" panose="020B0604030504040204" pitchFamily="50" charset="-128"/>
                        </a:rPr>
                        <a:t>両面時：</a:t>
                      </a:r>
                      <a:r>
                        <a:rPr lang="en-US" altLang="ja-JP" sz="1000" u="none" strike="noStrike" dirty="0" err="1">
                          <a:effectLst/>
                          <a:latin typeface="Meiryo UI" panose="020B0604030504040204" pitchFamily="50" charset="-128"/>
                          <a:ea typeface="Meiryo UI" panose="020B0604030504040204" pitchFamily="50" charset="-128"/>
                        </a:rPr>
                        <a:t>A6</a:t>
                      </a:r>
                      <a:r>
                        <a:rPr lang="ja-JP" altLang="en-US" sz="1000" u="none" strike="noStrike" dirty="0">
                          <a:effectLst/>
                          <a:latin typeface="Meiryo UI" panose="020B0604030504040204" pitchFamily="50" charset="-128"/>
                          <a:ea typeface="Meiryo UI" panose="020B0604030504040204" pitchFamily="50" charset="-128"/>
                        </a:rPr>
                        <a:t>より大きい用紙：</a:t>
                      </a:r>
                      <a:r>
                        <a:rPr lang="en-US" altLang="ja-JP" sz="1000" b="0" u="none" strike="noStrike" dirty="0">
                          <a:solidFill>
                            <a:schemeClr val="tx1"/>
                          </a:solidFill>
                          <a:effectLst/>
                          <a:latin typeface="Meiryo UI" panose="020B0604030504040204" pitchFamily="50" charset="-128"/>
                          <a:ea typeface="Meiryo UI" panose="020B0604030504040204" pitchFamily="50" charset="-128"/>
                        </a:rPr>
                        <a:t>52</a:t>
                      </a:r>
                      <a:r>
                        <a:rPr lang="ja-JP" altLang="en-US" sz="1000" b="0" u="none" strike="noStrike" dirty="0">
                          <a:solidFill>
                            <a:schemeClr val="tx1"/>
                          </a:solidFill>
                          <a:effectLst/>
                          <a:latin typeface="Meiryo UI" panose="020B0604030504040204" pitchFamily="50" charset="-128"/>
                          <a:ea typeface="Meiryo UI" panose="020B0604030504040204" pitchFamily="50" charset="-128"/>
                        </a:rPr>
                        <a:t>～</a:t>
                      </a:r>
                      <a:r>
                        <a:rPr lang="en-US" altLang="ja-JP" sz="1000" b="1" u="none" strike="noStrike" dirty="0">
                          <a:solidFill>
                            <a:srgbClr val="EB6424"/>
                          </a:solidFill>
                          <a:effectLst/>
                          <a:latin typeface="Meiryo UI" panose="020B0604030504040204" pitchFamily="50" charset="-128"/>
                          <a:ea typeface="Meiryo UI" panose="020B0604030504040204" pitchFamily="50" charset="-128"/>
                        </a:rPr>
                        <a:t>220g/m</a:t>
                      </a:r>
                      <a:r>
                        <a:rPr lang="en-US" altLang="ja-JP" sz="1000" b="1" u="none" strike="noStrike" baseline="30000" dirty="0">
                          <a:solidFill>
                            <a:srgbClr val="EB6424"/>
                          </a:solidFill>
                          <a:effectLst/>
                          <a:latin typeface="Meiryo UI" panose="020B0604030504040204" pitchFamily="50" charset="-128"/>
                          <a:ea typeface="Meiryo UI" panose="020B0604030504040204" pitchFamily="50" charset="-128"/>
                        </a:rPr>
                        <a:t>2</a:t>
                      </a:r>
                      <a:r>
                        <a:rPr lang="ja-JP" altLang="en-US" sz="1000" u="none" strike="noStrike" dirty="0">
                          <a:effectLst/>
                          <a:latin typeface="Meiryo UI" panose="020B0604030504040204" pitchFamily="50" charset="-128"/>
                          <a:ea typeface="Meiryo UI" panose="020B0604030504040204" pitchFamily="50" charset="-128"/>
                        </a:rPr>
                        <a:t>　　　　　　</a:t>
                      </a:r>
                      <a:r>
                        <a:rPr lang="en-US" altLang="ja-JP" sz="1000" u="none" strike="noStrike" dirty="0" err="1">
                          <a:effectLst/>
                          <a:latin typeface="Meiryo UI" panose="020B0604030504040204" pitchFamily="50" charset="-128"/>
                          <a:ea typeface="Meiryo UI" panose="020B0604030504040204" pitchFamily="50" charset="-128"/>
                        </a:rPr>
                        <a:t>A6</a:t>
                      </a:r>
                      <a:r>
                        <a:rPr lang="ja-JP" altLang="en-US" sz="1000" u="none" strike="noStrike" dirty="0">
                          <a:effectLst/>
                          <a:latin typeface="Meiryo UI" panose="020B0604030504040204" pitchFamily="50" charset="-128"/>
                          <a:ea typeface="Meiryo UI" panose="020B0604030504040204" pitchFamily="50" charset="-128"/>
                        </a:rPr>
                        <a:t>以下の用紙：</a:t>
                      </a:r>
                      <a:r>
                        <a:rPr lang="en-US" altLang="ja-JP" sz="1000" u="none" strike="noStrike" dirty="0">
                          <a:effectLst/>
                          <a:latin typeface="Meiryo UI" panose="020B0604030504040204" pitchFamily="50" charset="-128"/>
                          <a:ea typeface="Meiryo UI" panose="020B0604030504040204" pitchFamily="50" charset="-128"/>
                        </a:rPr>
                        <a:t>64</a:t>
                      </a:r>
                      <a:r>
                        <a:rPr lang="ja-JP" altLang="en-US" sz="1000" u="none" strike="noStrike" dirty="0">
                          <a:effectLst/>
                          <a:latin typeface="Meiryo UI" panose="020B0604030504040204" pitchFamily="50" charset="-128"/>
                          <a:ea typeface="Meiryo UI" panose="020B0604030504040204" pitchFamily="50" charset="-128"/>
                        </a:rPr>
                        <a:t>～</a:t>
                      </a:r>
                      <a:r>
                        <a:rPr lang="en-US" altLang="ja-JP" sz="1000" b="1" u="none" strike="noStrike" dirty="0" err="1">
                          <a:solidFill>
                            <a:srgbClr val="EB6424"/>
                          </a:solidFill>
                          <a:effectLst/>
                          <a:latin typeface="Meiryo UI" panose="020B0604030504040204" pitchFamily="50" charset="-128"/>
                          <a:ea typeface="Meiryo UI" panose="020B0604030504040204" pitchFamily="50" charset="-128"/>
                        </a:rPr>
                        <a:t>220g</a:t>
                      </a:r>
                      <a:r>
                        <a:rPr lang="en-US" altLang="ja-JP" sz="1000" b="1" u="none" strike="noStrike" dirty="0">
                          <a:solidFill>
                            <a:srgbClr val="EB6424"/>
                          </a:solidFill>
                          <a:effectLst/>
                          <a:latin typeface="Meiryo UI" panose="020B0604030504040204" pitchFamily="50" charset="-128"/>
                          <a:ea typeface="Meiryo UI" panose="020B0604030504040204" pitchFamily="50" charset="-128"/>
                        </a:rPr>
                        <a:t>/</a:t>
                      </a:r>
                      <a:r>
                        <a:rPr lang="en-US" altLang="ja-JP" sz="1000" b="1" u="none" strike="noStrike" dirty="0" err="1">
                          <a:solidFill>
                            <a:srgbClr val="EB6424"/>
                          </a:solidFill>
                          <a:effectLst/>
                          <a:latin typeface="Meiryo UI" panose="020B0604030504040204" pitchFamily="50" charset="-128"/>
                          <a:ea typeface="Meiryo UI" panose="020B0604030504040204" pitchFamily="50" charset="-128"/>
                        </a:rPr>
                        <a:t>m</a:t>
                      </a:r>
                      <a:r>
                        <a:rPr lang="en-US" altLang="ja-JP" sz="1000" b="1" u="none" strike="noStrike" baseline="30000" dirty="0" err="1">
                          <a:solidFill>
                            <a:srgbClr val="EB6424"/>
                          </a:solidFill>
                          <a:effectLst/>
                          <a:latin typeface="Meiryo UI" panose="020B0604030504040204" pitchFamily="50" charset="-128"/>
                          <a:ea typeface="Meiryo UI" panose="020B0604030504040204" pitchFamily="50" charset="-128"/>
                        </a:rPr>
                        <a:t>2</a:t>
                      </a:r>
                      <a:endParaRPr lang="en-US" altLang="ja-JP" sz="1000" b="1" u="none" strike="noStrike" baseline="30000" dirty="0">
                        <a:solidFill>
                          <a:srgbClr val="EB6424"/>
                        </a:solidFill>
                        <a:effectLst/>
                        <a:latin typeface="Meiryo UI" panose="020B0604030504040204" pitchFamily="50" charset="-128"/>
                        <a:ea typeface="Meiryo UI" panose="020B0604030504040204" pitchFamily="50" charset="-128"/>
                      </a:endParaRPr>
                    </a:p>
                  </a:txBody>
                  <a:tcPr marL="65317" marR="32659" marT="32659" marB="32659" anchor="ctr">
                    <a:lnL w="6350" cap="flat" cmpd="sng" algn="ctr">
                      <a:solidFill>
                        <a:srgbClr val="EB6424"/>
                      </a:solidFill>
                      <a:prstDash val="solid"/>
                      <a:round/>
                      <a:headEnd type="none" w="med" len="med"/>
                      <a:tailEnd type="none" w="med" len="med"/>
                    </a:lnL>
                    <a:lnR w="6350" cap="flat" cmpd="sng" algn="ctr">
                      <a:solidFill>
                        <a:srgbClr val="EB6424"/>
                      </a:solidFill>
                      <a:prstDash val="solid"/>
                      <a:round/>
                      <a:headEnd type="none" w="med" len="med"/>
                      <a:tailEnd type="none" w="med" len="med"/>
                    </a:lnR>
                    <a:lnT w="6350" cap="flat" cmpd="sng" algn="ctr">
                      <a:solidFill>
                        <a:srgbClr val="EB6424"/>
                      </a:solidFill>
                      <a:prstDash val="solid"/>
                      <a:round/>
                      <a:headEnd type="none" w="med" len="med"/>
                      <a:tailEnd type="none" w="med" len="med"/>
                    </a:lnT>
                    <a:lnB w="6350" cap="flat" cmpd="sng" algn="ctr">
                      <a:solidFill>
                        <a:srgbClr val="EB6424"/>
                      </a:solidFill>
                      <a:prstDash val="solid"/>
                      <a:round/>
                      <a:headEnd type="none" w="med" len="med"/>
                      <a:tailEnd type="none" w="med" len="med"/>
                    </a:lnB>
                    <a:solidFill>
                      <a:srgbClr val="FDEEE7"/>
                    </a:solidFill>
                  </a:tcPr>
                </a:tc>
                <a:extLst>
                  <a:ext uri="{0D108BD9-81ED-4DB2-BD59-A6C34878D82A}">
                    <a16:rowId xmlns:a16="http://schemas.microsoft.com/office/drawing/2014/main" val="976554808"/>
                  </a:ext>
                </a:extLst>
              </a:tr>
            </a:tbl>
          </a:graphicData>
        </a:graphic>
      </p:graphicFrame>
      <p:grpSp>
        <p:nvGrpSpPr>
          <p:cNvPr id="7" name="グループ化 6">
            <a:extLst>
              <a:ext uri="{FF2B5EF4-FFF2-40B4-BE49-F238E27FC236}">
                <a16:creationId xmlns:a16="http://schemas.microsoft.com/office/drawing/2014/main" id="{B6E758E0-270E-4153-A695-B70DB3C9EEFC}"/>
              </a:ext>
            </a:extLst>
          </p:cNvPr>
          <p:cNvGrpSpPr/>
          <p:nvPr/>
        </p:nvGrpSpPr>
        <p:grpSpPr>
          <a:xfrm>
            <a:off x="5398963" y="3233131"/>
            <a:ext cx="3958536" cy="1965686"/>
            <a:chOff x="401661" y="2597956"/>
            <a:chExt cx="2326756" cy="1168630"/>
          </a:xfrm>
        </p:grpSpPr>
        <p:cxnSp>
          <p:nvCxnSpPr>
            <p:cNvPr id="8" name="直線矢印コネクタ 7">
              <a:extLst>
                <a:ext uri="{FF2B5EF4-FFF2-40B4-BE49-F238E27FC236}">
                  <a16:creationId xmlns:a16="http://schemas.microsoft.com/office/drawing/2014/main" id="{027D26F0-0E08-4BA5-AD00-BF17942BFED2}"/>
                </a:ext>
              </a:extLst>
            </p:cNvPr>
            <p:cNvCxnSpPr>
              <a:cxnSpLocks/>
            </p:cNvCxnSpPr>
            <p:nvPr/>
          </p:nvCxnSpPr>
          <p:spPr bwMode="auto">
            <a:xfrm>
              <a:off x="706408" y="3595108"/>
              <a:ext cx="1933020" cy="0"/>
            </a:xfrm>
            <a:prstGeom prst="straightConnector1">
              <a:avLst/>
            </a:prstGeom>
            <a:solidFill>
              <a:schemeClr val="accent1"/>
            </a:solidFill>
            <a:ln w="9525" cap="flat" cmpd="sng" algn="ctr">
              <a:solidFill>
                <a:schemeClr val="tx1"/>
              </a:solidFill>
              <a:prstDash val="solid"/>
              <a:round/>
              <a:headEnd type="none" w="med" len="med"/>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線矢印コネクタ 8">
              <a:extLst>
                <a:ext uri="{FF2B5EF4-FFF2-40B4-BE49-F238E27FC236}">
                  <a16:creationId xmlns:a16="http://schemas.microsoft.com/office/drawing/2014/main" id="{C757BDA4-876D-4B23-AB7D-60D17FB000AC}"/>
                </a:ext>
              </a:extLst>
            </p:cNvPr>
            <p:cNvCxnSpPr>
              <a:cxnSpLocks/>
            </p:cNvCxnSpPr>
            <p:nvPr/>
          </p:nvCxnSpPr>
          <p:spPr bwMode="auto">
            <a:xfrm flipV="1">
              <a:off x="706409" y="2616738"/>
              <a:ext cx="0" cy="978371"/>
            </a:xfrm>
            <a:prstGeom prst="straightConnector1">
              <a:avLst/>
            </a:prstGeom>
            <a:solidFill>
              <a:schemeClr val="accent1"/>
            </a:solidFill>
            <a:ln w="9525" cap="flat" cmpd="sng" algn="ctr">
              <a:solidFill>
                <a:schemeClr val="tx1"/>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テキスト ボックス 9">
              <a:extLst>
                <a:ext uri="{FF2B5EF4-FFF2-40B4-BE49-F238E27FC236}">
                  <a16:creationId xmlns:a16="http://schemas.microsoft.com/office/drawing/2014/main" id="{1C75BE3F-D73F-4BB1-9C92-A52D779B2DE1}"/>
                </a:ext>
              </a:extLst>
            </p:cNvPr>
            <p:cNvSpPr txBox="1"/>
            <p:nvPr/>
          </p:nvSpPr>
          <p:spPr>
            <a:xfrm>
              <a:off x="1256440" y="3629353"/>
              <a:ext cx="948752" cy="137233"/>
            </a:xfrm>
            <a:prstGeom prst="rect">
              <a:avLst/>
            </a:prstGeom>
            <a:noFill/>
          </p:spPr>
          <p:txBody>
            <a:bodyPr wrap="square" rtlCol="0">
              <a:spAutoFit/>
            </a:bodyPr>
            <a:lstStyle/>
            <a:p>
              <a:pPr algn="ctr" defTabSz="829544" eaLnBrk="0" hangingPunct="0"/>
              <a:r>
                <a:rPr lang="ja-JP" altLang="en-US" sz="900" dirty="0">
                  <a:solidFill>
                    <a:prstClr val="black"/>
                  </a:solidFill>
                  <a:latin typeface="Meiryo UI" panose="020B0604030504040204" pitchFamily="50" charset="-128"/>
                  <a:ea typeface="Meiryo UI" panose="020B0604030504040204" pitchFamily="50" charset="-128"/>
                </a:rPr>
                <a:t>用紙幅 </a:t>
              </a:r>
              <a:r>
                <a:rPr lang="en-US" altLang="ja-JP" sz="900" dirty="0">
                  <a:solidFill>
                    <a:prstClr val="black"/>
                  </a:solidFill>
                  <a:latin typeface="Meiryo UI" panose="020B0604030504040204" pitchFamily="50" charset="-128"/>
                  <a:ea typeface="Meiryo UI" panose="020B0604030504040204" pitchFamily="50" charset="-128"/>
                </a:rPr>
                <a:t>(mm)</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B8320DF4-5CA2-456F-9567-FEE79EF0B8B6}"/>
                </a:ext>
              </a:extLst>
            </p:cNvPr>
            <p:cNvSpPr txBox="1"/>
            <p:nvPr/>
          </p:nvSpPr>
          <p:spPr>
            <a:xfrm rot="16200000">
              <a:off x="114660" y="3027120"/>
              <a:ext cx="709682" cy="135679"/>
            </a:xfrm>
            <a:prstGeom prst="rect">
              <a:avLst/>
            </a:prstGeom>
            <a:noFill/>
          </p:spPr>
          <p:txBody>
            <a:bodyPr wrap="square" rtlCol="0">
              <a:spAutoFit/>
            </a:bodyPr>
            <a:lstStyle/>
            <a:p>
              <a:pPr algn="ctr" defTabSz="829544" eaLnBrk="0" hangingPunct="0"/>
              <a:r>
                <a:rPr lang="ja-JP" altLang="en-US" sz="900" dirty="0">
                  <a:solidFill>
                    <a:prstClr val="black"/>
                  </a:solidFill>
                  <a:latin typeface="Meiryo UI" panose="020B0604030504040204" pitchFamily="50" charset="-128"/>
                  <a:ea typeface="Meiryo UI" panose="020B0604030504040204" pitchFamily="50" charset="-128"/>
                </a:rPr>
                <a:t>紙厚</a:t>
              </a:r>
              <a:r>
                <a:rPr lang="en-US" altLang="ja-JP" sz="900" dirty="0">
                  <a:solidFill>
                    <a:prstClr val="black"/>
                  </a:solidFill>
                  <a:latin typeface="Meiryo UI" panose="020B0604030504040204" pitchFamily="50" charset="-128"/>
                  <a:ea typeface="Meiryo UI" panose="020B0604030504040204" pitchFamily="50" charset="-128"/>
                </a:rPr>
                <a:t>(g/</a:t>
              </a:r>
              <a:r>
                <a:rPr lang="en-US" altLang="ja-JP" sz="900" dirty="0" err="1">
                  <a:solidFill>
                    <a:prstClr val="black"/>
                  </a:solidFill>
                  <a:latin typeface="Meiryo UI" panose="020B0604030504040204" pitchFamily="50" charset="-128"/>
                  <a:ea typeface="Meiryo UI" panose="020B0604030504040204" pitchFamily="50" charset="-128"/>
                </a:rPr>
                <a:t>m</a:t>
              </a:r>
              <a:r>
                <a:rPr lang="en-US" altLang="ja-JP" sz="900" baseline="30000" dirty="0" err="1">
                  <a:solidFill>
                    <a:prstClr val="black"/>
                  </a:solidFill>
                  <a:latin typeface="Meiryo UI" panose="020B0604030504040204" pitchFamily="50" charset="-128"/>
                  <a:ea typeface="Meiryo UI" panose="020B0604030504040204" pitchFamily="50" charset="-128"/>
                </a:rPr>
                <a:t>2</a:t>
              </a:r>
              <a:r>
                <a:rPr lang="en-US" altLang="ja-JP" sz="900" dirty="0">
                  <a:solidFill>
                    <a:prstClr val="black"/>
                  </a:solidFill>
                  <a:latin typeface="Meiryo UI" panose="020B0604030504040204" pitchFamily="50" charset="-128"/>
                  <a:ea typeface="Meiryo UI" panose="020B0604030504040204" pitchFamily="50" charset="-128"/>
                </a:rPr>
                <a:t>)</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B63C6955-C280-4A00-8039-54FEA2FB82EE}"/>
                </a:ext>
              </a:extLst>
            </p:cNvPr>
            <p:cNvSpPr txBox="1"/>
            <p:nvPr/>
          </p:nvSpPr>
          <p:spPr>
            <a:xfrm>
              <a:off x="793776" y="3572545"/>
              <a:ext cx="375297" cy="137233"/>
            </a:xfrm>
            <a:prstGeom prst="rect">
              <a:avLst/>
            </a:prstGeom>
            <a:noFill/>
          </p:spPr>
          <p:txBody>
            <a:bodyPr wrap="square" rtlCol="0">
              <a:spAutoFit/>
            </a:bodyPr>
            <a:lstStyle/>
            <a:p>
              <a:pPr defTabSz="829544" eaLnBrk="0" hangingPunct="0"/>
              <a:r>
                <a:rPr lang="en-US" altLang="ja-JP" sz="900">
                  <a:solidFill>
                    <a:prstClr val="black"/>
                  </a:solidFill>
                  <a:latin typeface="Meiryo UI" panose="020B0604030504040204" pitchFamily="50" charset="-128"/>
                  <a:ea typeface="Meiryo UI" panose="020B0604030504040204" pitchFamily="50" charset="-128"/>
                </a:rPr>
                <a:t>51</a:t>
              </a:r>
              <a:endParaRPr lang="ja-JP" altLang="en-US" sz="900">
                <a:solidFill>
                  <a:prstClr val="black"/>
                </a:solidFill>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B2C514B6-837F-47D8-9695-76F6B43D1D13}"/>
                </a:ext>
              </a:extLst>
            </p:cNvPr>
            <p:cNvSpPr txBox="1"/>
            <p:nvPr/>
          </p:nvSpPr>
          <p:spPr>
            <a:xfrm>
              <a:off x="540203" y="3302107"/>
              <a:ext cx="389771" cy="137233"/>
            </a:xfrm>
            <a:prstGeom prst="rect">
              <a:avLst/>
            </a:prstGeom>
            <a:noFill/>
          </p:spPr>
          <p:txBody>
            <a:bodyPr wrap="square" rtlCol="0">
              <a:spAutoFit/>
            </a:bodyPr>
            <a:lstStyle/>
            <a:p>
              <a:pPr defTabSz="829544" eaLnBrk="0" hangingPunct="0"/>
              <a:r>
                <a:rPr lang="en-US" altLang="ja-JP" sz="900" dirty="0">
                  <a:solidFill>
                    <a:prstClr val="black"/>
                  </a:solidFill>
                  <a:latin typeface="Meiryo UI" panose="020B0604030504040204" pitchFamily="50" charset="-128"/>
                  <a:ea typeface="Meiryo UI" panose="020B0604030504040204" pitchFamily="50" charset="-128"/>
                </a:rPr>
                <a:t>38</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7FF5C72-395F-40ED-8452-6494B24F95BD}"/>
                </a:ext>
              </a:extLst>
            </p:cNvPr>
            <p:cNvSpPr txBox="1"/>
            <p:nvPr/>
          </p:nvSpPr>
          <p:spPr>
            <a:xfrm>
              <a:off x="483837" y="2616739"/>
              <a:ext cx="394896" cy="137233"/>
            </a:xfrm>
            <a:prstGeom prst="rect">
              <a:avLst/>
            </a:prstGeom>
            <a:noFill/>
          </p:spPr>
          <p:txBody>
            <a:bodyPr wrap="square" rtlCol="0">
              <a:spAutoFit/>
            </a:bodyPr>
            <a:lstStyle/>
            <a:p>
              <a:pPr defTabSz="829544" eaLnBrk="0" hangingPunct="0"/>
              <a:r>
                <a:rPr lang="en-US" altLang="ja-JP" sz="900" dirty="0">
                  <a:solidFill>
                    <a:prstClr val="black"/>
                  </a:solidFill>
                  <a:latin typeface="Meiryo UI" panose="020B0604030504040204" pitchFamily="50" charset="-128"/>
                  <a:ea typeface="Meiryo UI" panose="020B0604030504040204" pitchFamily="50" charset="-128"/>
                </a:rPr>
                <a:t>220</a:t>
              </a:r>
              <a:endParaRPr lang="ja-JP" altLang="en-US" sz="900" dirty="0">
                <a:solidFill>
                  <a:prstClr val="black"/>
                </a:solidFill>
                <a:latin typeface="Meiryo UI" panose="020B0604030504040204" pitchFamily="50" charset="-128"/>
                <a:ea typeface="Meiryo UI" panose="020B0604030504040204" pitchFamily="50" charset="-128"/>
              </a:endParaRPr>
            </a:p>
          </p:txBody>
        </p:sp>
        <p:sp>
          <p:nvSpPr>
            <p:cNvPr id="15" name="L 字 14">
              <a:extLst>
                <a:ext uri="{FF2B5EF4-FFF2-40B4-BE49-F238E27FC236}">
                  <a16:creationId xmlns:a16="http://schemas.microsoft.com/office/drawing/2014/main" id="{7A6999A6-A4F6-4472-AD28-A947FC08CA42}"/>
                </a:ext>
              </a:extLst>
            </p:cNvPr>
            <p:cNvSpPr/>
            <p:nvPr/>
          </p:nvSpPr>
          <p:spPr bwMode="auto">
            <a:xfrm rot="10800000">
              <a:off x="948054" y="2708842"/>
              <a:ext cx="1501276" cy="692324"/>
            </a:xfrm>
            <a:prstGeom prst="corner">
              <a:avLst>
                <a:gd name="adj1" fmla="val 74566"/>
                <a:gd name="adj2" fmla="val 176193"/>
              </a:avLst>
            </a:prstGeom>
            <a:solidFill>
              <a:srgbClr val="FBDCCD"/>
            </a:solidFill>
            <a:ln w="9525" cap="flat" cmpd="sng" algn="ctr">
              <a:no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algn="ctr" defTabSz="829544"/>
              <a:endParaRPr lang="ja-JP" altLang="en-US" sz="2800" dirty="0">
                <a:solidFill>
                  <a:prstClr val="black"/>
                </a:solidFill>
              </a:endParaRPr>
            </a:p>
          </p:txBody>
        </p:sp>
        <p:cxnSp>
          <p:nvCxnSpPr>
            <p:cNvPr id="16" name="直線コネクタ 15">
              <a:extLst>
                <a:ext uri="{FF2B5EF4-FFF2-40B4-BE49-F238E27FC236}">
                  <a16:creationId xmlns:a16="http://schemas.microsoft.com/office/drawing/2014/main" id="{29FE6E97-BCAF-4633-B83A-A00A9E7F9D1F}"/>
                </a:ext>
              </a:extLst>
            </p:cNvPr>
            <p:cNvCxnSpPr>
              <a:cxnSpLocks/>
            </p:cNvCxnSpPr>
            <p:nvPr/>
          </p:nvCxnSpPr>
          <p:spPr bwMode="auto">
            <a:xfrm flipV="1">
              <a:off x="949195" y="2597956"/>
              <a:ext cx="2142" cy="1004088"/>
            </a:xfrm>
            <a:prstGeom prst="line">
              <a:avLst/>
            </a:prstGeom>
            <a:solidFill>
              <a:schemeClr val="accent1"/>
            </a:solidFill>
            <a:ln w="9525" cap="flat" cmpd="sng" algn="ctr">
              <a:solidFill>
                <a:schemeClr val="bg1">
                  <a:lumMod val="65000"/>
                </a:schemeClr>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線コネクタ 16">
              <a:extLst>
                <a:ext uri="{FF2B5EF4-FFF2-40B4-BE49-F238E27FC236}">
                  <a16:creationId xmlns:a16="http://schemas.microsoft.com/office/drawing/2014/main" id="{E63CE9CF-E9B7-445A-839D-99F76E4B73FA}"/>
                </a:ext>
              </a:extLst>
            </p:cNvPr>
            <p:cNvCxnSpPr>
              <a:cxnSpLocks/>
            </p:cNvCxnSpPr>
            <p:nvPr/>
          </p:nvCxnSpPr>
          <p:spPr bwMode="auto">
            <a:xfrm flipH="1" flipV="1">
              <a:off x="2450401" y="2601021"/>
              <a:ext cx="0" cy="977874"/>
            </a:xfrm>
            <a:prstGeom prst="line">
              <a:avLst/>
            </a:prstGeom>
            <a:solidFill>
              <a:schemeClr val="accent1"/>
            </a:solidFill>
            <a:ln w="9525" cap="flat" cmpd="sng" algn="ctr">
              <a:solidFill>
                <a:schemeClr val="bg1">
                  <a:lumMod val="65000"/>
                </a:schemeClr>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コネクタ 17">
              <a:extLst>
                <a:ext uri="{FF2B5EF4-FFF2-40B4-BE49-F238E27FC236}">
                  <a16:creationId xmlns:a16="http://schemas.microsoft.com/office/drawing/2014/main" id="{5C282252-AECB-4A32-9F6D-D9DF012C0977}"/>
                </a:ext>
              </a:extLst>
            </p:cNvPr>
            <p:cNvCxnSpPr>
              <a:cxnSpLocks/>
            </p:cNvCxnSpPr>
            <p:nvPr/>
          </p:nvCxnSpPr>
          <p:spPr bwMode="auto">
            <a:xfrm flipH="1">
              <a:off x="730059" y="2713027"/>
              <a:ext cx="1869185" cy="0"/>
            </a:xfrm>
            <a:prstGeom prst="line">
              <a:avLst/>
            </a:prstGeom>
            <a:solidFill>
              <a:schemeClr val="accent1"/>
            </a:solidFill>
            <a:ln w="9525" cap="flat" cmpd="sng" algn="ctr">
              <a:solidFill>
                <a:schemeClr val="bg1">
                  <a:lumMod val="65000"/>
                </a:schemeClr>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線コネクタ 18">
              <a:extLst>
                <a:ext uri="{FF2B5EF4-FFF2-40B4-BE49-F238E27FC236}">
                  <a16:creationId xmlns:a16="http://schemas.microsoft.com/office/drawing/2014/main" id="{6731BBEB-2049-48AF-BC91-62BA56EF5EDA}"/>
                </a:ext>
              </a:extLst>
            </p:cNvPr>
            <p:cNvCxnSpPr>
              <a:cxnSpLocks/>
            </p:cNvCxnSpPr>
            <p:nvPr/>
          </p:nvCxnSpPr>
          <p:spPr bwMode="auto">
            <a:xfrm flipH="1">
              <a:off x="730059" y="3398916"/>
              <a:ext cx="1869185" cy="0"/>
            </a:xfrm>
            <a:prstGeom prst="line">
              <a:avLst/>
            </a:prstGeom>
            <a:solidFill>
              <a:schemeClr val="accent1"/>
            </a:solidFill>
            <a:ln w="9525" cap="flat" cmpd="sng" algn="ctr">
              <a:solidFill>
                <a:schemeClr val="bg1">
                  <a:lumMod val="65000"/>
                </a:schemeClr>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フローチャート: 結合子 19">
              <a:extLst>
                <a:ext uri="{FF2B5EF4-FFF2-40B4-BE49-F238E27FC236}">
                  <a16:creationId xmlns:a16="http://schemas.microsoft.com/office/drawing/2014/main" id="{2C82AADD-56A0-41AA-BD92-AC4E7EEBAC4A}"/>
                </a:ext>
              </a:extLst>
            </p:cNvPr>
            <p:cNvSpPr/>
            <p:nvPr/>
          </p:nvSpPr>
          <p:spPr bwMode="auto">
            <a:xfrm>
              <a:off x="991258" y="2879620"/>
              <a:ext cx="52488" cy="51122"/>
            </a:xfrm>
            <a:prstGeom prst="flowChartConnector">
              <a:avLst/>
            </a:prstGeom>
            <a:solidFill>
              <a:srgbClr val="FFFF00"/>
            </a:solidFill>
            <a:ln w="12700" cap="flat" cmpd="sng" algn="ctr">
              <a:solidFill>
                <a:srgbClr val="FFC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algn="ctr" defTabSz="829544"/>
              <a:endParaRPr lang="ja-JP" altLang="en-US" sz="2800">
                <a:solidFill>
                  <a:prstClr val="black"/>
                </a:solidFill>
              </a:endParaRPr>
            </a:p>
          </p:txBody>
        </p:sp>
        <p:sp>
          <p:nvSpPr>
            <p:cNvPr id="21" name="テキスト ボックス 20">
              <a:extLst>
                <a:ext uri="{FF2B5EF4-FFF2-40B4-BE49-F238E27FC236}">
                  <a16:creationId xmlns:a16="http://schemas.microsoft.com/office/drawing/2014/main" id="{F5D79B9A-EE06-41EE-9A34-9D2DFB83DC71}"/>
                </a:ext>
              </a:extLst>
            </p:cNvPr>
            <p:cNvSpPr txBox="1"/>
            <p:nvPr/>
          </p:nvSpPr>
          <p:spPr>
            <a:xfrm>
              <a:off x="1005696" y="2832001"/>
              <a:ext cx="471614" cy="146382"/>
            </a:xfrm>
            <a:prstGeom prst="rect">
              <a:avLst/>
            </a:prstGeom>
            <a:noFill/>
          </p:spPr>
          <p:txBody>
            <a:bodyPr wrap="square" rtlCol="0">
              <a:spAutoFit/>
            </a:bodyPr>
            <a:lstStyle/>
            <a:p>
              <a:pPr defTabSz="829544" eaLnBrk="0" hangingPunct="0"/>
              <a:r>
                <a:rPr lang="ja-JP" altLang="en-US" sz="1000" dirty="0">
                  <a:solidFill>
                    <a:prstClr val="black"/>
                  </a:solidFill>
                  <a:latin typeface="Meiryo UI" panose="020B0604030504040204" pitchFamily="50" charset="-128"/>
                  <a:ea typeface="Meiryo UI" panose="020B0604030504040204" pitchFamily="50" charset="-128"/>
                </a:rPr>
                <a:t>名刺</a:t>
              </a:r>
            </a:p>
          </p:txBody>
        </p:sp>
        <p:sp>
          <p:nvSpPr>
            <p:cNvPr id="22" name="フローチャート: 結合子 21">
              <a:extLst>
                <a:ext uri="{FF2B5EF4-FFF2-40B4-BE49-F238E27FC236}">
                  <a16:creationId xmlns:a16="http://schemas.microsoft.com/office/drawing/2014/main" id="{838046BF-A2E6-472B-8AE4-0C3A5B10032A}"/>
                </a:ext>
              </a:extLst>
            </p:cNvPr>
            <p:cNvSpPr/>
            <p:nvPr/>
          </p:nvSpPr>
          <p:spPr bwMode="auto">
            <a:xfrm>
              <a:off x="1261839" y="2743117"/>
              <a:ext cx="52488" cy="51122"/>
            </a:xfrm>
            <a:prstGeom prst="flowChartConnector">
              <a:avLst/>
            </a:prstGeom>
            <a:solidFill>
              <a:srgbClr val="FFFF00"/>
            </a:solidFill>
            <a:ln w="12700" cap="flat" cmpd="sng" algn="ctr">
              <a:solidFill>
                <a:srgbClr val="FFC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algn="ctr" defTabSz="829544"/>
              <a:endParaRPr lang="ja-JP" altLang="en-US" sz="2800">
                <a:solidFill>
                  <a:prstClr val="black"/>
                </a:solidFill>
              </a:endParaRPr>
            </a:p>
          </p:txBody>
        </p:sp>
        <p:sp>
          <p:nvSpPr>
            <p:cNvPr id="23" name="テキスト ボックス 22">
              <a:extLst>
                <a:ext uri="{FF2B5EF4-FFF2-40B4-BE49-F238E27FC236}">
                  <a16:creationId xmlns:a16="http://schemas.microsoft.com/office/drawing/2014/main" id="{53E5B383-57C1-478F-AAA3-23FC300057BC}"/>
                </a:ext>
              </a:extLst>
            </p:cNvPr>
            <p:cNvSpPr txBox="1"/>
            <p:nvPr/>
          </p:nvSpPr>
          <p:spPr>
            <a:xfrm>
              <a:off x="1279734" y="2697191"/>
              <a:ext cx="888287" cy="146382"/>
            </a:xfrm>
            <a:prstGeom prst="rect">
              <a:avLst/>
            </a:prstGeom>
            <a:noFill/>
          </p:spPr>
          <p:txBody>
            <a:bodyPr wrap="square" rtlCol="0">
              <a:spAutoFit/>
            </a:bodyPr>
            <a:lstStyle/>
            <a:p>
              <a:pPr defTabSz="829544" eaLnBrk="0" hangingPunct="0"/>
              <a:r>
                <a:rPr lang="ja-JP" altLang="en-US" sz="1000" dirty="0">
                  <a:solidFill>
                    <a:prstClr val="black"/>
                  </a:solidFill>
                  <a:latin typeface="Meiryo UI" panose="020B0604030504040204" pitchFamily="50" charset="-128"/>
                  <a:ea typeface="Meiryo UI" panose="020B0604030504040204" pitchFamily="50" charset="-128"/>
                </a:rPr>
                <a:t>郵便はがき</a:t>
              </a:r>
            </a:p>
          </p:txBody>
        </p:sp>
        <p:sp>
          <p:nvSpPr>
            <p:cNvPr id="24" name="フローチャート: 結合子 23">
              <a:extLst>
                <a:ext uri="{FF2B5EF4-FFF2-40B4-BE49-F238E27FC236}">
                  <a16:creationId xmlns:a16="http://schemas.microsoft.com/office/drawing/2014/main" id="{E33AB4DC-E950-45FD-A8A2-1945136FE13B}"/>
                </a:ext>
              </a:extLst>
            </p:cNvPr>
            <p:cNvSpPr/>
            <p:nvPr/>
          </p:nvSpPr>
          <p:spPr bwMode="auto">
            <a:xfrm>
              <a:off x="1129316" y="3011410"/>
              <a:ext cx="52488" cy="51122"/>
            </a:xfrm>
            <a:prstGeom prst="flowChartConnector">
              <a:avLst/>
            </a:prstGeom>
            <a:solidFill>
              <a:srgbClr val="FFFF00"/>
            </a:solidFill>
            <a:ln w="12700" cap="flat" cmpd="sng" algn="ctr">
              <a:solidFill>
                <a:srgbClr val="FFC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algn="ctr" defTabSz="829544"/>
              <a:endParaRPr lang="ja-JP" altLang="en-US" sz="2800">
                <a:solidFill>
                  <a:prstClr val="black"/>
                </a:solidFill>
              </a:endParaRPr>
            </a:p>
          </p:txBody>
        </p:sp>
        <p:sp>
          <p:nvSpPr>
            <p:cNvPr id="25" name="フローチャート: 結合子 24">
              <a:extLst>
                <a:ext uri="{FF2B5EF4-FFF2-40B4-BE49-F238E27FC236}">
                  <a16:creationId xmlns:a16="http://schemas.microsoft.com/office/drawing/2014/main" id="{89EF5AD7-EDD2-4CD3-93A6-05CAF8106B7B}"/>
                </a:ext>
              </a:extLst>
            </p:cNvPr>
            <p:cNvSpPr/>
            <p:nvPr/>
          </p:nvSpPr>
          <p:spPr bwMode="auto">
            <a:xfrm>
              <a:off x="1114017" y="3149429"/>
              <a:ext cx="52488" cy="51122"/>
            </a:xfrm>
            <a:prstGeom prst="flowChartConnector">
              <a:avLst/>
            </a:prstGeom>
            <a:solidFill>
              <a:srgbClr val="FFFF00"/>
            </a:solidFill>
            <a:ln w="12700" cap="flat" cmpd="sng" algn="ctr">
              <a:solidFill>
                <a:srgbClr val="FFC000"/>
              </a:solid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algn="ctr" defTabSz="829544"/>
              <a:endParaRPr lang="ja-JP" altLang="en-US" sz="2800">
                <a:solidFill>
                  <a:prstClr val="black"/>
                </a:solidFill>
              </a:endParaRPr>
            </a:p>
          </p:txBody>
        </p:sp>
        <p:sp>
          <p:nvSpPr>
            <p:cNvPr id="26" name="テキスト ボックス 25">
              <a:extLst>
                <a:ext uri="{FF2B5EF4-FFF2-40B4-BE49-F238E27FC236}">
                  <a16:creationId xmlns:a16="http://schemas.microsoft.com/office/drawing/2014/main" id="{3A1F398D-9BC5-473A-B5B1-CE94727FBA52}"/>
                </a:ext>
              </a:extLst>
            </p:cNvPr>
            <p:cNvSpPr txBox="1"/>
            <p:nvPr/>
          </p:nvSpPr>
          <p:spPr>
            <a:xfrm>
              <a:off x="1140261" y="2967600"/>
              <a:ext cx="739253" cy="146382"/>
            </a:xfrm>
            <a:prstGeom prst="rect">
              <a:avLst/>
            </a:prstGeom>
            <a:noFill/>
          </p:spPr>
          <p:txBody>
            <a:bodyPr wrap="square" rtlCol="0">
              <a:spAutoFit/>
            </a:bodyPr>
            <a:lstStyle/>
            <a:p>
              <a:pPr defTabSz="829544" eaLnBrk="0" hangingPunct="0"/>
              <a:r>
                <a:rPr lang="ja-JP" altLang="en-US" sz="1000" dirty="0">
                  <a:solidFill>
                    <a:prstClr val="black"/>
                  </a:solidFill>
                  <a:latin typeface="Meiryo UI" panose="020B0604030504040204" pitchFamily="50" charset="-128"/>
                  <a:ea typeface="Meiryo UI" panose="020B0604030504040204" pitchFamily="50" charset="-128"/>
                </a:rPr>
                <a:t>小切手</a:t>
              </a:r>
            </a:p>
          </p:txBody>
        </p:sp>
        <p:sp>
          <p:nvSpPr>
            <p:cNvPr id="27" name="テキスト ボックス 26">
              <a:extLst>
                <a:ext uri="{FF2B5EF4-FFF2-40B4-BE49-F238E27FC236}">
                  <a16:creationId xmlns:a16="http://schemas.microsoft.com/office/drawing/2014/main" id="{F3142CA7-926D-4B7D-A33A-DF68067F4E6F}"/>
                </a:ext>
              </a:extLst>
            </p:cNvPr>
            <p:cNvSpPr txBox="1"/>
            <p:nvPr/>
          </p:nvSpPr>
          <p:spPr>
            <a:xfrm>
              <a:off x="1128706" y="3097146"/>
              <a:ext cx="682241" cy="146382"/>
            </a:xfrm>
            <a:prstGeom prst="rect">
              <a:avLst/>
            </a:prstGeom>
            <a:noFill/>
          </p:spPr>
          <p:txBody>
            <a:bodyPr wrap="square" rtlCol="0">
              <a:spAutoFit/>
            </a:bodyPr>
            <a:lstStyle/>
            <a:p>
              <a:pPr defTabSz="829544" eaLnBrk="0" hangingPunct="0"/>
              <a:r>
                <a:rPr lang="ja-JP" altLang="en-US" sz="1000" dirty="0">
                  <a:solidFill>
                    <a:prstClr val="black"/>
                  </a:solidFill>
                  <a:latin typeface="Meiryo UI" panose="020B0604030504040204" pitchFamily="50" charset="-128"/>
                  <a:ea typeface="Meiryo UI" panose="020B0604030504040204" pitchFamily="50" charset="-128"/>
                </a:rPr>
                <a:t>領収書</a:t>
              </a:r>
            </a:p>
          </p:txBody>
        </p:sp>
        <p:sp>
          <p:nvSpPr>
            <p:cNvPr id="28" name="テキスト ボックス 27">
              <a:extLst>
                <a:ext uri="{FF2B5EF4-FFF2-40B4-BE49-F238E27FC236}">
                  <a16:creationId xmlns:a16="http://schemas.microsoft.com/office/drawing/2014/main" id="{15448C72-BF32-45E8-88FC-F63EDC831A2A}"/>
                </a:ext>
              </a:extLst>
            </p:cNvPr>
            <p:cNvSpPr txBox="1"/>
            <p:nvPr/>
          </p:nvSpPr>
          <p:spPr>
            <a:xfrm>
              <a:off x="2250336" y="3572544"/>
              <a:ext cx="478081" cy="137233"/>
            </a:xfrm>
            <a:prstGeom prst="rect">
              <a:avLst/>
            </a:prstGeom>
            <a:noFill/>
          </p:spPr>
          <p:txBody>
            <a:bodyPr wrap="square" rtlCol="0">
              <a:spAutoFit/>
            </a:bodyPr>
            <a:lstStyle/>
            <a:p>
              <a:pPr defTabSz="829544" eaLnBrk="0" hangingPunct="0"/>
              <a:r>
                <a:rPr lang="en-US" altLang="ja-JP" sz="900">
                  <a:solidFill>
                    <a:prstClr val="black"/>
                  </a:solidFill>
                  <a:latin typeface="Meiryo UI" panose="020B0604030504040204" pitchFamily="50" charset="-128"/>
                  <a:ea typeface="Meiryo UI" panose="020B0604030504040204" pitchFamily="50" charset="-128"/>
                </a:rPr>
                <a:t>297</a:t>
              </a:r>
              <a:endParaRPr lang="ja-JP" altLang="en-US" sz="900">
                <a:solidFill>
                  <a:prstClr val="black"/>
                </a:solidFill>
                <a:latin typeface="Meiryo UI" panose="020B0604030504040204" pitchFamily="50" charset="-128"/>
                <a:ea typeface="Meiryo UI" panose="020B0604030504040204" pitchFamily="50" charset="-128"/>
              </a:endParaRPr>
            </a:p>
          </p:txBody>
        </p:sp>
      </p:grpSp>
      <p:sp>
        <p:nvSpPr>
          <p:cNvPr id="30" name="テキスト ボックス 29">
            <a:extLst>
              <a:ext uri="{FF2B5EF4-FFF2-40B4-BE49-F238E27FC236}">
                <a16:creationId xmlns:a16="http://schemas.microsoft.com/office/drawing/2014/main" id="{298F3552-2F19-49BC-A1DD-60695D9F7FCA}"/>
              </a:ext>
            </a:extLst>
          </p:cNvPr>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小サイズ原稿を</a:t>
            </a:r>
            <a:r>
              <a:rPr lang="en-US" altLang="ja-JP" sz="2540"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パス両面</a:t>
            </a:r>
            <a:r>
              <a:rPr lang="en-US" altLang="ja-JP" sz="2540" dirty="0">
                <a:solidFill>
                  <a:prstClr val="black">
                    <a:lumMod val="85000"/>
                    <a:lumOff val="15000"/>
                  </a:prstClr>
                </a:solidFill>
                <a:latin typeface="Meiryo UI" pitchFamily="50" charset="-128"/>
                <a:ea typeface="Meiryo UI" pitchFamily="50" charset="-128"/>
                <a:cs typeface="Meiryo UI" pitchFamily="50" charset="-128"/>
              </a:rPr>
              <a:t>ADF</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から読み取り可能</a:t>
            </a:r>
            <a:endParaRPr lang="en-US" altLang="ja-JP" sz="2540" dirty="0">
              <a:solidFill>
                <a:prstClr val="black">
                  <a:lumMod val="85000"/>
                  <a:lumOff val="15000"/>
                </a:prstClr>
              </a:solidFill>
              <a:latin typeface="Meiryo UI" pitchFamily="50" charset="-128"/>
              <a:ea typeface="Meiryo UI" pitchFamily="50" charset="-128"/>
              <a:cs typeface="Meiryo UI" pitchFamily="50" charset="-128"/>
            </a:endParaRPr>
          </a:p>
        </p:txBody>
      </p:sp>
      <p:sp>
        <p:nvSpPr>
          <p:cNvPr id="31" name="テキスト ボックス 30">
            <a:extLst>
              <a:ext uri="{FF2B5EF4-FFF2-40B4-BE49-F238E27FC236}">
                <a16:creationId xmlns:a16="http://schemas.microsoft.com/office/drawing/2014/main" id="{DB986334-0CAF-418A-9CF2-D7169D7935E8}"/>
              </a:ext>
            </a:extLst>
          </p:cNvPr>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従来ガラス面から</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1</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枚ずつ読み取っていた名刺や領収書などの小サイズ原稿や薄紙・厚紙などを</a:t>
            </a:r>
            <a:r>
              <a:rPr lang="en-US" altLang="ja-JP" sz="1451" dirty="0">
                <a:solidFill>
                  <a:prstClr val="black">
                    <a:lumMod val="85000"/>
                    <a:lumOff val="15000"/>
                  </a:prstClr>
                </a:solidFill>
                <a:latin typeface="Meiryo UI" pitchFamily="50" charset="-128"/>
                <a:ea typeface="Meiryo UI" pitchFamily="50" charset="-128"/>
                <a:cs typeface="Meiryo UI" pitchFamily="50" charset="-128"/>
              </a:rPr>
              <a:t>ADF</a:t>
            </a:r>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から読み取れます。</a:t>
            </a:r>
          </a:p>
        </p:txBody>
      </p:sp>
      <p:pic>
        <p:nvPicPr>
          <p:cNvPr id="33" name="図 32">
            <a:extLst>
              <a:ext uri="{FF2B5EF4-FFF2-40B4-BE49-F238E27FC236}">
                <a16:creationId xmlns:a16="http://schemas.microsoft.com/office/drawing/2014/main" id="{951F23C0-BC6D-40F9-A2B2-DCA6D619841B}"/>
              </a:ext>
            </a:extLst>
          </p:cNvPr>
          <p:cNvPicPr>
            <a:picLocks noChangeAspect="1"/>
          </p:cNvPicPr>
          <p:nvPr/>
        </p:nvPicPr>
        <p:blipFill>
          <a:blip r:embed="rId2"/>
          <a:stretch>
            <a:fillRect/>
          </a:stretch>
        </p:blipFill>
        <p:spPr>
          <a:xfrm>
            <a:off x="876883" y="1958802"/>
            <a:ext cx="1925738" cy="3179691"/>
          </a:xfrm>
          <a:prstGeom prst="rect">
            <a:avLst/>
          </a:prstGeom>
        </p:spPr>
      </p:pic>
      <p:sp>
        <p:nvSpPr>
          <p:cNvPr id="34" name="四角形: 角を丸くする 33">
            <a:extLst>
              <a:ext uri="{FF2B5EF4-FFF2-40B4-BE49-F238E27FC236}">
                <a16:creationId xmlns:a16="http://schemas.microsoft.com/office/drawing/2014/main" id="{77641499-7016-4BDA-9D6F-A83DE1C7FD99}"/>
              </a:ext>
            </a:extLst>
          </p:cNvPr>
          <p:cNvSpPr/>
          <p:nvPr/>
        </p:nvSpPr>
        <p:spPr bwMode="auto">
          <a:xfrm>
            <a:off x="958362" y="1925677"/>
            <a:ext cx="1844259" cy="674350"/>
          </a:xfrm>
          <a:prstGeom prst="roundRect">
            <a:avLst/>
          </a:prstGeom>
          <a:noFill/>
          <a:ln w="38100">
            <a:solidFill>
              <a:srgbClr val="C00000"/>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29" name="図 28">
            <a:extLst>
              <a:ext uri="{FF2B5EF4-FFF2-40B4-BE49-F238E27FC236}">
                <a16:creationId xmlns:a16="http://schemas.microsoft.com/office/drawing/2014/main" id="{E722FEC3-AAAC-4258-8F47-39F1238D676A}"/>
              </a:ext>
            </a:extLst>
          </p:cNvPr>
          <p:cNvPicPr>
            <a:picLocks noChangeAspect="1"/>
          </p:cNvPicPr>
          <p:nvPr/>
        </p:nvPicPr>
        <p:blipFill>
          <a:blip r:embed="rId3"/>
          <a:stretch>
            <a:fillRect/>
          </a:stretch>
        </p:blipFill>
        <p:spPr>
          <a:xfrm>
            <a:off x="2761675" y="3356943"/>
            <a:ext cx="2319897" cy="1545392"/>
          </a:xfrm>
          <a:prstGeom prst="rect">
            <a:avLst/>
          </a:prstGeom>
          <a:ln w="38100">
            <a:solidFill>
              <a:srgbClr val="C00000"/>
            </a:solidFill>
          </a:ln>
        </p:spPr>
      </p:pic>
      <p:sp>
        <p:nvSpPr>
          <p:cNvPr id="35" name="フリーフォーム: 図形 34">
            <a:extLst>
              <a:ext uri="{FF2B5EF4-FFF2-40B4-BE49-F238E27FC236}">
                <a16:creationId xmlns:a16="http://schemas.microsoft.com/office/drawing/2014/main" id="{A7BB79A0-12B3-43F0-945C-1526431AB526}"/>
              </a:ext>
            </a:extLst>
          </p:cNvPr>
          <p:cNvSpPr/>
          <p:nvPr/>
        </p:nvSpPr>
        <p:spPr bwMode="auto">
          <a:xfrm>
            <a:off x="2461846" y="2620109"/>
            <a:ext cx="272562" cy="1793631"/>
          </a:xfrm>
          <a:custGeom>
            <a:avLst/>
            <a:gdLst>
              <a:gd name="connsiteX0" fmla="*/ 0 w 272562"/>
              <a:gd name="connsiteY0" fmla="*/ 0 h 1793631"/>
              <a:gd name="connsiteX1" fmla="*/ 0 w 272562"/>
              <a:gd name="connsiteY1" fmla="*/ 1793631 h 1793631"/>
              <a:gd name="connsiteX2" fmla="*/ 272562 w 272562"/>
              <a:gd name="connsiteY2" fmla="*/ 1793631 h 1793631"/>
            </a:gdLst>
            <a:ahLst/>
            <a:cxnLst>
              <a:cxn ang="0">
                <a:pos x="connsiteX0" y="connsiteY0"/>
              </a:cxn>
              <a:cxn ang="0">
                <a:pos x="connsiteX1" y="connsiteY1"/>
              </a:cxn>
              <a:cxn ang="0">
                <a:pos x="connsiteX2" y="connsiteY2"/>
              </a:cxn>
            </a:cxnLst>
            <a:rect l="l" t="t" r="r" b="b"/>
            <a:pathLst>
              <a:path w="272562" h="1793631">
                <a:moveTo>
                  <a:pt x="0" y="0"/>
                </a:moveTo>
                <a:lnTo>
                  <a:pt x="0" y="1793631"/>
                </a:lnTo>
                <a:lnTo>
                  <a:pt x="272562" y="1793631"/>
                </a:lnTo>
              </a:path>
            </a:pathLst>
          </a:custGeom>
          <a:noFill/>
          <a:ln w="38100">
            <a:solidFill>
              <a:srgbClr val="C00000"/>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1017588" rtl="0" eaLnBrk="1" fontAlgn="base" latinLnBrk="0" hangingPunct="1">
              <a:lnSpc>
                <a:spcPct val="100000"/>
              </a:lnSpc>
              <a:spcBef>
                <a:spcPct val="0"/>
              </a:spcBef>
              <a:spcAft>
                <a:spcPct val="0"/>
              </a:spcAft>
              <a:buClrTx/>
              <a:buSzTx/>
              <a:buFontTx/>
              <a:buNone/>
              <a:tabLst/>
            </a:pPr>
            <a:endParaRPr kumimoji="1" lang="ja-JP" altLang="en-US" sz="2000" b="0" i="0" u="none" strike="noStrike" cap="none" normalizeH="0" baseline="0">
              <a:ln>
                <a:noFill/>
              </a:ln>
              <a:solidFill>
                <a:schemeClr val="tx1"/>
              </a:solidFill>
              <a:effectLst/>
              <a:latin typeface="Arial" charset="0"/>
              <a:ea typeface="ＭＳ Ｐゴシック" pitchFamily="50" charset="-128"/>
            </a:endParaRPr>
          </a:p>
        </p:txBody>
      </p:sp>
      <p:pic>
        <p:nvPicPr>
          <p:cNvPr id="39" name="図 38">
            <a:extLst>
              <a:ext uri="{FF2B5EF4-FFF2-40B4-BE49-F238E27FC236}">
                <a16:creationId xmlns:a16="http://schemas.microsoft.com/office/drawing/2014/main" id="{FD744481-C0BF-4172-BDB3-AA3E9A8C3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00567">
            <a:off x="6481025" y="1956254"/>
            <a:ext cx="1402702" cy="880419"/>
          </a:xfrm>
          <a:prstGeom prst="rect">
            <a:avLst/>
          </a:prstGeom>
          <a:ln>
            <a:solidFill>
              <a:srgbClr val="4D4D4D"/>
            </a:solidFill>
          </a:ln>
        </p:spPr>
      </p:pic>
      <p:grpSp>
        <p:nvGrpSpPr>
          <p:cNvPr id="40" name="グループ化 39">
            <a:extLst>
              <a:ext uri="{FF2B5EF4-FFF2-40B4-BE49-F238E27FC236}">
                <a16:creationId xmlns:a16="http://schemas.microsoft.com/office/drawing/2014/main" id="{74528C65-D06D-4ED5-8954-BAED823C9B5D}"/>
              </a:ext>
            </a:extLst>
          </p:cNvPr>
          <p:cNvGrpSpPr/>
          <p:nvPr/>
        </p:nvGrpSpPr>
        <p:grpSpPr>
          <a:xfrm rot="21269539">
            <a:off x="7465722" y="2205972"/>
            <a:ext cx="1534856" cy="904041"/>
            <a:chOff x="5069888" y="2293047"/>
            <a:chExt cx="1511077" cy="890036"/>
          </a:xfrm>
        </p:grpSpPr>
        <p:pic>
          <p:nvPicPr>
            <p:cNvPr id="36" name="図 35">
              <a:extLst>
                <a:ext uri="{FF2B5EF4-FFF2-40B4-BE49-F238E27FC236}">
                  <a16:creationId xmlns:a16="http://schemas.microsoft.com/office/drawing/2014/main" id="{91796031-8071-4F8D-88F7-0DE4A93298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9888" y="2395023"/>
              <a:ext cx="937763" cy="570688"/>
            </a:xfrm>
            <a:prstGeom prst="rect">
              <a:avLst/>
            </a:prstGeom>
          </p:spPr>
        </p:pic>
        <p:pic>
          <p:nvPicPr>
            <p:cNvPr id="37" name="図 36">
              <a:extLst>
                <a:ext uri="{FF2B5EF4-FFF2-40B4-BE49-F238E27FC236}">
                  <a16:creationId xmlns:a16="http://schemas.microsoft.com/office/drawing/2014/main" id="{7B6C3E2C-F1DB-465F-94F0-0639BC8A63B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68112" y="2293047"/>
              <a:ext cx="912853" cy="573879"/>
            </a:xfrm>
            <a:prstGeom prst="rect">
              <a:avLst/>
            </a:prstGeom>
          </p:spPr>
        </p:pic>
        <p:pic>
          <p:nvPicPr>
            <p:cNvPr id="38" name="図 37">
              <a:extLst>
                <a:ext uri="{FF2B5EF4-FFF2-40B4-BE49-F238E27FC236}">
                  <a16:creationId xmlns:a16="http://schemas.microsoft.com/office/drawing/2014/main" id="{CA803243-6DC0-41EF-A9F8-C567E5F7100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15836" y="2608836"/>
              <a:ext cx="884303" cy="574247"/>
            </a:xfrm>
            <a:prstGeom prst="rect">
              <a:avLst/>
            </a:prstGeom>
          </p:spPr>
        </p:pic>
      </p:grpSp>
    </p:spTree>
    <p:extLst>
      <p:ext uri="{BB962C8B-B14F-4D97-AF65-F5344CB8AC3E}">
        <p14:creationId xmlns:p14="http://schemas.microsoft.com/office/powerpoint/2010/main" val="3620466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角丸四角形 50"/>
          <p:cNvSpPr/>
          <p:nvPr/>
        </p:nvSpPr>
        <p:spPr bwMode="auto">
          <a:xfrm>
            <a:off x="598044" y="3803927"/>
            <a:ext cx="3017518" cy="1210756"/>
          </a:xfrm>
          <a:prstGeom prst="roundRect">
            <a:avLst>
              <a:gd name="adj" fmla="val 5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2" name="角丸四角形 61"/>
          <p:cNvSpPr/>
          <p:nvPr/>
        </p:nvSpPr>
        <p:spPr bwMode="auto">
          <a:xfrm>
            <a:off x="3693414" y="3803927"/>
            <a:ext cx="3017518" cy="1210756"/>
          </a:xfrm>
          <a:prstGeom prst="roundRect">
            <a:avLst>
              <a:gd name="adj" fmla="val 5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4" name="角丸四角形 63"/>
          <p:cNvSpPr/>
          <p:nvPr/>
        </p:nvSpPr>
        <p:spPr bwMode="auto">
          <a:xfrm>
            <a:off x="598044" y="5076780"/>
            <a:ext cx="3017518" cy="1210756"/>
          </a:xfrm>
          <a:prstGeom prst="roundRect">
            <a:avLst>
              <a:gd name="adj" fmla="val 5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5" name="角丸四角形 64"/>
          <p:cNvSpPr/>
          <p:nvPr/>
        </p:nvSpPr>
        <p:spPr bwMode="auto">
          <a:xfrm>
            <a:off x="3693414" y="5076780"/>
            <a:ext cx="3017518" cy="1210756"/>
          </a:xfrm>
          <a:prstGeom prst="roundRect">
            <a:avLst>
              <a:gd name="adj" fmla="val 5834"/>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6" name="正方形/長方形 5"/>
          <p:cNvSpPr/>
          <p:nvPr/>
        </p:nvSpPr>
        <p:spPr bwMode="auto">
          <a:xfrm>
            <a:off x="650690" y="4211793"/>
            <a:ext cx="2894193" cy="753959"/>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5" name="正方形/長方形 74"/>
          <p:cNvSpPr/>
          <p:nvPr/>
        </p:nvSpPr>
        <p:spPr bwMode="auto">
          <a:xfrm>
            <a:off x="3735864" y="4211793"/>
            <a:ext cx="2894193" cy="753959"/>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6" name="正方形/長方形 75"/>
          <p:cNvSpPr/>
          <p:nvPr/>
        </p:nvSpPr>
        <p:spPr bwMode="auto">
          <a:xfrm>
            <a:off x="650690" y="5464900"/>
            <a:ext cx="2894193" cy="753959"/>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77" name="正方形/長方形 76"/>
          <p:cNvSpPr/>
          <p:nvPr/>
        </p:nvSpPr>
        <p:spPr bwMode="auto">
          <a:xfrm>
            <a:off x="3735864" y="5464900"/>
            <a:ext cx="2894193" cy="753959"/>
          </a:xfrm>
          <a:prstGeom prst="rect">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pic>
        <p:nvPicPr>
          <p:cNvPr id="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96252">
            <a:off x="7085641" y="4944911"/>
            <a:ext cx="776844" cy="11009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0928" name="角丸四角形 80927"/>
          <p:cNvSpPr/>
          <p:nvPr/>
        </p:nvSpPr>
        <p:spPr bwMode="auto">
          <a:xfrm>
            <a:off x="598044" y="1729400"/>
            <a:ext cx="8709914" cy="1919442"/>
          </a:xfrm>
          <a:prstGeom prst="roundRect">
            <a:avLst>
              <a:gd name="adj" fmla="val 2871"/>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M-PaC</a:t>
            </a:r>
            <a:r>
              <a:rPr lang="ja-JP" altLang="en-US" b="1" dirty="0">
                <a:latin typeface="Meiryo UI" panose="020B0604030504040204" pitchFamily="50" charset="-128"/>
                <a:ea typeface="Meiryo UI" panose="020B0604030504040204" pitchFamily="50" charset="-128"/>
                <a:cs typeface="Meiryo UI" panose="020B0604030504040204" pitchFamily="50" charset="-128"/>
              </a:rPr>
              <a:t>プリンター</a:t>
            </a:r>
          </a:p>
        </p:txBody>
      </p:sp>
      <p:grpSp>
        <p:nvGrpSpPr>
          <p:cNvPr id="3" name="グループ化 2"/>
          <p:cNvGrpSpPr/>
          <p:nvPr/>
        </p:nvGrpSpPr>
        <p:grpSpPr>
          <a:xfrm>
            <a:off x="712378" y="2107569"/>
            <a:ext cx="8481244" cy="1210756"/>
            <a:chOff x="575967" y="3445774"/>
            <a:chExt cx="9350964" cy="1334915"/>
          </a:xfrm>
        </p:grpSpPr>
        <p:sp>
          <p:nvSpPr>
            <p:cNvPr id="36" name="角丸四角形 35"/>
            <p:cNvSpPr/>
            <p:nvPr/>
          </p:nvSpPr>
          <p:spPr bwMode="auto">
            <a:xfrm>
              <a:off x="575967" y="3445774"/>
              <a:ext cx="2080639" cy="1334915"/>
            </a:xfrm>
            <a:prstGeom prst="roundRect">
              <a:avLst>
                <a:gd name="adj" fmla="val 5834"/>
              </a:avLst>
            </a:prstGeom>
            <a:solidFill>
              <a:srgbClr val="FFFFCC"/>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37" name="角丸四角形 36"/>
            <p:cNvSpPr/>
            <p:nvPr/>
          </p:nvSpPr>
          <p:spPr bwMode="auto">
            <a:xfrm>
              <a:off x="3476850" y="3445774"/>
              <a:ext cx="6450081" cy="1334915"/>
            </a:xfrm>
            <a:prstGeom prst="roundRect">
              <a:avLst>
                <a:gd name="adj" fmla="val 5000"/>
              </a:avLst>
            </a:prstGeom>
            <a:solidFill>
              <a:srgbClr val="FFFFCC"/>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38" name="テキスト ボックス 37"/>
            <p:cNvSpPr txBox="1"/>
            <p:nvPr/>
          </p:nvSpPr>
          <p:spPr>
            <a:xfrm>
              <a:off x="706319" y="3461510"/>
              <a:ext cx="1819937" cy="409609"/>
            </a:xfrm>
            <a:prstGeom prst="rect">
              <a:avLst/>
            </a:prstGeom>
            <a:noFill/>
          </p:spPr>
          <p:txBody>
            <a:bodyPr wrap="square" rtlCol="0" anchor="ctr" anchorCtr="0">
              <a:spAutoFit/>
            </a:bodyPr>
            <a:lstStyle/>
            <a:p>
              <a:pPr algn="ctr"/>
              <a:r>
                <a:rPr lang="ja-JP" altLang="en-US" sz="1814"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トナー</a:t>
              </a:r>
              <a:endParaRPr lang="en-US" altLang="ja-JP" sz="1814"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a:xfrm>
              <a:off x="5369606" y="3461510"/>
              <a:ext cx="2664569" cy="409609"/>
            </a:xfrm>
            <a:prstGeom prst="rect">
              <a:avLst/>
            </a:prstGeom>
            <a:noFill/>
          </p:spPr>
          <p:txBody>
            <a:bodyPr wrap="square" rtlCol="0" anchor="ctr" anchorCtr="0">
              <a:spAutoFit/>
            </a:bodyPr>
            <a:lstStyle/>
            <a:p>
              <a:pPr algn="ctr"/>
              <a:r>
                <a:rPr lang="ja-JP" altLang="en-US" sz="1814"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保守サービス</a:t>
              </a:r>
              <a:endParaRPr lang="en-US" altLang="ja-JP" sz="1814"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テキスト ボックス 39"/>
            <p:cNvSpPr txBox="1"/>
            <p:nvPr/>
          </p:nvSpPr>
          <p:spPr bwMode="auto">
            <a:xfrm>
              <a:off x="4556403" y="4149881"/>
              <a:ext cx="1163168" cy="46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感光体</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ドラムユニット</a:t>
              </a:r>
            </a:p>
          </p:txBody>
        </p:sp>
        <p:sp>
          <p:nvSpPr>
            <p:cNvPr id="41" name="テキスト ボックス 40"/>
            <p:cNvSpPr txBox="1"/>
            <p:nvPr/>
          </p:nvSpPr>
          <p:spPr bwMode="auto">
            <a:xfrm>
              <a:off x="6920717" y="4149881"/>
              <a:ext cx="1022823" cy="46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定期交換</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部品</a:t>
              </a:r>
            </a:p>
          </p:txBody>
        </p:sp>
        <p:sp>
          <p:nvSpPr>
            <p:cNvPr id="42" name="テキスト ボックス 41"/>
            <p:cNvSpPr txBox="1"/>
            <p:nvPr/>
          </p:nvSpPr>
          <p:spPr bwMode="auto">
            <a:xfrm>
              <a:off x="8735832" y="4149881"/>
              <a:ext cx="1191099" cy="460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メンテナンス・</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lgn="ctr" eaLnBrk="1" hangingPunct="1"/>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故障修理</a:t>
              </a:r>
            </a:p>
          </p:txBody>
        </p:sp>
        <p:pic>
          <p:nvPicPr>
            <p:cNvPr id="43" name="Picture 9" descr="C:\Users\825831\Desktop\gif\31_ink0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3487" y="3993403"/>
              <a:ext cx="1085598" cy="64050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p:cNvPicPr>
              <a:picLocks noChangeAspect="1" noChangeArrowheads="1"/>
            </p:cNvPicPr>
            <p:nvPr/>
          </p:nvPicPr>
          <p:blipFill>
            <a:blip r:embed="rId4">
              <a:clrChange>
                <a:clrFrom>
                  <a:srgbClr val="C3C3C3"/>
                </a:clrFrom>
                <a:clrTo>
                  <a:srgbClr val="C3C3C3">
                    <a:alpha val="0"/>
                  </a:srgbClr>
                </a:clrTo>
              </a:clrChange>
              <a:extLst>
                <a:ext uri="{28A0092B-C50C-407E-A947-70E740481C1C}">
                  <a14:useLocalDpi xmlns:a14="http://schemas.microsoft.com/office/drawing/2010/main" val="0"/>
                </a:ext>
              </a:extLst>
            </a:blip>
            <a:srcRect/>
            <a:stretch>
              <a:fillRect/>
            </a:stretch>
          </p:blipFill>
          <p:spPr bwMode="auto">
            <a:xfrm>
              <a:off x="3807026" y="3941427"/>
              <a:ext cx="930569" cy="744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 name="Picture 3"/>
            <p:cNvPicPr>
              <a:picLocks noChangeAspect="1" noChangeArrowheads="1"/>
            </p:cNvPicPr>
            <p:nvPr/>
          </p:nvPicPr>
          <p:blipFill>
            <a:blip r:embed="rId5">
              <a:clrChange>
                <a:clrFrom>
                  <a:srgbClr val="C3C3C3"/>
                </a:clrFrom>
                <a:clrTo>
                  <a:srgbClr val="C3C3C3">
                    <a:alpha val="0"/>
                  </a:srgbClr>
                </a:clrTo>
              </a:clrChange>
              <a:extLst>
                <a:ext uri="{28A0092B-C50C-407E-A947-70E740481C1C}">
                  <a14:useLocalDpi xmlns:a14="http://schemas.microsoft.com/office/drawing/2010/main" val="0"/>
                </a:ext>
              </a:extLst>
            </a:blip>
            <a:srcRect/>
            <a:stretch>
              <a:fillRect/>
            </a:stretch>
          </p:blipFill>
          <p:spPr bwMode="auto">
            <a:xfrm>
              <a:off x="5867846" y="3921202"/>
              <a:ext cx="1052871" cy="802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加算記号 48"/>
            <p:cNvSpPr/>
            <p:nvPr/>
          </p:nvSpPr>
          <p:spPr bwMode="auto">
            <a:xfrm>
              <a:off x="2553210" y="3689371"/>
              <a:ext cx="1020357" cy="1020357"/>
            </a:xfrm>
            <a:prstGeom prst="mathPlus">
              <a:avLst>
                <a:gd name="adj1" fmla="val 17256"/>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grpSp>
      <p:pic>
        <p:nvPicPr>
          <p:cNvPr id="54"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802153">
            <a:off x="7683162" y="4858485"/>
            <a:ext cx="757516" cy="10824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円形吹き出し 1"/>
          <p:cNvSpPr/>
          <p:nvPr/>
        </p:nvSpPr>
        <p:spPr bwMode="auto">
          <a:xfrm>
            <a:off x="6938435" y="3769779"/>
            <a:ext cx="581625" cy="354263"/>
          </a:xfrm>
          <a:prstGeom prst="wedgeEllipseCallout">
            <a:avLst>
              <a:gd name="adj1" fmla="val 28958"/>
              <a:gd name="adj2" fmla="val 61935"/>
            </a:avLst>
          </a:prstGeom>
          <a:solidFill>
            <a:schemeClr val="bg1"/>
          </a:solidFill>
          <a:ln w="38100" cap="flat" cmpd="sng" algn="ctr">
            <a:solidFill>
              <a:srgbClr val="BEE1F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5" name="テキスト ボックス 54"/>
          <p:cNvSpPr txBox="1"/>
          <p:nvPr/>
        </p:nvSpPr>
        <p:spPr>
          <a:xfrm>
            <a:off x="6816581" y="3803024"/>
            <a:ext cx="825333" cy="287771"/>
          </a:xfrm>
          <a:prstGeom prst="rect">
            <a:avLst/>
          </a:prstGeom>
          <a:noFill/>
        </p:spPr>
        <p:txBody>
          <a:bodyPr wrap="square" rtlCol="0" anchor="ctr" anchorCtr="0">
            <a:spAutoFit/>
          </a:bodyPr>
          <a:lstStyle/>
          <a:p>
            <a:pPr algn="ctr"/>
            <a:r>
              <a:rPr lang="ja-JP" altLang="en-US"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さらに</a:t>
            </a:r>
            <a:endParaRPr lang="en-US" altLang="ja-JP"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テキスト ボックス 55"/>
          <p:cNvSpPr txBox="1"/>
          <p:nvPr/>
        </p:nvSpPr>
        <p:spPr>
          <a:xfrm>
            <a:off x="6985200" y="3900275"/>
            <a:ext cx="2555572" cy="706475"/>
          </a:xfrm>
          <a:prstGeom prst="rect">
            <a:avLst/>
          </a:prstGeom>
          <a:noFill/>
        </p:spPr>
        <p:txBody>
          <a:bodyPr wrap="square" rtlCol="0" anchor="ctr" anchorCtr="0">
            <a:spAutoFit/>
          </a:bodyPr>
          <a:lstStyle/>
          <a:p>
            <a:pPr algn="ctr"/>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RICOH</a:t>
            </a:r>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ならではの</a:t>
            </a:r>
            <a:endParaRPr lang="en-US" altLang="ja-JP"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色機能</a:t>
            </a:r>
            <a:r>
              <a:rPr lang="ja-JP" altLang="en-US"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が使えます</a:t>
            </a:r>
            <a:endParaRPr lang="en-US" altLang="ja-JP" sz="1451"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57" name="グループ化 56"/>
          <p:cNvGrpSpPr/>
          <p:nvPr/>
        </p:nvGrpSpPr>
        <p:grpSpPr>
          <a:xfrm>
            <a:off x="8347788" y="4645799"/>
            <a:ext cx="1077726" cy="1084247"/>
            <a:chOff x="8468427" y="4526765"/>
            <a:chExt cx="1387095" cy="1395488"/>
          </a:xfrm>
        </p:grpSpPr>
        <p:pic>
          <p:nvPicPr>
            <p:cNvPr id="58" name="Picture 2" descr="C:\Users\825831\Desktop\松めーる\105203_png_wi\105203.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8468427" y="4526765"/>
              <a:ext cx="1387095" cy="1395488"/>
            </a:xfrm>
            <a:prstGeom prst="rect">
              <a:avLst/>
            </a:prstGeom>
            <a:noFill/>
            <a:extLst>
              <a:ext uri="{909E8E84-426E-40DD-AFC4-6F175D3DCCD1}">
                <a14:hiddenFill xmlns:a14="http://schemas.microsoft.com/office/drawing/2010/main">
                  <a:solidFill>
                    <a:srgbClr val="FFFFFF"/>
                  </a:solidFill>
                </a14:hiddenFill>
              </a:ext>
            </a:extLst>
          </p:spPr>
        </p:pic>
        <p:sp>
          <p:nvSpPr>
            <p:cNvPr id="59" name="正方形/長方形 58"/>
            <p:cNvSpPr/>
            <p:nvPr/>
          </p:nvSpPr>
          <p:spPr>
            <a:xfrm>
              <a:off x="8588686" y="4820092"/>
              <a:ext cx="1211486" cy="873458"/>
            </a:xfrm>
            <a:prstGeom prst="rect">
              <a:avLst/>
            </a:prstGeom>
          </p:spPr>
          <p:txBody>
            <a:bodyPr wrap="none" anchor="ctr">
              <a:spAutoFit/>
              <a:scene3d>
                <a:camera prst="orthographicFront"/>
                <a:lightRig rig="threePt" dir="t"/>
              </a:scene3d>
              <a:sp3d extrusionH="57150" contourW="50800">
                <a:bevelT w="0" h="88900" prst="softRound"/>
                <a:contourClr>
                  <a:srgbClr val="FF6600"/>
                </a:contourClr>
              </a:sp3d>
            </a:bodyPr>
            <a:lstStyle/>
            <a:p>
              <a:pPr algn="ctr" defTabSz="922509"/>
              <a:r>
                <a:rPr lang="ja-JP" altLang="en-US" sz="190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モノクロ</a:t>
              </a:r>
              <a:endParaRPr lang="en-US" altLang="ja-JP" sz="1905"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190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料金</a:t>
              </a:r>
              <a:r>
                <a:rPr lang="en-US" altLang="ja-JP" sz="190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endParaRPr lang="ja-JP" altLang="en-US" sz="1905"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60" name="正方形/長方形 59"/>
          <p:cNvSpPr/>
          <p:nvPr/>
        </p:nvSpPr>
        <p:spPr>
          <a:xfrm>
            <a:off x="7029016" y="4503909"/>
            <a:ext cx="1704840" cy="259751"/>
          </a:xfrm>
          <a:prstGeom prst="rect">
            <a:avLst/>
          </a:prstGeom>
        </p:spPr>
        <p:txBody>
          <a:bodyPr wrap="square">
            <a:spAutoFit/>
          </a:bodyPr>
          <a:lstStyle/>
          <a:p>
            <a:pPr algn="ctr"/>
            <a:r>
              <a:rPr lang="en-US" altLang="ja-JP" sz="108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8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色プリント</a:t>
            </a:r>
            <a:r>
              <a:rPr lang="en-US" altLang="ja-JP" sz="1088"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1" name="Text Box 13"/>
          <p:cNvSpPr txBox="1">
            <a:spLocks noChangeArrowheads="1"/>
          </p:cNvSpPr>
          <p:nvPr/>
        </p:nvSpPr>
        <p:spPr bwMode="auto">
          <a:xfrm>
            <a:off x="7323566" y="6095713"/>
            <a:ext cx="851515" cy="204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700">
                <a:solidFill>
                  <a:schemeClr val="tx1"/>
                </a:solidFill>
                <a:latin typeface="Arial" charset="0"/>
                <a:ea typeface="ＭＳ Ｐゴシック" charset="-128"/>
              </a:defRPr>
            </a:lvl1pPr>
            <a:lvl2pPr marL="742950" indent="-285750" eaLnBrk="0" hangingPunct="0">
              <a:spcBef>
                <a:spcPct val="20000"/>
              </a:spcBef>
              <a:buChar char="–"/>
              <a:defRPr kumimoji="1" sz="3200">
                <a:solidFill>
                  <a:schemeClr val="tx1"/>
                </a:solidFill>
                <a:latin typeface="Arial" charset="0"/>
                <a:ea typeface="ＭＳ Ｐゴシック" charset="-128"/>
              </a:defRPr>
            </a:lvl2pPr>
            <a:lvl3pPr marL="1143000" indent="-228600" eaLnBrk="0" hangingPunct="0">
              <a:spcBef>
                <a:spcPct val="20000"/>
              </a:spcBef>
              <a:buChar char="•"/>
              <a:defRPr kumimoji="1" sz="2700">
                <a:solidFill>
                  <a:schemeClr val="tx1"/>
                </a:solidFill>
                <a:latin typeface="Arial" charset="0"/>
                <a:ea typeface="ＭＳ Ｐゴシック" charset="-128"/>
              </a:defRPr>
            </a:lvl3pPr>
            <a:lvl4pPr marL="1600200" indent="-228600" eaLnBrk="0" hangingPunct="0">
              <a:spcBef>
                <a:spcPct val="20000"/>
              </a:spcBef>
              <a:buChar char="–"/>
              <a:defRPr kumimoji="1" sz="2300">
                <a:solidFill>
                  <a:schemeClr val="tx1"/>
                </a:solidFill>
                <a:latin typeface="Arial" charset="0"/>
                <a:ea typeface="ＭＳ Ｐゴシック" charset="-128"/>
              </a:defRPr>
            </a:lvl4pPr>
            <a:lvl5pPr marL="2057400" indent="-228600" eaLnBrk="0" hangingPunct="0">
              <a:spcBef>
                <a:spcPct val="20000"/>
              </a:spcBef>
              <a:buChar char="»"/>
              <a:defRPr kumimoji="1" sz="2300">
                <a:solidFill>
                  <a:schemeClr val="tx1"/>
                </a:solidFill>
                <a:latin typeface="Arial" charset="0"/>
                <a:ea typeface="ＭＳ Ｐゴシック" charset="-128"/>
              </a:defRPr>
            </a:lvl5pPr>
            <a:lvl6pPr marL="25146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6pPr>
            <a:lvl7pPr marL="29718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7pPr>
            <a:lvl8pPr marL="34290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8pPr>
            <a:lvl9pPr marL="3886200" indent="-228600" eaLnBrk="0" fontAlgn="base" hangingPunct="0">
              <a:spcBef>
                <a:spcPct val="20000"/>
              </a:spcBef>
              <a:spcAft>
                <a:spcPct val="0"/>
              </a:spcAft>
              <a:buChar char="»"/>
              <a:defRPr kumimoji="1" sz="2300">
                <a:solidFill>
                  <a:schemeClr val="tx1"/>
                </a:solidFill>
                <a:latin typeface="Arial" charset="0"/>
                <a:ea typeface="ＭＳ Ｐゴシック" charset="-128"/>
              </a:defRPr>
            </a:lvl9pPr>
          </a:lstStyle>
          <a:p>
            <a:pPr eaLnBrk="1" hangingPunct="1">
              <a:spcBef>
                <a:spcPct val="0"/>
              </a:spcBef>
              <a:buFontTx/>
              <a:buNone/>
            </a:pPr>
            <a:r>
              <a:rPr lang="en-US" altLang="ja-JP" sz="726" dirty="0">
                <a:latin typeface="Meiryo UI" panose="020B0604030504040204" pitchFamily="50" charset="-128"/>
                <a:ea typeface="Meiryo UI" panose="020B0604030504040204" pitchFamily="50" charset="-128"/>
                <a:cs typeface="Meiryo UI" panose="020B0604030504040204" pitchFamily="50" charset="-128"/>
              </a:rPr>
              <a:t>※</a:t>
            </a:r>
            <a:r>
              <a:rPr lang="ja-JP" altLang="en-US" sz="726" dirty="0">
                <a:latin typeface="Meiryo UI" panose="020B0604030504040204" pitchFamily="50" charset="-128"/>
                <a:ea typeface="Meiryo UI" panose="020B0604030504040204" pitchFamily="50" charset="-128"/>
                <a:cs typeface="Meiryo UI" panose="020B0604030504040204" pitchFamily="50" charset="-128"/>
              </a:rPr>
              <a:t>イメージサンプル</a:t>
            </a:r>
          </a:p>
        </p:txBody>
      </p:sp>
      <p:sp>
        <p:nvSpPr>
          <p:cNvPr id="63" name="正方形/長方形 62"/>
          <p:cNvSpPr/>
          <p:nvPr/>
        </p:nvSpPr>
        <p:spPr>
          <a:xfrm>
            <a:off x="8038758" y="5778138"/>
            <a:ext cx="1567834" cy="511102"/>
          </a:xfrm>
          <a:prstGeom prst="rect">
            <a:avLst/>
          </a:prstGeom>
        </p:spPr>
        <p:txBody>
          <a:bodyPr wrap="square">
            <a:spAutoFit/>
          </a:bodyPr>
          <a:lstStyle/>
          <a:p>
            <a:pPr algn="ctr"/>
            <a:r>
              <a:rPr lang="en-US" altLang="ja-JP"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色までは</a:t>
            </a:r>
            <a:endParaRPr lang="en-US" altLang="ja-JP"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モノクロ料金で</a:t>
            </a:r>
            <a:endParaRPr lang="en-US" altLang="ja-JP"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出力できる人気機能です</a:t>
            </a:r>
            <a:endParaRPr lang="en-US" altLang="ja-JP"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テキスト ボックス 81"/>
          <p:cNvSpPr txBox="1"/>
          <p:nvPr/>
        </p:nvSpPr>
        <p:spPr>
          <a:xfrm>
            <a:off x="2542582" y="1716846"/>
            <a:ext cx="4820835" cy="371512"/>
          </a:xfrm>
          <a:prstGeom prst="rect">
            <a:avLst/>
          </a:prstGeom>
          <a:noFill/>
        </p:spPr>
        <p:txBody>
          <a:bodyPr wrap="square" rtlCol="0" anchor="ctr" anchorCtr="0">
            <a:spAutoFit/>
          </a:bodyPr>
          <a:lstStyle/>
          <a:p>
            <a:pPr algn="ctr"/>
            <a:r>
              <a:rPr lang="en-US" altLang="ja-JP"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M-PaC</a:t>
            </a:r>
            <a:r>
              <a:rPr lang="ja-JP" altLang="en-US"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保守料金に含まれるサービス</a:t>
            </a:r>
            <a:endParaRPr lang="en-US" altLang="ja-JP" sz="1814" b="1" dirty="0">
              <a:solidFill>
                <a:srgbClr val="0064B4"/>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テキスト ボックス 65"/>
          <p:cNvSpPr txBox="1"/>
          <p:nvPr/>
        </p:nvSpPr>
        <p:spPr>
          <a:xfrm>
            <a:off x="2542583" y="3330512"/>
            <a:ext cx="4820835" cy="315599"/>
          </a:xfrm>
          <a:prstGeom prst="rect">
            <a:avLst/>
          </a:prstGeom>
          <a:noFill/>
        </p:spPr>
        <p:txBody>
          <a:bodyPr wrap="square" rtlCol="0" anchor="ctr" anchorCtr="0">
            <a:spAutoFit/>
          </a:bodyPr>
          <a:lstStyle/>
          <a:p>
            <a:pPr algn="ctr"/>
            <a:r>
              <a:rPr lang="en-US" altLang="ja-JP" sz="145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51"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カウンター方式の為毎月の出力コストが安定します。</a:t>
            </a:r>
            <a:endParaRPr lang="en-US" altLang="ja-JP" sz="1451" dirty="0">
              <a:solidFill>
                <a:srgbClr val="0064B4"/>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テキスト ボックス 66"/>
          <p:cNvSpPr txBox="1"/>
          <p:nvPr/>
        </p:nvSpPr>
        <p:spPr>
          <a:xfrm>
            <a:off x="4040403" y="3802412"/>
            <a:ext cx="2323538" cy="371512"/>
          </a:xfrm>
          <a:prstGeom prst="rect">
            <a:avLst/>
          </a:prstGeom>
          <a:noFill/>
        </p:spPr>
        <p:txBody>
          <a:bodyPr wrap="square" rtlCol="0" anchor="ctr" anchorCtr="0">
            <a:spAutoFit/>
          </a:bodyPr>
          <a:lstStyle/>
          <a:p>
            <a:pPr algn="ctr"/>
            <a:r>
              <a:rPr lang="ja-JP" altLang="en-US" sz="1814" b="1" dirty="0">
                <a:latin typeface="Meiryo UI" panose="020B0604030504040204" pitchFamily="50" charset="-128"/>
                <a:ea typeface="Meiryo UI" panose="020B0604030504040204" pitchFamily="50" charset="-128"/>
                <a:cs typeface="Meiryo UI" panose="020B0604030504040204" pitchFamily="50" charset="-128"/>
              </a:rPr>
              <a:t>トナー無償</a:t>
            </a:r>
          </a:p>
        </p:txBody>
      </p:sp>
      <p:sp>
        <p:nvSpPr>
          <p:cNvPr id="68" name="テキスト ボックス 67"/>
          <p:cNvSpPr txBox="1"/>
          <p:nvPr/>
        </p:nvSpPr>
        <p:spPr>
          <a:xfrm>
            <a:off x="945033" y="3802412"/>
            <a:ext cx="2323538" cy="371512"/>
          </a:xfrm>
          <a:prstGeom prst="rect">
            <a:avLst/>
          </a:prstGeom>
          <a:noFill/>
        </p:spPr>
        <p:txBody>
          <a:bodyPr wrap="square" rtlCol="0" anchor="ctr" anchorCtr="0">
            <a:spAutoFit/>
          </a:bodyPr>
          <a:lstStyle/>
          <a:p>
            <a:pPr algn="ctr"/>
            <a:r>
              <a:rPr lang="ja-JP" altLang="en-US" sz="1814" b="1" dirty="0">
                <a:latin typeface="Meiryo UI" panose="020B0604030504040204" pitchFamily="50" charset="-128"/>
                <a:ea typeface="Meiryo UI" panose="020B0604030504040204" pitchFamily="50" charset="-128"/>
                <a:cs typeface="Meiryo UI" panose="020B0604030504040204" pitchFamily="50" charset="-128"/>
              </a:rPr>
              <a:t>カウンター保守</a:t>
            </a:r>
          </a:p>
        </p:txBody>
      </p:sp>
      <p:sp>
        <p:nvSpPr>
          <p:cNvPr id="69" name="テキスト ボックス 68"/>
          <p:cNvSpPr txBox="1"/>
          <p:nvPr/>
        </p:nvSpPr>
        <p:spPr>
          <a:xfrm>
            <a:off x="945033" y="5090605"/>
            <a:ext cx="2323538" cy="371512"/>
          </a:xfrm>
          <a:prstGeom prst="rect">
            <a:avLst/>
          </a:prstGeom>
          <a:noFill/>
        </p:spPr>
        <p:txBody>
          <a:bodyPr wrap="square" rtlCol="0" anchor="ctr" anchorCtr="0">
            <a:spAutoFit/>
          </a:bodyPr>
          <a:lstStyle/>
          <a:p>
            <a:pPr algn="ctr"/>
            <a:r>
              <a:rPr lang="ja-JP" altLang="en-US" sz="1814" b="1" dirty="0">
                <a:latin typeface="Meiryo UI" panose="020B0604030504040204" pitchFamily="50" charset="-128"/>
                <a:ea typeface="Meiryo UI" panose="020B0604030504040204" pitchFamily="50" charset="-128"/>
                <a:cs typeface="Meiryo UI" panose="020B0604030504040204" pitchFamily="50" charset="-128"/>
              </a:rPr>
              <a:t>管理が容易</a:t>
            </a:r>
          </a:p>
        </p:txBody>
      </p:sp>
      <p:sp>
        <p:nvSpPr>
          <p:cNvPr id="80" name="テキスト ボックス 79"/>
          <p:cNvSpPr txBox="1"/>
          <p:nvPr/>
        </p:nvSpPr>
        <p:spPr>
          <a:xfrm>
            <a:off x="3924227" y="5098941"/>
            <a:ext cx="2555892" cy="354841"/>
          </a:xfrm>
          <a:prstGeom prst="rect">
            <a:avLst/>
          </a:prstGeom>
          <a:noFill/>
        </p:spPr>
        <p:txBody>
          <a:bodyPr wrap="square" rtlCol="0" anchor="ctr" anchorCtr="0">
            <a:spAutoFit/>
          </a:bodyPr>
          <a:lstStyle/>
          <a:p>
            <a:pPr algn="ctr"/>
            <a:r>
              <a:rPr lang="ja-JP" altLang="en-US" sz="1706" b="1" dirty="0">
                <a:latin typeface="Meiryo UI" panose="020B0604030504040204" pitchFamily="50" charset="-128"/>
                <a:ea typeface="Meiryo UI" panose="020B0604030504040204" pitchFamily="50" charset="-128"/>
                <a:cs typeface="Meiryo UI" panose="020B0604030504040204" pitchFamily="50" charset="-128"/>
              </a:rPr>
              <a:t>高性能＆拡張性あり</a:t>
            </a:r>
          </a:p>
        </p:txBody>
      </p:sp>
      <p:sp>
        <p:nvSpPr>
          <p:cNvPr id="81" name="テキスト ボックス 80"/>
          <p:cNvSpPr txBox="1"/>
          <p:nvPr/>
        </p:nvSpPr>
        <p:spPr>
          <a:xfrm>
            <a:off x="3785559" y="4261454"/>
            <a:ext cx="2681453" cy="678647"/>
          </a:xfrm>
          <a:prstGeom prst="rect">
            <a:avLst/>
          </a:prstGeom>
          <a:noFill/>
        </p:spPr>
        <p:txBody>
          <a:bodyPr wrap="square" rtlCol="0" anchor="ctr" anchorCtr="0">
            <a:spAutoFit/>
          </a:bodyPr>
          <a:lstStyle/>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・トナーを気にせず出力可能</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・必要な分だけ届くので、</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余剰在庫や在庫管理不要</a:t>
            </a:r>
          </a:p>
        </p:txBody>
      </p:sp>
      <p:sp>
        <p:nvSpPr>
          <p:cNvPr id="83" name="テキスト ボックス 82"/>
          <p:cNvSpPr txBox="1"/>
          <p:nvPr/>
        </p:nvSpPr>
        <p:spPr>
          <a:xfrm>
            <a:off x="663760" y="4261454"/>
            <a:ext cx="2885784" cy="678647"/>
          </a:xfrm>
          <a:prstGeom prst="rect">
            <a:avLst/>
          </a:prstGeom>
          <a:noFill/>
        </p:spPr>
        <p:txBody>
          <a:bodyPr wrap="square" rtlCol="0" anchor="ctr" anchorCtr="0">
            <a:spAutoFit/>
          </a:bodyPr>
          <a:lstStyle/>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・複合機同様のカウンター保守形式</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・定期点検＋オンサイト保守で</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快適・安心サポート</a:t>
            </a:r>
          </a:p>
        </p:txBody>
      </p:sp>
      <p:sp>
        <p:nvSpPr>
          <p:cNvPr id="84" name="テキスト ボックス 83"/>
          <p:cNvSpPr txBox="1"/>
          <p:nvPr/>
        </p:nvSpPr>
        <p:spPr>
          <a:xfrm>
            <a:off x="663760" y="5524868"/>
            <a:ext cx="2039041" cy="483209"/>
          </a:xfrm>
          <a:prstGeom prst="rect">
            <a:avLst/>
          </a:prstGeom>
          <a:noFill/>
        </p:spPr>
        <p:txBody>
          <a:bodyPr wrap="square" rtlCol="0" anchor="ctr" anchorCtr="0">
            <a:spAutoFit/>
          </a:bodyPr>
          <a:lstStyle/>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・出力状況を集計可能</a:t>
            </a: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・コストの可視化が可能</a:t>
            </a:r>
          </a:p>
        </p:txBody>
      </p:sp>
      <p:sp>
        <p:nvSpPr>
          <p:cNvPr id="85" name="テキスト ボックス 84"/>
          <p:cNvSpPr txBox="1"/>
          <p:nvPr/>
        </p:nvSpPr>
        <p:spPr>
          <a:xfrm>
            <a:off x="3785559" y="5516573"/>
            <a:ext cx="2948432" cy="678647"/>
          </a:xfrm>
          <a:prstGeom prst="rect">
            <a:avLst/>
          </a:prstGeom>
          <a:noFill/>
        </p:spPr>
        <p:txBody>
          <a:bodyPr wrap="square" rtlCol="0" anchor="ctr" anchorCtr="0">
            <a:spAutoFit/>
          </a:bodyPr>
          <a:lstStyle/>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・カンタン私書箱プリント、</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個人認証システムの装着可能</a:t>
            </a:r>
            <a:r>
              <a:rPr lang="en-US" altLang="ja-JP" sz="952"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a:t>
            </a:r>
            <a:endParaRPr lang="en-US" altLang="ja-JP"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27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・どこでも印刷が可能</a:t>
            </a:r>
          </a:p>
        </p:txBody>
      </p:sp>
      <p:pic>
        <p:nvPicPr>
          <p:cNvPr id="86" name="Picture 9" descr="C:\Users\825831\Desktop\gif\31_ink0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6606" y="4397951"/>
            <a:ext cx="708099" cy="417777"/>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p:cNvSpPr txBox="1"/>
          <p:nvPr/>
        </p:nvSpPr>
        <p:spPr>
          <a:xfrm>
            <a:off x="510472" y="6546640"/>
            <a:ext cx="2543973" cy="231923"/>
          </a:xfrm>
          <a:prstGeom prst="rect">
            <a:avLst/>
          </a:prstGeom>
          <a:noFill/>
        </p:spPr>
        <p:txBody>
          <a:bodyPr wrap="square" rtlCol="0" anchor="ctr" anchorCtr="0">
            <a:spAutoFit/>
          </a:bodyPr>
          <a:lstStyle/>
          <a:p>
            <a:pPr defTabSz="829361">
              <a:defRPr/>
            </a:pPr>
            <a:r>
              <a:rPr lang="en-US" altLang="ja-JP" sz="907"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907" dirty="0">
                <a:solidFill>
                  <a:prstClr val="black">
                    <a:lumMod val="75000"/>
                    <a:lumOff val="25000"/>
                  </a:prstClr>
                </a:solidFill>
                <a:latin typeface="Meiryo UI" panose="020B0604030504040204" pitchFamily="50" charset="-128"/>
                <a:ea typeface="Meiryo UI" panose="020B0604030504040204" pitchFamily="50" charset="-128"/>
                <a:cs typeface="Meiryo UI" panose="020B0604030504040204" pitchFamily="50" charset="-128"/>
              </a:rPr>
              <a:t>　一部装着ができない機種があります。</a:t>
            </a:r>
          </a:p>
        </p:txBody>
      </p:sp>
      <p:sp>
        <p:nvSpPr>
          <p:cNvPr id="72" name="テキスト ボックス 71"/>
          <p:cNvSpPr txBox="1"/>
          <p:nvPr/>
        </p:nvSpPr>
        <p:spPr bwMode="auto">
          <a:xfrm>
            <a:off x="534584" y="908511"/>
            <a:ext cx="9164158"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2540" dirty="0">
                <a:solidFill>
                  <a:prstClr val="black">
                    <a:lumMod val="85000"/>
                    <a:lumOff val="15000"/>
                  </a:prstClr>
                </a:solidFill>
                <a:latin typeface="Meiryo UI" pitchFamily="50" charset="-128"/>
                <a:ea typeface="Meiryo UI" pitchFamily="50" charset="-128"/>
                <a:cs typeface="Meiryo UI" pitchFamily="50" charset="-128"/>
              </a:rPr>
              <a:t>カウンター方式で安心の「</a:t>
            </a:r>
            <a:r>
              <a:rPr lang="en-US" altLang="ja-JP" sz="2540" dirty="0">
                <a:solidFill>
                  <a:prstClr val="black">
                    <a:lumMod val="85000"/>
                    <a:lumOff val="15000"/>
                  </a:prstClr>
                </a:solidFill>
                <a:latin typeface="Meiryo UI" pitchFamily="50" charset="-128"/>
                <a:ea typeface="Meiryo UI" pitchFamily="50" charset="-128"/>
                <a:cs typeface="Meiryo UI" pitchFamily="50" charset="-128"/>
              </a:rPr>
              <a:t>M-PaC</a:t>
            </a:r>
            <a:r>
              <a:rPr lang="ja-JP" altLang="en-US" sz="2540" dirty="0">
                <a:solidFill>
                  <a:prstClr val="black">
                    <a:lumMod val="85000"/>
                    <a:lumOff val="15000"/>
                  </a:prstClr>
                </a:solidFill>
                <a:latin typeface="Meiryo UI" pitchFamily="50" charset="-128"/>
                <a:ea typeface="Meiryo UI" pitchFamily="50" charset="-128"/>
                <a:cs typeface="Meiryo UI" pitchFamily="50" charset="-128"/>
              </a:rPr>
              <a:t>」プリンター</a:t>
            </a:r>
          </a:p>
        </p:txBody>
      </p:sp>
      <p:sp>
        <p:nvSpPr>
          <p:cNvPr id="73" name="テキスト ボックス 72"/>
          <p:cNvSpPr txBox="1"/>
          <p:nvPr/>
        </p:nvSpPr>
        <p:spPr bwMode="auto">
          <a:xfrm>
            <a:off x="576514" y="1339436"/>
            <a:ext cx="8780985"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r>
              <a:rPr lang="ja-JP" altLang="en-US" sz="1451" dirty="0">
                <a:solidFill>
                  <a:prstClr val="black">
                    <a:lumMod val="85000"/>
                    <a:lumOff val="15000"/>
                  </a:prstClr>
                </a:solidFill>
                <a:latin typeface="Meiryo UI" pitchFamily="50" charset="-128"/>
                <a:ea typeface="Meiryo UI" pitchFamily="50" charset="-128"/>
                <a:cs typeface="Meiryo UI" pitchFamily="50" charset="-128"/>
              </a:rPr>
              <a:t>まるで複合機の様なカウンター方式プリンター。一般的なプリンターと比べて圧倒的な管理負荷軽減を実現します。</a:t>
            </a:r>
          </a:p>
        </p:txBody>
      </p:sp>
      <p:grpSp>
        <p:nvGrpSpPr>
          <p:cNvPr id="74" name="グループ化 73"/>
          <p:cNvGrpSpPr/>
          <p:nvPr/>
        </p:nvGrpSpPr>
        <p:grpSpPr>
          <a:xfrm>
            <a:off x="7844998" y="2399532"/>
            <a:ext cx="193759" cy="842696"/>
            <a:chOff x="2996506" y="5701583"/>
            <a:chExt cx="312243" cy="1358006"/>
          </a:xfrm>
        </p:grpSpPr>
        <p:pic>
          <p:nvPicPr>
            <p:cNvPr id="78" name="図 77"/>
            <p:cNvPicPr>
              <a:picLocks noChangeAspect="1"/>
            </p:cNvPicPr>
            <p:nvPr/>
          </p:nvPicPr>
          <p:blipFill>
            <a:blip r:embed="rId8"/>
            <a:stretch>
              <a:fillRect/>
            </a:stretch>
          </p:blipFill>
          <p:spPr>
            <a:xfrm rot="19862382">
              <a:off x="2996506" y="5701583"/>
              <a:ext cx="312243" cy="1300653"/>
            </a:xfrm>
            <a:prstGeom prst="rect">
              <a:avLst/>
            </a:prstGeom>
          </p:spPr>
        </p:pic>
        <p:pic>
          <p:nvPicPr>
            <p:cNvPr id="79" name="図 78"/>
            <p:cNvPicPr>
              <a:picLocks noChangeAspect="1"/>
            </p:cNvPicPr>
            <p:nvPr/>
          </p:nvPicPr>
          <p:blipFill>
            <a:blip r:embed="rId9"/>
            <a:stretch>
              <a:fillRect/>
            </a:stretch>
          </p:blipFill>
          <p:spPr>
            <a:xfrm rot="2160000">
              <a:off x="3018273" y="5778643"/>
              <a:ext cx="201575" cy="1280946"/>
            </a:xfrm>
            <a:prstGeom prst="rect">
              <a:avLst/>
            </a:prstGeom>
          </p:spPr>
        </p:pic>
      </p:grpSp>
      <p:grpSp>
        <p:nvGrpSpPr>
          <p:cNvPr id="87" name="グループ化 86"/>
          <p:cNvGrpSpPr/>
          <p:nvPr/>
        </p:nvGrpSpPr>
        <p:grpSpPr>
          <a:xfrm>
            <a:off x="3234506" y="4379798"/>
            <a:ext cx="131279" cy="570957"/>
            <a:chOff x="2996506" y="5701583"/>
            <a:chExt cx="312243" cy="1358006"/>
          </a:xfrm>
        </p:grpSpPr>
        <p:pic>
          <p:nvPicPr>
            <p:cNvPr id="88" name="図 87"/>
            <p:cNvPicPr>
              <a:picLocks noChangeAspect="1"/>
            </p:cNvPicPr>
            <p:nvPr/>
          </p:nvPicPr>
          <p:blipFill>
            <a:blip r:embed="rId8"/>
            <a:stretch>
              <a:fillRect/>
            </a:stretch>
          </p:blipFill>
          <p:spPr>
            <a:xfrm rot="19862382">
              <a:off x="2996506" y="5701583"/>
              <a:ext cx="312243" cy="1300653"/>
            </a:xfrm>
            <a:prstGeom prst="rect">
              <a:avLst/>
            </a:prstGeom>
          </p:spPr>
        </p:pic>
        <p:pic>
          <p:nvPicPr>
            <p:cNvPr id="90" name="図 89"/>
            <p:cNvPicPr>
              <a:picLocks noChangeAspect="1"/>
            </p:cNvPicPr>
            <p:nvPr/>
          </p:nvPicPr>
          <p:blipFill>
            <a:blip r:embed="rId9"/>
            <a:stretch>
              <a:fillRect/>
            </a:stretch>
          </p:blipFill>
          <p:spPr>
            <a:xfrm rot="2160000">
              <a:off x="3018273" y="5778643"/>
              <a:ext cx="201575" cy="1280946"/>
            </a:xfrm>
            <a:prstGeom prst="rect">
              <a:avLst/>
            </a:prstGeom>
          </p:spPr>
        </p:pic>
      </p:grpSp>
      <p:pic>
        <p:nvPicPr>
          <p:cNvPr id="91" name="図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12381" y="5543928"/>
            <a:ext cx="413535" cy="531051"/>
          </a:xfrm>
          <a:prstGeom prst="rect">
            <a:avLst/>
          </a:prstGeom>
        </p:spPr>
      </p:pic>
      <p:pic>
        <p:nvPicPr>
          <p:cNvPr id="95" name="図 94"/>
          <p:cNvPicPr>
            <a:picLocks noChangeAspect="1"/>
          </p:cNvPicPr>
          <p:nvPr/>
        </p:nvPicPr>
        <p:blipFill>
          <a:blip r:embed="rId11"/>
          <a:stretch>
            <a:fillRect/>
          </a:stretch>
        </p:blipFill>
        <p:spPr>
          <a:xfrm rot="18792576">
            <a:off x="2956110" y="5574083"/>
            <a:ext cx="541845" cy="732409"/>
          </a:xfrm>
          <a:prstGeom prst="rect">
            <a:avLst/>
          </a:prstGeom>
        </p:spPr>
      </p:pic>
      <p:grpSp>
        <p:nvGrpSpPr>
          <p:cNvPr id="89" name="グループ化 88"/>
          <p:cNvGrpSpPr/>
          <p:nvPr/>
        </p:nvGrpSpPr>
        <p:grpSpPr>
          <a:xfrm rot="20541864">
            <a:off x="5980484" y="5583533"/>
            <a:ext cx="653232" cy="550773"/>
            <a:chOff x="2530526" y="3026861"/>
            <a:chExt cx="914478" cy="771043"/>
          </a:xfrm>
        </p:grpSpPr>
        <p:pic>
          <p:nvPicPr>
            <p:cNvPr id="92" name="図 91"/>
            <p:cNvPicPr>
              <a:picLocks noChangeAspect="1"/>
            </p:cNvPicPr>
            <p:nvPr/>
          </p:nvPicPr>
          <p:blipFill>
            <a:blip r:embed="rId12"/>
            <a:stretch>
              <a:fillRect/>
            </a:stretch>
          </p:blipFill>
          <p:spPr>
            <a:xfrm rot="8880000" flipH="1">
              <a:off x="3235361" y="3026861"/>
              <a:ext cx="209643" cy="287514"/>
            </a:xfrm>
            <a:prstGeom prst="rect">
              <a:avLst/>
            </a:prstGeom>
          </p:spPr>
        </p:pic>
        <p:grpSp>
          <p:nvGrpSpPr>
            <p:cNvPr id="93" name="グループ化 92"/>
            <p:cNvGrpSpPr/>
            <p:nvPr/>
          </p:nvGrpSpPr>
          <p:grpSpPr>
            <a:xfrm>
              <a:off x="2530526" y="3082194"/>
              <a:ext cx="665865" cy="715710"/>
              <a:chOff x="8836216" y="3791069"/>
              <a:chExt cx="812979" cy="873836"/>
            </a:xfrm>
          </p:grpSpPr>
          <p:pic>
            <p:nvPicPr>
              <p:cNvPr id="94" name="図 9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607832">
                <a:off x="9210740" y="3791069"/>
                <a:ext cx="438455" cy="305765"/>
              </a:xfrm>
              <a:prstGeom prst="rect">
                <a:avLst/>
              </a:prstGeom>
            </p:spPr>
          </p:pic>
          <p:pic>
            <p:nvPicPr>
              <p:cNvPr id="96" name="図 95"/>
              <p:cNvPicPr>
                <a:picLocks noChangeAspect="1"/>
              </p:cNvPicPr>
              <p:nvPr/>
            </p:nvPicPr>
            <p:blipFill>
              <a:blip r:embed="rId14"/>
              <a:stretch>
                <a:fillRect/>
              </a:stretch>
            </p:blipFill>
            <p:spPr>
              <a:xfrm>
                <a:off x="8836216" y="4059705"/>
                <a:ext cx="758625" cy="605200"/>
              </a:xfrm>
              <a:prstGeom prst="rect">
                <a:avLst/>
              </a:prstGeom>
            </p:spPr>
          </p:pic>
        </p:grpSp>
      </p:grpSp>
      <p:sp>
        <p:nvSpPr>
          <p:cNvPr id="5" name="スライド番号プレースホルダー 4">
            <a:extLst>
              <a:ext uri="{FF2B5EF4-FFF2-40B4-BE49-F238E27FC236}">
                <a16:creationId xmlns:a16="http://schemas.microsoft.com/office/drawing/2014/main" id="{0B7398A0-E5F4-4C83-8B25-4B8433E52019}"/>
              </a:ext>
            </a:extLst>
          </p:cNvPr>
          <p:cNvSpPr>
            <a:spLocks noGrp="1"/>
          </p:cNvSpPr>
          <p:nvPr>
            <p:ph type="sldNum" sz="quarter" idx="4"/>
          </p:nvPr>
        </p:nvSpPr>
        <p:spPr/>
        <p:txBody>
          <a:bodyPr/>
          <a:lstStyle/>
          <a:p>
            <a:pPr>
              <a:defRPr/>
            </a:pPr>
            <a:fld id="{FB3629B8-3F17-4C5D-9EA5-923845F78C95}" type="slidenum">
              <a:rPr lang="en-US" altLang="ja-JP" smtClean="0"/>
              <a:pPr>
                <a:defRPr/>
              </a:pPr>
              <a:t>44</a:t>
            </a:fld>
            <a:endParaRPr lang="en-US" altLang="ja-JP" dirty="0"/>
          </a:p>
        </p:txBody>
      </p:sp>
    </p:spTree>
    <p:extLst>
      <p:ext uri="{BB962C8B-B14F-4D97-AF65-F5344CB8AC3E}">
        <p14:creationId xmlns:p14="http://schemas.microsoft.com/office/powerpoint/2010/main" val="978318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bwMode="auto">
          <a:xfrm>
            <a:off x="552399" y="1327183"/>
            <a:ext cx="8777742" cy="2278595"/>
          </a:xfrm>
          <a:prstGeom prst="rect">
            <a:avLst/>
          </a:prstGeom>
          <a:noFill/>
          <a:ln w="28575">
            <a:solidFill>
              <a:srgbClr val="6699FF"/>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80958" name="Rectangle 62"/>
          <p:cNvSpPr>
            <a:spLocks noGrp="1" noChangeArrowheads="1"/>
          </p:cNvSpPr>
          <p:nvPr>
            <p:ph type="title"/>
          </p:nvPr>
        </p:nvSpPr>
        <p:spPr/>
        <p:txBody>
          <a:bodyP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M-PaC</a:t>
            </a:r>
            <a:r>
              <a:rPr lang="ja-JP" altLang="en-US" b="1" dirty="0">
                <a:latin typeface="Meiryo UI" panose="020B0604030504040204" pitchFamily="50" charset="-128"/>
                <a:ea typeface="Meiryo UI" panose="020B0604030504040204" pitchFamily="50" charset="-128"/>
                <a:cs typeface="Meiryo UI" panose="020B0604030504040204" pitchFamily="50" charset="-128"/>
              </a:rPr>
              <a:t>プリンターの導入メリット</a:t>
            </a:r>
          </a:p>
        </p:txBody>
      </p:sp>
      <p:sp>
        <p:nvSpPr>
          <p:cNvPr id="80" name="テキスト ボックス 79"/>
          <p:cNvSpPr txBox="1"/>
          <p:nvPr/>
        </p:nvSpPr>
        <p:spPr>
          <a:xfrm>
            <a:off x="552399" y="1321700"/>
            <a:ext cx="2801506" cy="371512"/>
          </a:xfrm>
          <a:prstGeom prst="rect">
            <a:avLst/>
          </a:prstGeom>
          <a:noFill/>
        </p:spPr>
        <p:txBody>
          <a:bodyPr wrap="square" rtlCol="0" anchor="ctr" anchorCtr="0">
            <a:spAutoFit/>
          </a:bodyPr>
          <a:lstStyle/>
          <a:p>
            <a:r>
              <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機器の老朽化</a:t>
            </a:r>
          </a:p>
        </p:txBody>
      </p:sp>
      <p:sp>
        <p:nvSpPr>
          <p:cNvPr id="81" name="テキスト ボックス 80"/>
          <p:cNvSpPr txBox="1"/>
          <p:nvPr/>
        </p:nvSpPr>
        <p:spPr>
          <a:xfrm>
            <a:off x="3477698" y="1321686"/>
            <a:ext cx="2449752" cy="650691"/>
          </a:xfrm>
          <a:prstGeom prst="rect">
            <a:avLst/>
          </a:prstGeom>
          <a:noFill/>
        </p:spPr>
        <p:txBody>
          <a:bodyPr wrap="square" rtlCol="0" anchor="ctr" anchorCtr="0">
            <a:spAutoFit/>
          </a:bodyPr>
          <a:lstStyle/>
          <a:p>
            <a:r>
              <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故障時入替</a:t>
            </a:r>
            <a:endPar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　 対応</a:t>
            </a:r>
          </a:p>
        </p:txBody>
      </p:sp>
      <p:sp>
        <p:nvSpPr>
          <p:cNvPr id="82" name="テキスト ボックス 81"/>
          <p:cNvSpPr txBox="1"/>
          <p:nvPr/>
        </p:nvSpPr>
        <p:spPr>
          <a:xfrm>
            <a:off x="6435884" y="1321671"/>
            <a:ext cx="2775365" cy="929870"/>
          </a:xfrm>
          <a:prstGeom prst="rect">
            <a:avLst/>
          </a:prstGeom>
          <a:noFill/>
        </p:spPr>
        <p:txBody>
          <a:bodyPr wrap="square" rtlCol="0" anchor="ctr" anchorCtr="0">
            <a:spAutoFit/>
          </a:bodyPr>
          <a:lstStyle/>
          <a:p>
            <a:r>
              <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機器の管理・</a:t>
            </a:r>
            <a:endPar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   入替工数が</a:t>
            </a:r>
            <a:endPar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   かかる</a:t>
            </a:r>
            <a:endParaRPr lang="en-US" altLang="ja-JP" sz="1814" b="1" dirty="0">
              <a:solidFill>
                <a:srgbClr val="6699FF"/>
              </a:solidFill>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8" name="グループ化 7"/>
          <p:cNvGrpSpPr/>
          <p:nvPr/>
        </p:nvGrpSpPr>
        <p:grpSpPr>
          <a:xfrm>
            <a:off x="8259225" y="1454710"/>
            <a:ext cx="891730" cy="690732"/>
            <a:chOff x="10937092" y="843061"/>
            <a:chExt cx="1415724" cy="1096615"/>
          </a:xfrm>
        </p:grpSpPr>
        <p:pic>
          <p:nvPicPr>
            <p:cNvPr id="94" name="Picture 46" descr="C:\Users\825831\Desktop\gif\10_woman_worry.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03639" y="934147"/>
              <a:ext cx="1149177" cy="1005529"/>
            </a:xfrm>
            <a:prstGeom prst="rect">
              <a:avLst/>
            </a:prstGeom>
            <a:noFill/>
            <a:extLst>
              <a:ext uri="{909E8E84-426E-40DD-AFC4-6F175D3DCCD1}">
                <a14:hiddenFill xmlns:a14="http://schemas.microsoft.com/office/drawing/2010/main">
                  <a:solidFill>
                    <a:srgbClr val="FFFFFF"/>
                  </a:solidFill>
                </a14:hiddenFill>
              </a:ext>
            </a:extLst>
          </p:spPr>
        </p:pic>
        <p:sp>
          <p:nvSpPr>
            <p:cNvPr id="95" name="円形吹き出し 94"/>
            <p:cNvSpPr/>
            <p:nvPr/>
          </p:nvSpPr>
          <p:spPr bwMode="auto">
            <a:xfrm flipH="1">
              <a:off x="10937092" y="843061"/>
              <a:ext cx="710973" cy="492025"/>
            </a:xfrm>
            <a:prstGeom prst="wedgeEllipseCallout">
              <a:avLst>
                <a:gd name="adj1" fmla="val -30495"/>
                <a:gd name="adj2" fmla="val 70707"/>
              </a:avLst>
            </a:prstGeom>
            <a:solidFill>
              <a:schemeClr val="bg1"/>
            </a:solidFill>
            <a:ln>
              <a:solidFill>
                <a:srgbClr val="FF7C80"/>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96" name="Picture 9" descr="C:\Users\825831\Desktop\gif\31_ink01.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90249" y="926179"/>
              <a:ext cx="577781" cy="340890"/>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テキスト ボックス 96"/>
          <p:cNvSpPr txBox="1"/>
          <p:nvPr/>
        </p:nvSpPr>
        <p:spPr>
          <a:xfrm>
            <a:off x="763562" y="3106522"/>
            <a:ext cx="2952980" cy="427168"/>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文字のかすれや用紙にシワが入るなどの</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latin typeface="Meiryo UI" panose="020B0604030504040204" pitchFamily="50" charset="-128"/>
                <a:ea typeface="Meiryo UI" panose="020B0604030504040204" pitchFamily="50" charset="-128"/>
                <a:cs typeface="Meiryo UI" panose="020B0604030504040204" pitchFamily="50" charset="-128"/>
              </a:rPr>
              <a:t>現象が起こることが予測される</a:t>
            </a:r>
          </a:p>
        </p:txBody>
      </p:sp>
      <p:sp>
        <p:nvSpPr>
          <p:cNvPr id="98" name="テキスト ボックス 97"/>
          <p:cNvSpPr txBox="1"/>
          <p:nvPr/>
        </p:nvSpPr>
        <p:spPr>
          <a:xfrm>
            <a:off x="526607" y="2129994"/>
            <a:ext cx="2609390"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故障の増加</a:t>
            </a:r>
            <a:endParaRPr lang="en-US" altLang="ja-JP" sz="170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テキスト ボックス 98"/>
          <p:cNvSpPr txBox="1"/>
          <p:nvPr/>
        </p:nvSpPr>
        <p:spPr>
          <a:xfrm>
            <a:off x="526607" y="2740016"/>
            <a:ext cx="3071457"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印刷品質の低下</a:t>
            </a:r>
          </a:p>
        </p:txBody>
      </p:sp>
      <p:sp>
        <p:nvSpPr>
          <p:cNvPr id="100" name="テキスト ボックス 99"/>
          <p:cNvSpPr txBox="1"/>
          <p:nvPr/>
        </p:nvSpPr>
        <p:spPr>
          <a:xfrm>
            <a:off x="763562" y="2487997"/>
            <a:ext cx="2643415"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機器の老朽化による故障率の増加が懸念</a:t>
            </a:r>
          </a:p>
        </p:txBody>
      </p:sp>
      <p:sp>
        <p:nvSpPr>
          <p:cNvPr id="109" name="テキスト ボックス 108"/>
          <p:cNvSpPr txBox="1"/>
          <p:nvPr/>
        </p:nvSpPr>
        <p:spPr>
          <a:xfrm>
            <a:off x="3686277" y="3152562"/>
            <a:ext cx="2716109"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対応に手間と時間が掛かる</a:t>
            </a:r>
          </a:p>
        </p:txBody>
      </p:sp>
      <p:sp>
        <p:nvSpPr>
          <p:cNvPr id="110" name="テキスト ボックス 109"/>
          <p:cNvSpPr txBox="1"/>
          <p:nvPr/>
        </p:nvSpPr>
        <p:spPr>
          <a:xfrm>
            <a:off x="3415802" y="2176069"/>
            <a:ext cx="2663079"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交換作業の発生</a:t>
            </a:r>
            <a:endParaRPr lang="en-US" altLang="ja-JP" sz="170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1" name="テキスト ボックス 110"/>
          <p:cNvSpPr txBox="1"/>
          <p:nvPr/>
        </p:nvSpPr>
        <p:spPr>
          <a:xfrm>
            <a:off x="3415801" y="2786091"/>
            <a:ext cx="3136996"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修理依頼対応が必要</a:t>
            </a:r>
          </a:p>
        </p:txBody>
      </p:sp>
      <p:sp>
        <p:nvSpPr>
          <p:cNvPr id="112" name="テキスト ボックス 111"/>
          <p:cNvSpPr txBox="1"/>
          <p:nvPr/>
        </p:nvSpPr>
        <p:spPr>
          <a:xfrm>
            <a:off x="3652757" y="2534073"/>
            <a:ext cx="3018516"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現状：故障の度に交換</a:t>
            </a:r>
          </a:p>
        </p:txBody>
      </p:sp>
      <p:sp>
        <p:nvSpPr>
          <p:cNvPr id="113" name="テキスト ボックス 112"/>
          <p:cNvSpPr txBox="1"/>
          <p:nvPr/>
        </p:nvSpPr>
        <p:spPr>
          <a:xfrm>
            <a:off x="6520219" y="3141078"/>
            <a:ext cx="2809921" cy="427168"/>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機器が古く入替えたいが、プリンタードライバー</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latin typeface="Meiryo UI" panose="020B0604030504040204" pitchFamily="50" charset="-128"/>
                <a:ea typeface="Meiryo UI" panose="020B0604030504040204" pitchFamily="50" charset="-128"/>
                <a:cs typeface="Meiryo UI" panose="020B0604030504040204" pitchFamily="50" charset="-128"/>
              </a:rPr>
              <a:t>含め工数が掛かる為困難</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テキスト ボックス 113"/>
          <p:cNvSpPr txBox="1"/>
          <p:nvPr/>
        </p:nvSpPr>
        <p:spPr>
          <a:xfrm>
            <a:off x="6263515" y="2176069"/>
            <a:ext cx="3066625"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一元管理できていない</a:t>
            </a:r>
          </a:p>
        </p:txBody>
      </p:sp>
      <p:sp>
        <p:nvSpPr>
          <p:cNvPr id="115" name="テキスト ボックス 114"/>
          <p:cNvSpPr txBox="1"/>
          <p:nvPr/>
        </p:nvSpPr>
        <p:spPr>
          <a:xfrm>
            <a:off x="6263515" y="2786091"/>
            <a:ext cx="3070578" cy="354841"/>
          </a:xfrm>
          <a:prstGeom prst="rect">
            <a:avLst/>
          </a:prstGeom>
          <a:noFill/>
        </p:spPr>
        <p:txBody>
          <a:bodyPr wrap="square" rtlCol="0" anchor="ctr" anchorCtr="0">
            <a:spAutoFit/>
          </a:bodyPr>
          <a:lstStyle/>
          <a:p>
            <a:r>
              <a:rPr lang="ja-JP" altLang="en-US" sz="1706" dirty="0">
                <a:solidFill>
                  <a:srgbClr val="6699FF"/>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入替工数が掛かる</a:t>
            </a:r>
          </a:p>
        </p:txBody>
      </p:sp>
      <p:sp>
        <p:nvSpPr>
          <p:cNvPr id="116" name="テキスト ボックス 115"/>
          <p:cNvSpPr txBox="1"/>
          <p:nvPr/>
        </p:nvSpPr>
        <p:spPr>
          <a:xfrm>
            <a:off x="6520220" y="2522554"/>
            <a:ext cx="2538471"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利用状況やコストの把握が困難</a:t>
            </a:r>
          </a:p>
        </p:txBody>
      </p:sp>
      <p:cxnSp>
        <p:nvCxnSpPr>
          <p:cNvPr id="11" name="直線コネクタ 10"/>
          <p:cNvCxnSpPr/>
          <p:nvPr/>
        </p:nvCxnSpPr>
        <p:spPr bwMode="auto">
          <a:xfrm>
            <a:off x="856002" y="2456711"/>
            <a:ext cx="2339235"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線コネクタ 116"/>
          <p:cNvCxnSpPr/>
          <p:nvPr/>
        </p:nvCxnSpPr>
        <p:spPr bwMode="auto">
          <a:xfrm>
            <a:off x="856002" y="3081324"/>
            <a:ext cx="2339235"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線コネクタ 117"/>
          <p:cNvCxnSpPr/>
          <p:nvPr/>
        </p:nvCxnSpPr>
        <p:spPr bwMode="auto">
          <a:xfrm>
            <a:off x="3739646" y="2502786"/>
            <a:ext cx="2339235"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線コネクタ 118"/>
          <p:cNvCxnSpPr/>
          <p:nvPr/>
        </p:nvCxnSpPr>
        <p:spPr bwMode="auto">
          <a:xfrm>
            <a:off x="3751165" y="3115880"/>
            <a:ext cx="2327716"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線コネクタ 119"/>
          <p:cNvCxnSpPr/>
          <p:nvPr/>
        </p:nvCxnSpPr>
        <p:spPr bwMode="auto">
          <a:xfrm>
            <a:off x="6550826" y="2502786"/>
            <a:ext cx="2588800"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線コネクタ 51"/>
          <p:cNvCxnSpPr/>
          <p:nvPr/>
        </p:nvCxnSpPr>
        <p:spPr bwMode="auto">
          <a:xfrm>
            <a:off x="6550826" y="3127399"/>
            <a:ext cx="2588800" cy="0"/>
          </a:xfrm>
          <a:prstGeom prst="line">
            <a:avLst/>
          </a:prstGeom>
          <a:solidFill>
            <a:schemeClr val="accent1"/>
          </a:solidFill>
          <a:ln w="25400" cap="flat" cmpd="sng" algn="ctr">
            <a:solidFill>
              <a:srgbClr val="6699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9" name="グループ化 8"/>
          <p:cNvGrpSpPr/>
          <p:nvPr/>
        </p:nvGrpSpPr>
        <p:grpSpPr>
          <a:xfrm>
            <a:off x="2416718" y="1428464"/>
            <a:ext cx="937188" cy="623109"/>
            <a:chOff x="1241453" y="2171145"/>
            <a:chExt cx="1489893" cy="990588"/>
          </a:xfrm>
        </p:grpSpPr>
        <p:pic>
          <p:nvPicPr>
            <p:cNvPr id="53" name="Picture 2" descr="C:\Users\825831\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1453" y="2171145"/>
              <a:ext cx="1086803" cy="838567"/>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時計（黒） | 無料で使えるフリーアイコン素材 No.10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8109" y="2438496"/>
              <a:ext cx="723237" cy="723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グループ化 4"/>
          <p:cNvGrpSpPr/>
          <p:nvPr/>
        </p:nvGrpSpPr>
        <p:grpSpPr>
          <a:xfrm>
            <a:off x="5170763" y="1277168"/>
            <a:ext cx="806719" cy="803480"/>
            <a:chOff x="4005087" y="2033901"/>
            <a:chExt cx="903989" cy="900360"/>
          </a:xfrm>
        </p:grpSpPr>
        <p:pic>
          <p:nvPicPr>
            <p:cNvPr id="54" name="Picture 2" descr="C:\Users\825831\Desktop\図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4001" y="2490539"/>
              <a:ext cx="575075" cy="44372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156226" flipH="1">
              <a:off x="4005087" y="2033901"/>
              <a:ext cx="612785" cy="698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テキスト ボックス 1"/>
          <p:cNvSpPr txBox="1"/>
          <p:nvPr/>
        </p:nvSpPr>
        <p:spPr bwMode="auto">
          <a:xfrm>
            <a:off x="475354" y="931040"/>
            <a:ext cx="3819715"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eaLnBrk="1" hangingPunct="1"/>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■現状こんなお困りごとはありませんか？</a:t>
            </a:r>
          </a:p>
        </p:txBody>
      </p:sp>
      <p:cxnSp>
        <p:nvCxnSpPr>
          <p:cNvPr id="12" name="直線コネクタ 11"/>
          <p:cNvCxnSpPr/>
          <p:nvPr/>
        </p:nvCxnSpPr>
        <p:spPr bwMode="auto">
          <a:xfrm>
            <a:off x="3415801" y="1356312"/>
            <a:ext cx="0" cy="2217587"/>
          </a:xfrm>
          <a:prstGeom prst="line">
            <a:avLst/>
          </a:prstGeom>
          <a:solidFill>
            <a:schemeClr val="accent1"/>
          </a:solidFill>
          <a:ln w="6350" cap="flat" cmpd="sng" algn="ctr">
            <a:solidFill>
              <a:srgbClr val="6699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線コネクタ 56"/>
          <p:cNvCxnSpPr/>
          <p:nvPr/>
        </p:nvCxnSpPr>
        <p:spPr bwMode="auto">
          <a:xfrm>
            <a:off x="6307018" y="1356312"/>
            <a:ext cx="0" cy="2217587"/>
          </a:xfrm>
          <a:prstGeom prst="line">
            <a:avLst/>
          </a:prstGeom>
          <a:solidFill>
            <a:schemeClr val="accent1"/>
          </a:solidFill>
          <a:ln w="6350" cap="flat" cmpd="sng" algn="ctr">
            <a:solidFill>
              <a:srgbClr val="6699FF"/>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テキスト ボックス 73"/>
          <p:cNvSpPr txBox="1"/>
          <p:nvPr/>
        </p:nvSpPr>
        <p:spPr>
          <a:xfrm>
            <a:off x="752042" y="5843567"/>
            <a:ext cx="2952980" cy="427168"/>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請求書が発行され、</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月ごとの利用状況を確認可能</a:t>
            </a:r>
          </a:p>
        </p:txBody>
      </p:sp>
      <p:sp>
        <p:nvSpPr>
          <p:cNvPr id="75" name="テキスト ボックス 74"/>
          <p:cNvSpPr txBox="1"/>
          <p:nvPr/>
        </p:nvSpPr>
        <p:spPr>
          <a:xfrm>
            <a:off x="521668" y="4800247"/>
            <a:ext cx="3020445"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故障の減少・品質保持</a:t>
            </a:r>
            <a:endParaRPr lang="en-US" altLang="ja-JP" sz="170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テキスト ボックス 75"/>
          <p:cNvSpPr txBox="1"/>
          <p:nvPr/>
        </p:nvSpPr>
        <p:spPr>
          <a:xfrm>
            <a:off x="521669" y="5502882"/>
            <a:ext cx="3071457"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経費の見える化</a:t>
            </a:r>
          </a:p>
        </p:txBody>
      </p:sp>
      <p:sp>
        <p:nvSpPr>
          <p:cNvPr id="77" name="テキスト ボックス 76"/>
          <p:cNvSpPr txBox="1"/>
          <p:nvPr/>
        </p:nvSpPr>
        <p:spPr>
          <a:xfrm>
            <a:off x="752044" y="5121427"/>
            <a:ext cx="2490910" cy="427168"/>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新しい機器の利用で、故障の減少や</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本来の印刷品質を保つことができる</a:t>
            </a:r>
          </a:p>
        </p:txBody>
      </p:sp>
      <p:sp>
        <p:nvSpPr>
          <p:cNvPr id="83" name="テキスト ボックス 82"/>
          <p:cNvSpPr txBox="1"/>
          <p:nvPr/>
        </p:nvSpPr>
        <p:spPr>
          <a:xfrm>
            <a:off x="3637566" y="5843532"/>
            <a:ext cx="3105136"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大塚商会での保守一本化が実現</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テキスト ボックス 83"/>
          <p:cNvSpPr txBox="1"/>
          <p:nvPr/>
        </p:nvSpPr>
        <p:spPr>
          <a:xfrm>
            <a:off x="3412460" y="4800247"/>
            <a:ext cx="2663079"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訪問修理に対応</a:t>
            </a:r>
          </a:p>
        </p:txBody>
      </p:sp>
      <p:sp>
        <p:nvSpPr>
          <p:cNvPr id="85" name="テキスト ボックス 84"/>
          <p:cNvSpPr txBox="1"/>
          <p:nvPr/>
        </p:nvSpPr>
        <p:spPr>
          <a:xfrm>
            <a:off x="3412459" y="5489718"/>
            <a:ext cx="3136996"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保守一本化</a:t>
            </a:r>
          </a:p>
        </p:txBody>
      </p:sp>
      <p:sp>
        <p:nvSpPr>
          <p:cNvPr id="86" name="テキスト ボックス 85"/>
          <p:cNvSpPr txBox="1"/>
          <p:nvPr/>
        </p:nvSpPr>
        <p:spPr>
          <a:xfrm>
            <a:off x="3650730" y="5141158"/>
            <a:ext cx="2518994"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大塚商会のエンジニアが訪問修理を実施</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7" name="テキスト ボックス 86"/>
          <p:cNvSpPr txBox="1"/>
          <p:nvPr/>
        </p:nvSpPr>
        <p:spPr>
          <a:xfrm>
            <a:off x="6520219" y="5885409"/>
            <a:ext cx="3170626" cy="259751"/>
          </a:xfrm>
          <a:prstGeom prst="rect">
            <a:avLst/>
          </a:prstGeom>
          <a:noFill/>
        </p:spPr>
        <p:txBody>
          <a:bodyPr wrap="square" rtlCol="0" anchor="ctr" anchorCtr="0">
            <a:spAutoFit/>
          </a:bodyPr>
          <a:lstStyle/>
          <a:p>
            <a:r>
              <a:rPr lang="ja-JP" altLang="en-US" sz="1088" dirty="0">
                <a:latin typeface="Meiryo UI" panose="020B0604030504040204" pitchFamily="50" charset="-128"/>
                <a:ea typeface="Meiryo UI" panose="020B0604030504040204" pitchFamily="50" charset="-128"/>
                <a:cs typeface="Meiryo UI" panose="020B0604030504040204" pitchFamily="50" charset="-128"/>
              </a:rPr>
              <a:t>機器の入替は大塚商会が最大限対応</a:t>
            </a:r>
          </a:p>
        </p:txBody>
      </p:sp>
      <p:sp>
        <p:nvSpPr>
          <p:cNvPr id="89" name="テキスト ボックス 88"/>
          <p:cNvSpPr txBox="1"/>
          <p:nvPr/>
        </p:nvSpPr>
        <p:spPr>
          <a:xfrm>
            <a:off x="6289845" y="4775886"/>
            <a:ext cx="2592708"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一元管理</a:t>
            </a:r>
          </a:p>
        </p:txBody>
      </p:sp>
      <p:sp>
        <p:nvSpPr>
          <p:cNvPr id="92" name="テキスト ボックス 91"/>
          <p:cNvSpPr txBox="1"/>
          <p:nvPr/>
        </p:nvSpPr>
        <p:spPr>
          <a:xfrm>
            <a:off x="6289845" y="5502882"/>
            <a:ext cx="3316746" cy="354841"/>
          </a:xfrm>
          <a:prstGeom prst="rect">
            <a:avLst/>
          </a:prstGeom>
          <a:noFill/>
        </p:spPr>
        <p:txBody>
          <a:bodyPr wrap="square" rtlCol="0" anchor="ctr" anchorCtr="0">
            <a:spAutoFit/>
          </a:bodyPr>
          <a:lstStyle/>
          <a:p>
            <a:r>
              <a:rPr lang="ja-JP" altLang="en-US" sz="1706" dirty="0">
                <a:solidFill>
                  <a:srgbClr val="FF505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706" dirty="0">
                <a:latin typeface="Meiryo UI" panose="020B0604030504040204" pitchFamily="50" charset="-128"/>
                <a:ea typeface="Meiryo UI" panose="020B0604030504040204" pitchFamily="50" charset="-128"/>
                <a:cs typeface="Meiryo UI" panose="020B0604030504040204" pitchFamily="50" charset="-128"/>
              </a:rPr>
              <a:t>入替工数の削減</a:t>
            </a:r>
          </a:p>
        </p:txBody>
      </p:sp>
      <p:sp>
        <p:nvSpPr>
          <p:cNvPr id="93" name="テキスト ボックス 92"/>
          <p:cNvSpPr txBox="1"/>
          <p:nvPr/>
        </p:nvSpPr>
        <p:spPr>
          <a:xfrm>
            <a:off x="6520220" y="5134591"/>
            <a:ext cx="2538471" cy="427168"/>
          </a:xfrm>
          <a:prstGeom prst="rect">
            <a:avLst/>
          </a:prstGeom>
          <a:noFill/>
        </p:spPr>
        <p:txBody>
          <a:bodyPr wrap="square" rtlCol="0" anchor="ctr" anchorCtr="0">
            <a:spAutoFit/>
          </a:bodyPr>
          <a:lstStyle/>
          <a:p>
            <a:r>
              <a:rPr lang="en-US" altLang="ja-JP" sz="1088" dirty="0">
                <a:latin typeface="Meiryo UI" panose="020B0604030504040204" pitchFamily="50" charset="-128"/>
                <a:ea typeface="Meiryo UI" panose="020B0604030504040204" pitchFamily="50" charset="-128"/>
                <a:cs typeface="Meiryo UI" panose="020B0604030504040204" pitchFamily="50" charset="-128"/>
              </a:rPr>
              <a:t>M-PaC</a:t>
            </a:r>
            <a:r>
              <a:rPr lang="ja-JP" altLang="en-US" sz="1088" dirty="0">
                <a:latin typeface="Meiryo UI" panose="020B0604030504040204" pitchFamily="50" charset="-128"/>
                <a:ea typeface="Meiryo UI" panose="020B0604030504040204" pitchFamily="50" charset="-128"/>
                <a:cs typeface="Meiryo UI" panose="020B0604030504040204" pitchFamily="50" charset="-128"/>
              </a:rPr>
              <a:t>プリンターの導入により、一元管理とトナー自動配送を実現</a:t>
            </a:r>
            <a:endParaRPr lang="en-US" altLang="ja-JP" sz="1088"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1" name="直線コネクタ 100"/>
          <p:cNvCxnSpPr/>
          <p:nvPr/>
        </p:nvCxnSpPr>
        <p:spPr bwMode="auto">
          <a:xfrm>
            <a:off x="811571" y="5126964"/>
            <a:ext cx="2383666"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線コネクタ 101"/>
          <p:cNvCxnSpPr/>
          <p:nvPr/>
        </p:nvCxnSpPr>
        <p:spPr bwMode="auto">
          <a:xfrm>
            <a:off x="824736" y="5844190"/>
            <a:ext cx="2339235"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線コネクタ 102"/>
          <p:cNvCxnSpPr/>
          <p:nvPr/>
        </p:nvCxnSpPr>
        <p:spPr bwMode="auto">
          <a:xfrm>
            <a:off x="3709976" y="5126964"/>
            <a:ext cx="2339235"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線コネクタ 103"/>
          <p:cNvCxnSpPr/>
          <p:nvPr/>
        </p:nvCxnSpPr>
        <p:spPr bwMode="auto">
          <a:xfrm>
            <a:off x="3709976" y="5809034"/>
            <a:ext cx="2339235"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線コネクタ 104"/>
          <p:cNvCxnSpPr/>
          <p:nvPr/>
        </p:nvCxnSpPr>
        <p:spPr bwMode="auto">
          <a:xfrm>
            <a:off x="6577156" y="5126964"/>
            <a:ext cx="2549860"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線コネクタ 125"/>
          <p:cNvCxnSpPr/>
          <p:nvPr/>
        </p:nvCxnSpPr>
        <p:spPr bwMode="auto">
          <a:xfrm>
            <a:off x="6577156" y="5844190"/>
            <a:ext cx="2573799" cy="0"/>
          </a:xfrm>
          <a:prstGeom prst="line">
            <a:avLst/>
          </a:prstGeom>
          <a:solidFill>
            <a:schemeClr val="accent1"/>
          </a:solidFill>
          <a:ln w="25400" cap="flat" cmpd="sng" algn="ctr">
            <a:solidFill>
              <a:srgbClr val="FF5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2" name="Picture 44" descr="C:\Users\825831\Desktop\gif\22_man03_walk.g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4036"/>
          <a:stretch/>
        </p:blipFill>
        <p:spPr bwMode="auto">
          <a:xfrm>
            <a:off x="5579731" y="4109394"/>
            <a:ext cx="633012" cy="773263"/>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39798" y="4144868"/>
            <a:ext cx="718378" cy="53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9" name="Picture 12" descr="C:\Users\825831\Desktop\gif\01_woman_happy.gif"/>
          <p:cNvPicPr>
            <a:picLocks noChangeAspect="1" noChangeArrowheads="1"/>
          </p:cNvPicPr>
          <p:nvPr/>
        </p:nvPicPr>
        <p:blipFill rotWithShape="1">
          <a:blip r:embed="rId10">
            <a:extLst>
              <a:ext uri="{28A0092B-C50C-407E-A947-70E740481C1C}">
                <a14:useLocalDpi xmlns:a14="http://schemas.microsoft.com/office/drawing/2010/main" val="0"/>
              </a:ext>
            </a:extLst>
          </a:blip>
          <a:srcRect l="-26190" r="-1" b="66212"/>
          <a:stretch/>
        </p:blipFill>
        <p:spPr bwMode="auto">
          <a:xfrm>
            <a:off x="8397987" y="4111532"/>
            <a:ext cx="743394" cy="865409"/>
          </a:xfrm>
          <a:prstGeom prst="rect">
            <a:avLst/>
          </a:prstGeom>
          <a:noFill/>
          <a:extLst>
            <a:ext uri="{909E8E84-426E-40DD-AFC4-6F175D3DCCD1}">
              <a14:hiddenFill xmlns:a14="http://schemas.microsoft.com/office/drawing/2010/main">
                <a:solidFill>
                  <a:srgbClr val="FFFFFF"/>
                </a:solidFill>
              </a14:hiddenFill>
            </a:ext>
          </a:extLst>
        </p:spPr>
      </p:pic>
      <p:sp>
        <p:nvSpPr>
          <p:cNvPr id="189" name="テキスト ボックス 188"/>
          <p:cNvSpPr txBox="1"/>
          <p:nvPr/>
        </p:nvSpPr>
        <p:spPr bwMode="auto">
          <a:xfrm>
            <a:off x="475354" y="3644539"/>
            <a:ext cx="1638029"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eaLnBrk="1" hangingPunct="1"/>
            <a:r>
              <a:rPr lang="ja-JP" altLang="en-US" sz="1814" dirty="0">
                <a:solidFill>
                  <a:schemeClr val="tx1">
                    <a:lumMod val="75000"/>
                    <a:lumOff val="25000"/>
                  </a:schemeClr>
                </a:solidFill>
                <a:latin typeface="Meiryo UI" pitchFamily="50" charset="-128"/>
                <a:ea typeface="Meiryo UI" pitchFamily="50" charset="-128"/>
                <a:cs typeface="Meiryo UI" pitchFamily="50" charset="-128"/>
              </a:rPr>
              <a:t>■ご提案メリット</a:t>
            </a:r>
          </a:p>
        </p:txBody>
      </p:sp>
      <p:sp>
        <p:nvSpPr>
          <p:cNvPr id="190" name="正方形/長方形 189"/>
          <p:cNvSpPr/>
          <p:nvPr/>
        </p:nvSpPr>
        <p:spPr bwMode="auto">
          <a:xfrm>
            <a:off x="552399" y="4045618"/>
            <a:ext cx="8777742" cy="2278595"/>
          </a:xfrm>
          <a:prstGeom prst="rect">
            <a:avLst/>
          </a:prstGeom>
          <a:noFill/>
          <a:ln w="28575">
            <a:solidFill>
              <a:srgbClr val="FF797C"/>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cxnSp>
        <p:nvCxnSpPr>
          <p:cNvPr id="191" name="直線コネクタ 190"/>
          <p:cNvCxnSpPr/>
          <p:nvPr/>
        </p:nvCxnSpPr>
        <p:spPr bwMode="auto">
          <a:xfrm>
            <a:off x="3415801" y="4074747"/>
            <a:ext cx="0" cy="2217587"/>
          </a:xfrm>
          <a:prstGeom prst="line">
            <a:avLst/>
          </a:prstGeom>
          <a:solidFill>
            <a:schemeClr val="accent1"/>
          </a:solidFill>
          <a:ln w="6350" cap="flat" cmpd="sng" algn="ctr">
            <a:solidFill>
              <a:srgbClr val="FFACAE"/>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2" name="直線コネクタ 191"/>
          <p:cNvCxnSpPr/>
          <p:nvPr/>
        </p:nvCxnSpPr>
        <p:spPr bwMode="auto">
          <a:xfrm>
            <a:off x="6307018" y="4074747"/>
            <a:ext cx="0" cy="2217587"/>
          </a:xfrm>
          <a:prstGeom prst="line">
            <a:avLst/>
          </a:prstGeom>
          <a:solidFill>
            <a:schemeClr val="accent1"/>
          </a:solidFill>
          <a:ln w="6350" cap="flat" cmpd="sng" algn="ctr">
            <a:solidFill>
              <a:srgbClr val="FFACAE"/>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3" name="テキスト ボックス 192"/>
          <p:cNvSpPr txBox="1"/>
          <p:nvPr/>
        </p:nvSpPr>
        <p:spPr>
          <a:xfrm>
            <a:off x="618710" y="4043921"/>
            <a:ext cx="2329357" cy="650691"/>
          </a:xfrm>
          <a:prstGeom prst="rect">
            <a:avLst/>
          </a:prstGeom>
          <a:noFill/>
        </p:spPr>
        <p:txBody>
          <a:bodyPr wrap="square" rtlCol="0" anchor="ctr" anchorCtr="0">
            <a:spAutoFit/>
          </a:bodyPr>
          <a:lstStyle/>
          <a:p>
            <a:r>
              <a:rPr lang="en-US" altLang="ja-JP"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最新機器の</a:t>
            </a:r>
            <a:endParaRPr lang="en-US" altLang="ja-JP"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　 利用</a:t>
            </a:r>
          </a:p>
        </p:txBody>
      </p:sp>
      <p:sp>
        <p:nvSpPr>
          <p:cNvPr id="194" name="テキスト ボックス 193"/>
          <p:cNvSpPr txBox="1"/>
          <p:nvPr/>
        </p:nvSpPr>
        <p:spPr>
          <a:xfrm>
            <a:off x="3455376" y="4051654"/>
            <a:ext cx="2449752" cy="371512"/>
          </a:xfrm>
          <a:prstGeom prst="rect">
            <a:avLst/>
          </a:prstGeom>
          <a:noFill/>
        </p:spPr>
        <p:txBody>
          <a:bodyPr wrap="square" rtlCol="0" anchor="ctr" anchorCtr="0">
            <a:spAutoFit/>
          </a:bodyPr>
          <a:lstStyle/>
          <a:p>
            <a:r>
              <a:rPr lang="en-US" altLang="ja-JP"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保守サポート</a:t>
            </a:r>
          </a:p>
        </p:txBody>
      </p:sp>
      <p:sp>
        <p:nvSpPr>
          <p:cNvPr id="195" name="テキスト ボックス 194"/>
          <p:cNvSpPr txBox="1"/>
          <p:nvPr/>
        </p:nvSpPr>
        <p:spPr>
          <a:xfrm>
            <a:off x="6323581" y="4043921"/>
            <a:ext cx="2329603" cy="650691"/>
          </a:xfrm>
          <a:prstGeom prst="rect">
            <a:avLst/>
          </a:prstGeom>
          <a:noFill/>
        </p:spPr>
        <p:txBody>
          <a:bodyPr wrap="square" rtlCol="0" anchor="ctr" anchorCtr="0">
            <a:spAutoFit/>
          </a:bodyPr>
          <a:lstStyle/>
          <a:p>
            <a:r>
              <a:rPr lang="en-US" altLang="ja-JP"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機器管理・</a:t>
            </a:r>
            <a:endParaRPr lang="en-US" altLang="ja-JP"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814" b="1" dirty="0">
                <a:solidFill>
                  <a:srgbClr val="FF797C"/>
                </a:solidFill>
                <a:latin typeface="Meiryo UI" panose="020B0604030504040204" pitchFamily="50" charset="-128"/>
                <a:ea typeface="Meiryo UI" panose="020B0604030504040204" pitchFamily="50" charset="-128"/>
                <a:cs typeface="Meiryo UI" panose="020B0604030504040204" pitchFamily="50" charset="-128"/>
              </a:rPr>
              <a:t>　 入替工数の削減</a:t>
            </a:r>
          </a:p>
        </p:txBody>
      </p:sp>
      <p:grpSp>
        <p:nvGrpSpPr>
          <p:cNvPr id="196" name="グループ化 195"/>
          <p:cNvGrpSpPr/>
          <p:nvPr/>
        </p:nvGrpSpPr>
        <p:grpSpPr>
          <a:xfrm>
            <a:off x="5335268" y="4148318"/>
            <a:ext cx="147997" cy="643666"/>
            <a:chOff x="2996506" y="5701583"/>
            <a:chExt cx="312243" cy="1358006"/>
          </a:xfrm>
        </p:grpSpPr>
        <p:pic>
          <p:nvPicPr>
            <p:cNvPr id="197" name="図 196"/>
            <p:cNvPicPr>
              <a:picLocks noChangeAspect="1"/>
            </p:cNvPicPr>
            <p:nvPr/>
          </p:nvPicPr>
          <p:blipFill>
            <a:blip r:embed="rId11"/>
            <a:stretch>
              <a:fillRect/>
            </a:stretch>
          </p:blipFill>
          <p:spPr>
            <a:xfrm rot="19862382">
              <a:off x="2996506" y="5701583"/>
              <a:ext cx="312243" cy="1300653"/>
            </a:xfrm>
            <a:prstGeom prst="rect">
              <a:avLst/>
            </a:prstGeom>
          </p:spPr>
        </p:pic>
        <p:pic>
          <p:nvPicPr>
            <p:cNvPr id="198" name="図 197"/>
            <p:cNvPicPr>
              <a:picLocks noChangeAspect="1"/>
            </p:cNvPicPr>
            <p:nvPr/>
          </p:nvPicPr>
          <p:blipFill>
            <a:blip r:embed="rId12"/>
            <a:stretch>
              <a:fillRect/>
            </a:stretch>
          </p:blipFill>
          <p:spPr>
            <a:xfrm rot="2160000">
              <a:off x="3018273" y="5778643"/>
              <a:ext cx="201575" cy="1280946"/>
            </a:xfrm>
            <a:prstGeom prst="rect">
              <a:avLst/>
            </a:prstGeom>
          </p:spPr>
        </p:pic>
      </p:grpSp>
      <p:sp>
        <p:nvSpPr>
          <p:cNvPr id="6" name="スライド番号プレースホルダー 5">
            <a:extLst>
              <a:ext uri="{FF2B5EF4-FFF2-40B4-BE49-F238E27FC236}">
                <a16:creationId xmlns:a16="http://schemas.microsoft.com/office/drawing/2014/main" id="{6B3BB62B-F5AD-4C1F-80A8-DA2AD6A98A83}"/>
              </a:ext>
            </a:extLst>
          </p:cNvPr>
          <p:cNvSpPr>
            <a:spLocks noGrp="1"/>
          </p:cNvSpPr>
          <p:nvPr>
            <p:ph type="sldNum" sz="quarter" idx="4"/>
          </p:nvPr>
        </p:nvSpPr>
        <p:spPr/>
        <p:txBody>
          <a:bodyPr/>
          <a:lstStyle/>
          <a:p>
            <a:pPr>
              <a:defRPr/>
            </a:pPr>
            <a:fld id="{FB3629B8-3F17-4C5D-9EA5-923845F78C95}" type="slidenum">
              <a:rPr lang="en-US" altLang="ja-JP" smtClean="0"/>
              <a:pPr>
                <a:defRPr/>
              </a:pPr>
              <a:t>45</a:t>
            </a:fld>
            <a:endParaRPr lang="en-US" altLang="ja-JP" dirty="0"/>
          </a:p>
        </p:txBody>
      </p:sp>
    </p:spTree>
    <p:extLst>
      <p:ext uri="{BB962C8B-B14F-4D97-AF65-F5344CB8AC3E}">
        <p14:creationId xmlns:p14="http://schemas.microsoft.com/office/powerpoint/2010/main" val="4277137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オブジェクト 2">
            <a:extLst>
              <a:ext uri="{FF2B5EF4-FFF2-40B4-BE49-F238E27FC236}">
                <a16:creationId xmlns:a16="http://schemas.microsoft.com/office/drawing/2014/main" id="{69821461-2EC1-45B6-B3B5-FB6D734977F0}"/>
              </a:ext>
            </a:extLst>
          </p:cNvPr>
          <p:cNvGraphicFramePr>
            <a:graphicFrameLocks noChangeAspect="1"/>
          </p:cNvGraphicFramePr>
          <p:nvPr/>
        </p:nvGraphicFramePr>
        <p:xfrm>
          <a:off x="333375" y="923925"/>
          <a:ext cx="9272588" cy="5192713"/>
        </p:xfrm>
        <a:graphic>
          <a:graphicData uri="http://schemas.openxmlformats.org/presentationml/2006/ole">
            <mc:AlternateContent xmlns:mc="http://schemas.openxmlformats.org/markup-compatibility/2006">
              <mc:Choice xmlns:v="urn:schemas-microsoft-com:vml" Requires="v">
                <p:oleObj name="Worksheet" r:id="rId3" imgW="12772857" imgH="7153422" progId="Excel.Sheet.12">
                  <p:embed/>
                </p:oleObj>
              </mc:Choice>
              <mc:Fallback>
                <p:oleObj name="Worksheet" r:id="rId3" imgW="12772857" imgH="7153422" progId="Excel.Sheet.12">
                  <p:embed/>
                  <p:pic>
                    <p:nvPicPr>
                      <p:cNvPr id="3" name="オブジェクト 2">
                        <a:extLst>
                          <a:ext uri="{FF2B5EF4-FFF2-40B4-BE49-F238E27FC236}">
                            <a16:creationId xmlns:a16="http://schemas.microsoft.com/office/drawing/2014/main" id="{69821461-2EC1-45B6-B3B5-FB6D734977F0}"/>
                          </a:ext>
                        </a:extLst>
                      </p:cNvPr>
                      <p:cNvPicPr/>
                      <p:nvPr/>
                    </p:nvPicPr>
                    <p:blipFill>
                      <a:blip r:embed="rId4"/>
                      <a:stretch>
                        <a:fillRect/>
                      </a:stretch>
                    </p:blipFill>
                    <p:spPr>
                      <a:xfrm>
                        <a:off x="333375" y="923925"/>
                        <a:ext cx="9272588" cy="5192713"/>
                      </a:xfrm>
                      <a:prstGeom prst="rect">
                        <a:avLst/>
                      </a:prstGeom>
                    </p:spPr>
                  </p:pic>
                </p:oleObj>
              </mc:Fallback>
            </mc:AlternateContent>
          </a:graphicData>
        </a:graphic>
      </p:graphicFrame>
      <p:sp>
        <p:nvSpPr>
          <p:cNvPr id="83970" name="Rectangle 3"/>
          <p:cNvSpPr>
            <a:spLocks noGrp="1" noChangeArrowheads="1"/>
          </p:cNvSpPr>
          <p:nvPr>
            <p:ph type="title"/>
          </p:nvPr>
        </p:nvSpPr>
        <p:spPr/>
        <p:txBody>
          <a:bodyPr/>
          <a:lstStyle/>
          <a:p>
            <a:pPr>
              <a:defRPr/>
            </a:pPr>
            <a:r>
              <a:rPr lang="ja-JP" altLang="en-US" b="1" dirty="0">
                <a:latin typeface="Meiryo UI" pitchFamily="50" charset="-128"/>
                <a:ea typeface="Meiryo UI" pitchFamily="50" charset="-128"/>
                <a:cs typeface="Meiryo UI" pitchFamily="50" charset="-128"/>
              </a:rPr>
              <a:t>ご提案機ラインアップ</a:t>
            </a:r>
            <a:r>
              <a:rPr lang="en-US" altLang="ja-JP" sz="2540" dirty="0">
                <a:latin typeface="Meiryo UI" pitchFamily="50" charset="-128"/>
                <a:ea typeface="Meiryo UI" pitchFamily="50" charset="-128"/>
                <a:cs typeface="Meiryo UI" pitchFamily="50" charset="-128"/>
              </a:rPr>
              <a:t>(</a:t>
            </a:r>
            <a:r>
              <a:rPr lang="ja-JP" altLang="en-US" sz="2540" dirty="0">
                <a:latin typeface="Meiryo UI" pitchFamily="50" charset="-128"/>
                <a:ea typeface="Meiryo UI" pitchFamily="50" charset="-128"/>
                <a:cs typeface="Meiryo UI" pitchFamily="50" charset="-128"/>
              </a:rPr>
              <a:t>カラー複合機</a:t>
            </a:r>
            <a:r>
              <a:rPr lang="en-US" altLang="ja-JP" sz="2540" dirty="0">
                <a:latin typeface="Meiryo UI" pitchFamily="50" charset="-128"/>
                <a:ea typeface="Meiryo UI" pitchFamily="50" charset="-128"/>
                <a:cs typeface="Meiryo UI" pitchFamily="50" charset="-128"/>
              </a:rPr>
              <a:t>)</a:t>
            </a:r>
            <a:endParaRPr lang="ja-JP" altLang="en-US" sz="1633" dirty="0">
              <a:latin typeface="Meiryo UI" pitchFamily="50" charset="-128"/>
              <a:ea typeface="Meiryo UI" pitchFamily="50" charset="-128"/>
              <a:cs typeface="Meiryo UI" pitchFamily="50" charset="-128"/>
            </a:endParaRPr>
          </a:p>
        </p:txBody>
      </p:sp>
      <p:sp>
        <p:nvSpPr>
          <p:cNvPr id="4" name="スライド番号プレースホルダー 3">
            <a:extLst>
              <a:ext uri="{FF2B5EF4-FFF2-40B4-BE49-F238E27FC236}">
                <a16:creationId xmlns:a16="http://schemas.microsoft.com/office/drawing/2014/main" id="{5F3094A1-3918-4E34-A9A5-F15E3907FEA6}"/>
              </a:ext>
            </a:extLst>
          </p:cNvPr>
          <p:cNvSpPr>
            <a:spLocks noGrp="1"/>
          </p:cNvSpPr>
          <p:nvPr>
            <p:ph type="sldNum" sz="quarter" idx="4"/>
          </p:nvPr>
        </p:nvSpPr>
        <p:spPr/>
        <p:txBody>
          <a:bodyPr/>
          <a:lstStyle/>
          <a:p>
            <a:pPr>
              <a:defRPr/>
            </a:pPr>
            <a:fld id="{FB3629B8-3F17-4C5D-9EA5-923845F78C95}" type="slidenum">
              <a:rPr lang="en-US" altLang="ja-JP" smtClean="0"/>
              <a:pPr>
                <a:defRPr/>
              </a:pPr>
              <a:t>46</a:t>
            </a:fld>
            <a:endParaRPr lang="en-US" altLang="ja-JP" dirty="0"/>
          </a:p>
        </p:txBody>
      </p:sp>
    </p:spTree>
    <p:extLst>
      <p:ext uri="{BB962C8B-B14F-4D97-AF65-F5344CB8AC3E}">
        <p14:creationId xmlns:p14="http://schemas.microsoft.com/office/powerpoint/2010/main" val="1684056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p:txBody>
          <a:bodyPr/>
          <a:lstStyle/>
          <a:p>
            <a:pPr>
              <a:defRPr/>
            </a:pPr>
            <a:r>
              <a:rPr lang="ja-JP" altLang="en-US" b="1" dirty="0">
                <a:latin typeface="Meiryo UI" pitchFamily="50" charset="-128"/>
                <a:ea typeface="Meiryo UI" pitchFamily="50" charset="-128"/>
                <a:cs typeface="Meiryo UI" pitchFamily="50" charset="-128"/>
              </a:rPr>
              <a:t>ご提案機ラインアップ</a:t>
            </a:r>
            <a:r>
              <a:rPr lang="en-US" altLang="ja-JP" sz="2540" dirty="0">
                <a:latin typeface="Meiryo UI" pitchFamily="50" charset="-128"/>
                <a:ea typeface="Meiryo UI" pitchFamily="50" charset="-128"/>
                <a:cs typeface="Meiryo UI" pitchFamily="50" charset="-128"/>
              </a:rPr>
              <a:t>(</a:t>
            </a:r>
            <a:r>
              <a:rPr lang="ja-JP" altLang="en-US" sz="2540" dirty="0">
                <a:latin typeface="Meiryo UI" pitchFamily="50" charset="-128"/>
                <a:ea typeface="Meiryo UI" pitchFamily="50" charset="-128"/>
                <a:cs typeface="Meiryo UI" pitchFamily="50" charset="-128"/>
              </a:rPr>
              <a:t>カラー複合機</a:t>
            </a:r>
            <a:r>
              <a:rPr lang="en-US" altLang="ja-JP" sz="2540" dirty="0">
                <a:latin typeface="Meiryo UI" pitchFamily="50" charset="-128"/>
                <a:ea typeface="Meiryo UI" pitchFamily="50" charset="-128"/>
                <a:cs typeface="Meiryo UI" pitchFamily="50" charset="-128"/>
              </a:rPr>
              <a:t>/M-PaC</a:t>
            </a:r>
            <a:r>
              <a:rPr lang="ja-JP" altLang="en-US" sz="2540" dirty="0">
                <a:latin typeface="Meiryo UI" pitchFamily="50" charset="-128"/>
                <a:ea typeface="Meiryo UI" pitchFamily="50" charset="-128"/>
                <a:cs typeface="Meiryo UI" pitchFamily="50" charset="-128"/>
              </a:rPr>
              <a:t>プリンター</a:t>
            </a:r>
            <a:r>
              <a:rPr lang="en-US" altLang="ja-JP" sz="2540" dirty="0">
                <a:latin typeface="Meiryo UI" pitchFamily="50" charset="-128"/>
                <a:ea typeface="Meiryo UI" pitchFamily="50" charset="-128"/>
                <a:cs typeface="Meiryo UI" pitchFamily="50" charset="-128"/>
              </a:rPr>
              <a:t>)</a:t>
            </a:r>
            <a:endParaRPr lang="ja-JP" altLang="en-US" sz="1633" dirty="0">
              <a:latin typeface="Meiryo UI" pitchFamily="50" charset="-128"/>
              <a:ea typeface="Meiryo UI" pitchFamily="50" charset="-128"/>
              <a:cs typeface="Meiryo UI" pitchFamily="50" charset="-128"/>
            </a:endParaRPr>
          </a:p>
        </p:txBody>
      </p:sp>
      <p:sp>
        <p:nvSpPr>
          <p:cNvPr id="2" name="スライド番号プレースホルダー 1">
            <a:extLst>
              <a:ext uri="{FF2B5EF4-FFF2-40B4-BE49-F238E27FC236}">
                <a16:creationId xmlns:a16="http://schemas.microsoft.com/office/drawing/2014/main" id="{3F9E031D-2434-4E12-AC7C-BF633B7D094E}"/>
              </a:ext>
            </a:extLst>
          </p:cNvPr>
          <p:cNvSpPr>
            <a:spLocks noGrp="1"/>
          </p:cNvSpPr>
          <p:nvPr>
            <p:ph type="sldNum" sz="quarter" idx="4"/>
          </p:nvPr>
        </p:nvSpPr>
        <p:spPr/>
        <p:txBody>
          <a:bodyPr/>
          <a:lstStyle/>
          <a:p>
            <a:pPr>
              <a:defRPr/>
            </a:pPr>
            <a:fld id="{FB3629B8-3F17-4C5D-9EA5-923845F78C95}" type="slidenum">
              <a:rPr lang="en-US" altLang="ja-JP" smtClean="0"/>
              <a:pPr>
                <a:defRPr/>
              </a:pPr>
              <a:t>47</a:t>
            </a:fld>
            <a:endParaRPr lang="en-US" altLang="ja-JP" dirty="0"/>
          </a:p>
        </p:txBody>
      </p:sp>
      <p:graphicFrame>
        <p:nvGraphicFramePr>
          <p:cNvPr id="3" name="オブジェクト 2">
            <a:extLst>
              <a:ext uri="{FF2B5EF4-FFF2-40B4-BE49-F238E27FC236}">
                <a16:creationId xmlns:a16="http://schemas.microsoft.com/office/drawing/2014/main" id="{2FACCF9A-2B10-B42F-6F69-AB4436B33DD0}"/>
              </a:ext>
            </a:extLst>
          </p:cNvPr>
          <p:cNvGraphicFramePr>
            <a:graphicFrameLocks noChangeAspect="1"/>
          </p:cNvGraphicFramePr>
          <p:nvPr/>
        </p:nvGraphicFramePr>
        <p:xfrm>
          <a:off x="180975" y="687388"/>
          <a:ext cx="9544050" cy="5956300"/>
        </p:xfrm>
        <a:graphic>
          <a:graphicData uri="http://schemas.openxmlformats.org/presentationml/2006/ole">
            <mc:AlternateContent xmlns:mc="http://schemas.openxmlformats.org/markup-compatibility/2006">
              <mc:Choice xmlns:v="urn:schemas-microsoft-com:vml" Requires="v">
                <p:oleObj name="Worksheet" r:id="rId3" imgW="12772857" imgH="7686835" progId="Excel.Sheet.12">
                  <p:embed/>
                </p:oleObj>
              </mc:Choice>
              <mc:Fallback>
                <p:oleObj name="Worksheet" r:id="rId3" imgW="12772857" imgH="7686835" progId="Excel.Sheet.12">
                  <p:embed/>
                  <p:pic>
                    <p:nvPicPr>
                      <p:cNvPr id="3" name="オブジェクト 2">
                        <a:extLst>
                          <a:ext uri="{FF2B5EF4-FFF2-40B4-BE49-F238E27FC236}">
                            <a16:creationId xmlns:a16="http://schemas.microsoft.com/office/drawing/2014/main" id="{2FACCF9A-2B10-B42F-6F69-AB4436B33DD0}"/>
                          </a:ext>
                        </a:extLst>
                      </p:cNvPr>
                      <p:cNvPicPr/>
                      <p:nvPr/>
                    </p:nvPicPr>
                    <p:blipFill>
                      <a:blip r:embed="rId4"/>
                      <a:stretch>
                        <a:fillRect/>
                      </a:stretch>
                    </p:blipFill>
                    <p:spPr>
                      <a:xfrm>
                        <a:off x="180975" y="687388"/>
                        <a:ext cx="9544050" cy="5956300"/>
                      </a:xfrm>
                      <a:prstGeom prst="rect">
                        <a:avLst/>
                      </a:prstGeom>
                    </p:spPr>
                  </p:pic>
                </p:oleObj>
              </mc:Fallback>
            </mc:AlternateContent>
          </a:graphicData>
        </a:graphic>
      </p:graphicFrame>
    </p:spTree>
    <p:extLst>
      <p:ext uri="{BB962C8B-B14F-4D97-AF65-F5344CB8AC3E}">
        <p14:creationId xmlns:p14="http://schemas.microsoft.com/office/powerpoint/2010/main" val="577812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オブジェクト 1"/>
          <p:cNvGraphicFramePr>
            <a:graphicFrameLocks noChangeAspect="1"/>
          </p:cNvGraphicFramePr>
          <p:nvPr/>
        </p:nvGraphicFramePr>
        <p:xfrm>
          <a:off x="401638" y="692150"/>
          <a:ext cx="9102725" cy="5759450"/>
        </p:xfrm>
        <a:graphic>
          <a:graphicData uri="http://schemas.openxmlformats.org/presentationml/2006/ole">
            <mc:AlternateContent xmlns:mc="http://schemas.openxmlformats.org/markup-compatibility/2006">
              <mc:Choice xmlns:v="urn:schemas-microsoft-com:vml" Requires="v">
                <p:oleObj name="Worksheet" r:id="rId3" imgW="13115981" imgH="7886820" progId="Excel.Sheet.12">
                  <p:embed/>
                </p:oleObj>
              </mc:Choice>
              <mc:Fallback>
                <p:oleObj name="Worksheet" r:id="rId3" imgW="13115981" imgH="7886820" progId="Excel.Sheet.12">
                  <p:embed/>
                  <p:pic>
                    <p:nvPicPr>
                      <p:cNvPr id="2" name="オブジェクト 1"/>
                      <p:cNvPicPr/>
                      <p:nvPr/>
                    </p:nvPicPr>
                    <p:blipFill>
                      <a:blip r:embed="rId4"/>
                      <a:stretch>
                        <a:fillRect/>
                      </a:stretch>
                    </p:blipFill>
                    <p:spPr>
                      <a:xfrm>
                        <a:off x="401638" y="692150"/>
                        <a:ext cx="9102725" cy="5759450"/>
                      </a:xfrm>
                      <a:prstGeom prst="rect">
                        <a:avLst/>
                      </a:prstGeom>
                    </p:spPr>
                  </p:pic>
                </p:oleObj>
              </mc:Fallback>
            </mc:AlternateContent>
          </a:graphicData>
        </a:graphic>
      </p:graphicFrame>
      <p:sp>
        <p:nvSpPr>
          <p:cNvPr id="83970" name="Rectangle 3"/>
          <p:cNvSpPr>
            <a:spLocks noGrp="1" noChangeArrowheads="1"/>
          </p:cNvSpPr>
          <p:nvPr>
            <p:ph type="title"/>
          </p:nvPr>
        </p:nvSpPr>
        <p:spPr/>
        <p:txBody>
          <a:bodyPr/>
          <a:lstStyle/>
          <a:p>
            <a:pPr>
              <a:defRPr/>
            </a:pPr>
            <a:r>
              <a:rPr lang="ja-JP" altLang="en-US" b="1" dirty="0">
                <a:latin typeface="Meiryo UI" pitchFamily="50" charset="-128"/>
                <a:ea typeface="Meiryo UI" pitchFamily="50" charset="-128"/>
                <a:cs typeface="Meiryo UI" pitchFamily="50" charset="-128"/>
              </a:rPr>
              <a:t>ご提案機ラインアップ</a:t>
            </a:r>
            <a:r>
              <a:rPr lang="en-US" altLang="ja-JP" sz="2540" dirty="0">
                <a:latin typeface="Meiryo UI" pitchFamily="50" charset="-128"/>
                <a:ea typeface="Meiryo UI" pitchFamily="50" charset="-128"/>
                <a:cs typeface="Meiryo UI" pitchFamily="50" charset="-128"/>
              </a:rPr>
              <a:t>(</a:t>
            </a:r>
            <a:r>
              <a:rPr lang="ja-JP" altLang="en-US" sz="2540" dirty="0">
                <a:latin typeface="Meiryo UI" pitchFamily="50" charset="-128"/>
                <a:ea typeface="Meiryo UI" pitchFamily="50" charset="-128"/>
                <a:cs typeface="Meiryo UI" pitchFamily="50" charset="-128"/>
              </a:rPr>
              <a:t>モノクロ複合機</a:t>
            </a:r>
            <a:r>
              <a:rPr lang="en-US" altLang="ja-JP" sz="2540" dirty="0">
                <a:latin typeface="Meiryo UI" pitchFamily="50" charset="-128"/>
                <a:ea typeface="Meiryo UI" pitchFamily="50" charset="-128"/>
                <a:cs typeface="Meiryo UI" pitchFamily="50" charset="-128"/>
              </a:rPr>
              <a:t>)</a:t>
            </a:r>
            <a:endParaRPr lang="ja-JP" altLang="en-US" sz="1633" dirty="0">
              <a:latin typeface="Meiryo UI" pitchFamily="50" charset="-128"/>
              <a:ea typeface="Meiryo UI" pitchFamily="50" charset="-128"/>
              <a:cs typeface="Meiryo UI" pitchFamily="50" charset="-128"/>
            </a:endParaRPr>
          </a:p>
        </p:txBody>
      </p:sp>
      <p:sp>
        <p:nvSpPr>
          <p:cNvPr id="4" name="スライド番号プレースホルダー 3">
            <a:extLst>
              <a:ext uri="{FF2B5EF4-FFF2-40B4-BE49-F238E27FC236}">
                <a16:creationId xmlns:a16="http://schemas.microsoft.com/office/drawing/2014/main" id="{6B6B021E-0462-40C2-9E65-F8C276B31C7A}"/>
              </a:ext>
            </a:extLst>
          </p:cNvPr>
          <p:cNvSpPr>
            <a:spLocks noGrp="1"/>
          </p:cNvSpPr>
          <p:nvPr>
            <p:ph type="sldNum" sz="quarter" idx="4"/>
          </p:nvPr>
        </p:nvSpPr>
        <p:spPr/>
        <p:txBody>
          <a:bodyPr/>
          <a:lstStyle/>
          <a:p>
            <a:pPr>
              <a:defRPr/>
            </a:pPr>
            <a:fld id="{FB3629B8-3F17-4C5D-9EA5-923845F78C95}" type="slidenum">
              <a:rPr lang="en-US" altLang="ja-JP" smtClean="0"/>
              <a:pPr>
                <a:defRPr/>
              </a:pPr>
              <a:t>48</a:t>
            </a:fld>
            <a:endParaRPr lang="en-US" altLang="ja-JP" dirty="0"/>
          </a:p>
        </p:txBody>
      </p:sp>
    </p:spTree>
    <p:extLst>
      <p:ext uri="{BB962C8B-B14F-4D97-AF65-F5344CB8AC3E}">
        <p14:creationId xmlns:p14="http://schemas.microsoft.com/office/powerpoint/2010/main" val="1471192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図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830" y="3727856"/>
            <a:ext cx="2277702" cy="1004186"/>
          </a:xfrm>
          <a:prstGeom prst="rect">
            <a:avLst/>
          </a:prstGeom>
        </p:spPr>
      </p:pic>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9480" y="3727856"/>
            <a:ext cx="2277702" cy="1004186"/>
          </a:xfrm>
          <a:prstGeom prst="rect">
            <a:avLst/>
          </a:prstGeom>
        </p:spPr>
      </p:pic>
      <p:pic>
        <p:nvPicPr>
          <p:cNvPr id="2416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394" y="1091844"/>
            <a:ext cx="3413881" cy="514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 name="正方形/長方形 44"/>
          <p:cNvSpPr/>
          <p:nvPr/>
        </p:nvSpPr>
        <p:spPr bwMode="auto">
          <a:xfrm>
            <a:off x="4108878" y="3021530"/>
            <a:ext cx="5248620" cy="398503"/>
          </a:xfrm>
          <a:prstGeom prst="rect">
            <a:avLst/>
          </a:prstGeom>
          <a:gradFill flip="none" rotWithShape="1">
            <a:gsLst>
              <a:gs pos="0">
                <a:srgbClr val="CCECFF"/>
              </a:gs>
              <a:gs pos="50000">
                <a:srgbClr val="CCECFF"/>
              </a:gs>
              <a:gs pos="100000">
                <a:srgbClr val="AFE1FF"/>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Meiryo UI" panose="020B0604030504040204" pitchFamily="50" charset="-128"/>
              <a:ea typeface="Meiryo UI" panose="020B0604030504040204" pitchFamily="50" charset="-128"/>
            </a:endParaRPr>
          </a:p>
        </p:txBody>
      </p:sp>
      <p:sp>
        <p:nvSpPr>
          <p:cNvPr id="46" name="正方形/長方形 45"/>
          <p:cNvSpPr/>
          <p:nvPr/>
        </p:nvSpPr>
        <p:spPr bwMode="auto">
          <a:xfrm>
            <a:off x="4108878" y="2302915"/>
            <a:ext cx="5248620" cy="398503"/>
          </a:xfrm>
          <a:prstGeom prst="rect">
            <a:avLst/>
          </a:prstGeom>
          <a:gradFill flip="none" rotWithShape="1">
            <a:gsLst>
              <a:gs pos="0">
                <a:srgbClr val="CCECFF"/>
              </a:gs>
              <a:gs pos="50000">
                <a:srgbClr val="CCECFF"/>
              </a:gs>
              <a:gs pos="100000">
                <a:srgbClr val="AFE1FF"/>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Meiryo UI" panose="020B0604030504040204" pitchFamily="50" charset="-128"/>
              <a:ea typeface="Meiryo UI" panose="020B0604030504040204" pitchFamily="50" charset="-128"/>
            </a:endParaRPr>
          </a:p>
        </p:txBody>
      </p:sp>
      <p:sp>
        <p:nvSpPr>
          <p:cNvPr id="3" name="正方形/長方形 2"/>
          <p:cNvSpPr/>
          <p:nvPr/>
        </p:nvSpPr>
        <p:spPr bwMode="auto">
          <a:xfrm>
            <a:off x="4012940" y="1132310"/>
            <a:ext cx="2496574" cy="871077"/>
          </a:xfrm>
          <a:prstGeom prst="rect">
            <a:avLst/>
          </a:prstGeom>
          <a:solidFill>
            <a:srgbClr val="FFE8D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Meiryo UI" panose="020B0604030504040204" pitchFamily="50" charset="-128"/>
              <a:ea typeface="Meiryo UI" panose="020B0604030504040204" pitchFamily="50" charset="-128"/>
            </a:endParaRPr>
          </a:p>
        </p:txBody>
      </p:sp>
      <p:sp>
        <p:nvSpPr>
          <p:cNvPr id="13318" name="Text Box 7"/>
          <p:cNvSpPr txBox="1">
            <a:spLocks noChangeArrowheads="1"/>
          </p:cNvSpPr>
          <p:nvPr/>
        </p:nvSpPr>
        <p:spPr bwMode="auto">
          <a:xfrm>
            <a:off x="6485557" y="1156006"/>
            <a:ext cx="2929404"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a:t>
            </a:r>
            <a:r>
              <a:rPr lang="en-US" altLang="ja-JP" sz="1088" dirty="0">
                <a:latin typeface="Meiryo UI" pitchFamily="50" charset="-128"/>
                <a:ea typeface="Meiryo UI" pitchFamily="50" charset="-128"/>
                <a:cs typeface="Meiryo UI" pitchFamily="50" charset="-128"/>
              </a:rPr>
              <a:t>102-8573</a:t>
            </a:r>
            <a:r>
              <a:rPr lang="ja-JP" altLang="en-US" sz="1088" dirty="0">
                <a:latin typeface="Meiryo UI" pitchFamily="50" charset="-128"/>
                <a:ea typeface="Meiryo UI" pitchFamily="50" charset="-128"/>
                <a:cs typeface="Meiryo UI" pitchFamily="50" charset="-128"/>
              </a:rPr>
              <a:t>　東京都千代田区飯田橋</a:t>
            </a:r>
            <a:r>
              <a:rPr lang="en-US" altLang="ja-JP" sz="1088" dirty="0">
                <a:latin typeface="Meiryo UI" pitchFamily="50" charset="-128"/>
                <a:ea typeface="Meiryo UI" pitchFamily="50" charset="-128"/>
                <a:cs typeface="Meiryo UI" pitchFamily="50" charset="-128"/>
              </a:rPr>
              <a:t>2-18-4</a:t>
            </a:r>
          </a:p>
        </p:txBody>
      </p:sp>
      <p:sp>
        <p:nvSpPr>
          <p:cNvPr id="13323" name="Text Box 12"/>
          <p:cNvSpPr txBox="1">
            <a:spLocks noChangeArrowheads="1"/>
          </p:cNvSpPr>
          <p:nvPr/>
        </p:nvSpPr>
        <p:spPr bwMode="auto">
          <a:xfrm>
            <a:off x="4156271" y="5161563"/>
            <a:ext cx="821454" cy="2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270" dirty="0">
                <a:latin typeface="Meiryo UI" panose="020B0604030504040204" pitchFamily="50" charset="-128"/>
                <a:ea typeface="Meiryo UI" panose="020B0604030504040204" pitchFamily="50" charset="-128"/>
                <a:cs typeface="Meiryo UI" panose="020B0604030504040204" pitchFamily="50" charset="-128"/>
              </a:rPr>
              <a:t>■資本金</a:t>
            </a:r>
          </a:p>
        </p:txBody>
      </p:sp>
      <p:sp>
        <p:nvSpPr>
          <p:cNvPr id="13324" name="Text Box 13"/>
          <p:cNvSpPr txBox="1">
            <a:spLocks noChangeArrowheads="1"/>
          </p:cNvSpPr>
          <p:nvPr/>
        </p:nvSpPr>
        <p:spPr bwMode="auto">
          <a:xfrm>
            <a:off x="5227616" y="5175520"/>
            <a:ext cx="1206175"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a:t>
            </a:r>
            <a:r>
              <a:rPr lang="en-US" altLang="ja-JP" sz="1088" dirty="0">
                <a:latin typeface="Meiryo UI" pitchFamily="50" charset="-128"/>
                <a:ea typeface="Meiryo UI" pitchFamily="50" charset="-128"/>
                <a:cs typeface="Meiryo UI" pitchFamily="50" charset="-128"/>
              </a:rPr>
              <a:t>10,374</a:t>
            </a:r>
            <a:r>
              <a:rPr lang="ja-JP" altLang="en-US" sz="1088" dirty="0">
                <a:latin typeface="Meiryo UI" pitchFamily="50" charset="-128"/>
                <a:ea typeface="Meiryo UI" pitchFamily="50" charset="-128"/>
                <a:cs typeface="Meiryo UI" pitchFamily="50" charset="-128"/>
              </a:rPr>
              <a:t>百万円</a:t>
            </a:r>
          </a:p>
        </p:txBody>
      </p:sp>
      <p:sp>
        <p:nvSpPr>
          <p:cNvPr id="13325" name="Text Box 14"/>
          <p:cNvSpPr txBox="1">
            <a:spLocks noChangeArrowheads="1"/>
          </p:cNvSpPr>
          <p:nvPr/>
        </p:nvSpPr>
        <p:spPr bwMode="auto">
          <a:xfrm>
            <a:off x="4156271" y="5439247"/>
            <a:ext cx="821454" cy="2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270" dirty="0">
                <a:latin typeface="Meiryo UI" panose="020B0604030504040204" pitchFamily="50" charset="-128"/>
                <a:ea typeface="Meiryo UI" panose="020B0604030504040204" pitchFamily="50" charset="-128"/>
                <a:cs typeface="Meiryo UI" panose="020B0604030504040204" pitchFamily="50" charset="-128"/>
              </a:rPr>
              <a:t>■売上高</a:t>
            </a:r>
          </a:p>
        </p:txBody>
      </p:sp>
      <p:sp>
        <p:nvSpPr>
          <p:cNvPr id="13326" name="Text Box 15"/>
          <p:cNvSpPr txBox="1">
            <a:spLocks noChangeArrowheads="1"/>
          </p:cNvSpPr>
          <p:nvPr/>
        </p:nvSpPr>
        <p:spPr bwMode="auto">
          <a:xfrm>
            <a:off x="5227615" y="5453205"/>
            <a:ext cx="3294888"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a:t>
            </a:r>
            <a:r>
              <a:rPr lang="zh-TW" altLang="en-US" sz="1088" dirty="0">
                <a:latin typeface="Meiryo UI" pitchFamily="50" charset="-128"/>
                <a:ea typeface="Meiryo UI" pitchFamily="50" charset="-128"/>
                <a:cs typeface="Meiryo UI" pitchFamily="50" charset="-128"/>
              </a:rPr>
              <a:t>連結　</a:t>
            </a:r>
            <a:r>
              <a:rPr lang="en-US" altLang="ja-JP" sz="1088" dirty="0">
                <a:latin typeface="Meiryo UI" pitchFamily="50" charset="-128"/>
                <a:ea typeface="Meiryo UI" pitchFamily="50" charset="-128"/>
                <a:cs typeface="Meiryo UI" pitchFamily="50" charset="-128"/>
              </a:rPr>
              <a:t>1,107,668</a:t>
            </a:r>
            <a:r>
              <a:rPr lang="zh-TW" altLang="en-US" sz="1088" dirty="0">
                <a:latin typeface="Meiryo UI" pitchFamily="50" charset="-128"/>
                <a:ea typeface="Meiryo UI" pitchFamily="50" charset="-128"/>
                <a:cs typeface="Meiryo UI" pitchFamily="50" charset="-128"/>
              </a:rPr>
              <a:t>百万円（</a:t>
            </a:r>
            <a:r>
              <a:rPr lang="en-US" altLang="zh-TW" sz="1088" dirty="0">
                <a:latin typeface="Meiryo UI" pitchFamily="50" charset="-128"/>
                <a:ea typeface="Meiryo UI" pitchFamily="50" charset="-128"/>
                <a:cs typeface="Meiryo UI" pitchFamily="50" charset="-128"/>
              </a:rPr>
              <a:t>20</a:t>
            </a:r>
            <a:r>
              <a:rPr lang="en-US" altLang="ja-JP" sz="1088" dirty="0">
                <a:latin typeface="Meiryo UI" pitchFamily="50" charset="-128"/>
                <a:ea typeface="Meiryo UI" pitchFamily="50" charset="-128"/>
                <a:cs typeface="Meiryo UI" pitchFamily="50" charset="-128"/>
              </a:rPr>
              <a:t>24</a:t>
            </a:r>
            <a:r>
              <a:rPr lang="zh-TW" altLang="en-US" sz="1088" dirty="0">
                <a:latin typeface="Meiryo UI" pitchFamily="50" charset="-128"/>
                <a:ea typeface="Meiryo UI" pitchFamily="50" charset="-128"/>
                <a:cs typeface="Meiryo UI" pitchFamily="50" charset="-128"/>
              </a:rPr>
              <a:t>年</a:t>
            </a:r>
            <a:r>
              <a:rPr lang="en-US" altLang="zh-TW" sz="1088" dirty="0">
                <a:latin typeface="Meiryo UI" pitchFamily="50" charset="-128"/>
                <a:ea typeface="Meiryo UI" pitchFamily="50" charset="-128"/>
                <a:cs typeface="Meiryo UI" pitchFamily="50" charset="-128"/>
              </a:rPr>
              <a:t>12</a:t>
            </a:r>
            <a:r>
              <a:rPr lang="zh-TW" altLang="en-US" sz="1088" dirty="0">
                <a:latin typeface="Meiryo UI" pitchFamily="50" charset="-128"/>
                <a:ea typeface="Meiryo UI" pitchFamily="50" charset="-128"/>
                <a:cs typeface="Meiryo UI" pitchFamily="50" charset="-128"/>
              </a:rPr>
              <a:t>月期実績）</a:t>
            </a:r>
          </a:p>
        </p:txBody>
      </p:sp>
      <p:sp>
        <p:nvSpPr>
          <p:cNvPr id="13327" name="Text Box 16"/>
          <p:cNvSpPr txBox="1">
            <a:spLocks noChangeArrowheads="1"/>
          </p:cNvSpPr>
          <p:nvPr/>
        </p:nvSpPr>
        <p:spPr bwMode="auto">
          <a:xfrm>
            <a:off x="5227615" y="5694101"/>
            <a:ext cx="3160236"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zh-TW" altLang="en-US" sz="1088" dirty="0">
                <a:latin typeface="Meiryo UI" pitchFamily="50" charset="-128"/>
                <a:ea typeface="Meiryo UI" pitchFamily="50" charset="-128"/>
                <a:cs typeface="Meiryo UI" pitchFamily="50" charset="-128"/>
              </a:rPr>
              <a:t>：単体　</a:t>
            </a:r>
            <a:r>
              <a:rPr lang="en-US" altLang="ja-JP" sz="1088" dirty="0">
                <a:latin typeface="Meiryo UI" pitchFamily="50" charset="-128"/>
                <a:ea typeface="Meiryo UI" pitchFamily="50" charset="-128"/>
                <a:cs typeface="Meiryo UI" pitchFamily="50" charset="-128"/>
              </a:rPr>
              <a:t>985,134</a:t>
            </a:r>
            <a:r>
              <a:rPr lang="zh-TW" altLang="en-US" sz="1088" dirty="0">
                <a:latin typeface="Meiryo UI" pitchFamily="50" charset="-128"/>
                <a:ea typeface="Meiryo UI" pitchFamily="50" charset="-128"/>
                <a:cs typeface="Meiryo UI" pitchFamily="50" charset="-128"/>
              </a:rPr>
              <a:t>百万円（</a:t>
            </a:r>
            <a:r>
              <a:rPr lang="en-US" altLang="zh-TW" sz="1088" dirty="0">
                <a:latin typeface="Meiryo UI" pitchFamily="50" charset="-128"/>
                <a:ea typeface="Meiryo UI" pitchFamily="50" charset="-128"/>
                <a:cs typeface="Meiryo UI" pitchFamily="50" charset="-128"/>
              </a:rPr>
              <a:t>20</a:t>
            </a:r>
            <a:r>
              <a:rPr lang="en-US" altLang="ja-JP" sz="1088" dirty="0">
                <a:latin typeface="Meiryo UI" pitchFamily="50" charset="-128"/>
                <a:ea typeface="Meiryo UI" pitchFamily="50" charset="-128"/>
                <a:cs typeface="Meiryo UI" pitchFamily="50" charset="-128"/>
              </a:rPr>
              <a:t>24</a:t>
            </a:r>
            <a:r>
              <a:rPr lang="zh-TW" altLang="en-US" sz="1088" dirty="0">
                <a:latin typeface="Meiryo UI" pitchFamily="50" charset="-128"/>
                <a:ea typeface="Meiryo UI" pitchFamily="50" charset="-128"/>
                <a:cs typeface="Meiryo UI" pitchFamily="50" charset="-128"/>
              </a:rPr>
              <a:t>年</a:t>
            </a:r>
            <a:r>
              <a:rPr lang="en-US" altLang="zh-TW" sz="1088" dirty="0">
                <a:latin typeface="Meiryo UI" pitchFamily="50" charset="-128"/>
                <a:ea typeface="Meiryo UI" pitchFamily="50" charset="-128"/>
                <a:cs typeface="Meiryo UI" pitchFamily="50" charset="-128"/>
              </a:rPr>
              <a:t>12</a:t>
            </a:r>
            <a:r>
              <a:rPr lang="zh-TW" altLang="en-US" sz="1088" dirty="0">
                <a:latin typeface="Meiryo UI" pitchFamily="50" charset="-128"/>
                <a:ea typeface="Meiryo UI" pitchFamily="50" charset="-128"/>
                <a:cs typeface="Meiryo UI" pitchFamily="50" charset="-128"/>
              </a:rPr>
              <a:t>月期実績）</a:t>
            </a:r>
          </a:p>
        </p:txBody>
      </p:sp>
      <p:sp>
        <p:nvSpPr>
          <p:cNvPr id="13332" name="Text Box 21"/>
          <p:cNvSpPr txBox="1">
            <a:spLocks noChangeArrowheads="1"/>
          </p:cNvSpPr>
          <p:nvPr/>
        </p:nvSpPr>
        <p:spPr bwMode="auto">
          <a:xfrm>
            <a:off x="6485557" y="1346121"/>
            <a:ext cx="2482165"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1088" dirty="0">
                <a:latin typeface="Meiryo UI" panose="020B0604030504040204" pitchFamily="50" charset="-128"/>
                <a:ea typeface="Meiryo UI" panose="020B0604030504040204" pitchFamily="50" charset="-128"/>
                <a:cs typeface="Meiryo UI" panose="020B0604030504040204" pitchFamily="50" charset="-128"/>
              </a:rPr>
              <a:t>https://www.otsuka-shokai.co.jp/</a:t>
            </a:r>
          </a:p>
        </p:txBody>
      </p:sp>
      <p:sp>
        <p:nvSpPr>
          <p:cNvPr id="13333" name="Text Box 22"/>
          <p:cNvSpPr txBox="1">
            <a:spLocks noChangeArrowheads="1"/>
          </p:cNvSpPr>
          <p:nvPr/>
        </p:nvSpPr>
        <p:spPr bwMode="auto">
          <a:xfrm>
            <a:off x="4344455" y="1656308"/>
            <a:ext cx="1813714"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en-US" altLang="ja-JP" sz="1088" dirty="0">
                <a:latin typeface="Meiryo UI" pitchFamily="50" charset="-128"/>
                <a:ea typeface="Meiryo UI" pitchFamily="50" charset="-128"/>
                <a:cs typeface="Meiryo UI" pitchFamily="50" charset="-128"/>
              </a:rPr>
              <a:t>OTSUKA CORPORATION</a:t>
            </a:r>
            <a:endParaRPr lang="ja-JP" altLang="en-US" sz="1088" dirty="0">
              <a:latin typeface="Meiryo UI" pitchFamily="50" charset="-128"/>
              <a:ea typeface="Meiryo UI" pitchFamily="50" charset="-128"/>
              <a:cs typeface="Meiryo UI" pitchFamily="50" charset="-128"/>
            </a:endParaRPr>
          </a:p>
        </p:txBody>
      </p:sp>
      <p:sp>
        <p:nvSpPr>
          <p:cNvPr id="13334" name="Text Box 23"/>
          <p:cNvSpPr txBox="1">
            <a:spLocks noChangeArrowheads="1"/>
          </p:cNvSpPr>
          <p:nvPr/>
        </p:nvSpPr>
        <p:spPr bwMode="auto">
          <a:xfrm>
            <a:off x="4051907" y="1285005"/>
            <a:ext cx="2398809" cy="418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2177" dirty="0">
                <a:latin typeface="Meiryo UI" panose="020B0604030504040204" pitchFamily="50" charset="-128"/>
                <a:ea typeface="Meiryo UI" panose="020B0604030504040204" pitchFamily="50" charset="-128"/>
                <a:cs typeface="Meiryo UI" panose="020B0604030504040204" pitchFamily="50" charset="-128"/>
              </a:rPr>
              <a:t>株式会社大塚商会</a:t>
            </a:r>
          </a:p>
        </p:txBody>
      </p:sp>
      <p:sp>
        <p:nvSpPr>
          <p:cNvPr id="13335" name="Text Box 24"/>
          <p:cNvSpPr txBox="1">
            <a:spLocks noChangeArrowheads="1"/>
          </p:cNvSpPr>
          <p:nvPr/>
        </p:nvSpPr>
        <p:spPr bwMode="auto">
          <a:xfrm>
            <a:off x="4156271" y="5927369"/>
            <a:ext cx="984961" cy="279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270" dirty="0">
                <a:latin typeface="Meiryo UI" panose="020B0604030504040204" pitchFamily="50" charset="-128"/>
                <a:ea typeface="Meiryo UI" panose="020B0604030504040204" pitchFamily="50" charset="-128"/>
                <a:cs typeface="Meiryo UI" panose="020B0604030504040204" pitchFamily="50" charset="-128"/>
              </a:rPr>
              <a:t>■従業員数</a:t>
            </a:r>
          </a:p>
        </p:txBody>
      </p:sp>
      <p:sp>
        <p:nvSpPr>
          <p:cNvPr id="13336" name="Text Box 25"/>
          <p:cNvSpPr txBox="1">
            <a:spLocks noChangeArrowheads="1"/>
          </p:cNvSpPr>
          <p:nvPr/>
        </p:nvSpPr>
        <p:spPr bwMode="auto">
          <a:xfrm>
            <a:off x="5227615" y="5941327"/>
            <a:ext cx="3198708"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a:t>
            </a:r>
            <a:r>
              <a:rPr lang="en-US" altLang="ja-JP" sz="1088" dirty="0">
                <a:latin typeface="Meiryo UI" pitchFamily="50" charset="-128"/>
                <a:ea typeface="Meiryo UI" pitchFamily="50" charset="-128"/>
                <a:cs typeface="Meiryo UI" pitchFamily="50" charset="-128"/>
              </a:rPr>
              <a:t>7,949</a:t>
            </a:r>
            <a:r>
              <a:rPr lang="ja-JP" altLang="en-US" sz="1088" dirty="0">
                <a:latin typeface="Meiryo UI" pitchFamily="50" charset="-128"/>
                <a:ea typeface="Meiryo UI" pitchFamily="50" charset="-128"/>
                <a:cs typeface="Meiryo UI" pitchFamily="50" charset="-128"/>
              </a:rPr>
              <a:t>名 （</a:t>
            </a:r>
            <a:r>
              <a:rPr lang="en-US" altLang="ja-JP" sz="1088" dirty="0">
                <a:latin typeface="Meiryo UI" pitchFamily="50" charset="-128"/>
                <a:ea typeface="Meiryo UI" pitchFamily="50" charset="-128"/>
                <a:cs typeface="Meiryo UI" pitchFamily="50" charset="-128"/>
              </a:rPr>
              <a:t>2024</a:t>
            </a:r>
            <a:r>
              <a:rPr lang="ja-JP" altLang="en-US" sz="1088" dirty="0">
                <a:latin typeface="Meiryo UI" pitchFamily="50" charset="-128"/>
                <a:ea typeface="Meiryo UI" pitchFamily="50" charset="-128"/>
                <a:cs typeface="Meiryo UI" pitchFamily="50" charset="-128"/>
              </a:rPr>
              <a:t>年</a:t>
            </a:r>
            <a:r>
              <a:rPr lang="en-US" altLang="ja-JP" sz="1088" dirty="0">
                <a:latin typeface="Meiryo UI" pitchFamily="50" charset="-128"/>
                <a:ea typeface="Meiryo UI" pitchFamily="50" charset="-128"/>
                <a:cs typeface="Meiryo UI" pitchFamily="50" charset="-128"/>
              </a:rPr>
              <a:t>12</a:t>
            </a:r>
            <a:r>
              <a:rPr lang="ja-JP" altLang="en-US" sz="1088" dirty="0">
                <a:latin typeface="Meiryo UI" pitchFamily="50" charset="-128"/>
                <a:ea typeface="Meiryo UI" pitchFamily="50" charset="-128"/>
                <a:cs typeface="Meiryo UI" pitchFamily="50" charset="-128"/>
              </a:rPr>
              <a:t>月末） </a:t>
            </a:r>
            <a:r>
              <a:rPr lang="en-US" altLang="ja-JP" sz="1088" dirty="0">
                <a:latin typeface="Meiryo UI" pitchFamily="50" charset="-128"/>
                <a:ea typeface="Meiryo UI" pitchFamily="50" charset="-128"/>
                <a:cs typeface="Meiryo UI" pitchFamily="50" charset="-128"/>
              </a:rPr>
              <a:t>※</a:t>
            </a:r>
            <a:r>
              <a:rPr lang="ja-JP" altLang="en-US" sz="1088" dirty="0">
                <a:latin typeface="Meiryo UI" pitchFamily="50" charset="-128"/>
                <a:ea typeface="Meiryo UI" pitchFamily="50" charset="-128"/>
                <a:cs typeface="Meiryo UI" pitchFamily="50" charset="-128"/>
              </a:rPr>
              <a:t>連結　</a:t>
            </a:r>
            <a:r>
              <a:rPr lang="en-US" altLang="ja-JP" sz="1088" dirty="0">
                <a:latin typeface="Meiryo UI" pitchFamily="50" charset="-128"/>
                <a:ea typeface="Meiryo UI" pitchFamily="50" charset="-128"/>
                <a:cs typeface="Meiryo UI" pitchFamily="50" charset="-128"/>
              </a:rPr>
              <a:t>9,680</a:t>
            </a:r>
            <a:r>
              <a:rPr lang="ja-JP" altLang="en-US" sz="1088" dirty="0">
                <a:latin typeface="Meiryo UI" pitchFamily="50" charset="-128"/>
                <a:ea typeface="Meiryo UI" pitchFamily="50" charset="-128"/>
                <a:cs typeface="Meiryo UI" pitchFamily="50" charset="-128"/>
              </a:rPr>
              <a:t>名</a:t>
            </a:r>
            <a:endParaRPr lang="ja-JP" altLang="en-US" sz="952" dirty="0">
              <a:latin typeface="Meiryo UI" pitchFamily="50" charset="-128"/>
              <a:ea typeface="Meiryo UI" pitchFamily="50" charset="-128"/>
              <a:cs typeface="Meiryo UI" pitchFamily="50" charset="-128"/>
            </a:endParaRPr>
          </a:p>
        </p:txBody>
      </p:sp>
      <p:sp>
        <p:nvSpPr>
          <p:cNvPr id="13339" name="Text Box 28"/>
          <p:cNvSpPr txBox="1">
            <a:spLocks noChangeArrowheads="1"/>
          </p:cNvSpPr>
          <p:nvPr/>
        </p:nvSpPr>
        <p:spPr bwMode="auto">
          <a:xfrm>
            <a:off x="4108879" y="2038899"/>
            <a:ext cx="864736"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anose="020B0604030504040204" pitchFamily="50" charset="-128"/>
                <a:ea typeface="Meiryo UI" panose="020B0604030504040204" pitchFamily="50" charset="-128"/>
                <a:cs typeface="Meiryo UI" panose="020B0604030504040204" pitchFamily="50" charset="-128"/>
              </a:rPr>
              <a:t>■事業内容</a:t>
            </a:r>
          </a:p>
        </p:txBody>
      </p:sp>
      <p:sp>
        <p:nvSpPr>
          <p:cNvPr id="13331" name="Text Box 20"/>
          <p:cNvSpPr txBox="1">
            <a:spLocks noChangeArrowheads="1"/>
          </p:cNvSpPr>
          <p:nvPr/>
        </p:nvSpPr>
        <p:spPr bwMode="auto">
          <a:xfrm>
            <a:off x="4156270" y="2320735"/>
            <a:ext cx="2908564" cy="36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814" dirty="0">
                <a:latin typeface="Meiryo UI" panose="020B0604030504040204" pitchFamily="50" charset="-128"/>
                <a:ea typeface="Meiryo UI" panose="020B0604030504040204" pitchFamily="50" charset="-128"/>
                <a:cs typeface="Meiryo UI" panose="020B0604030504040204" pitchFamily="50" charset="-128"/>
              </a:rPr>
              <a:t>システムインテグレーション事業</a:t>
            </a:r>
            <a:endParaRPr lang="en-US" altLang="ja-JP" sz="181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Text Box 20"/>
          <p:cNvSpPr txBox="1">
            <a:spLocks noChangeArrowheads="1"/>
          </p:cNvSpPr>
          <p:nvPr/>
        </p:nvSpPr>
        <p:spPr bwMode="auto">
          <a:xfrm>
            <a:off x="4156271" y="3039349"/>
            <a:ext cx="2254539" cy="36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814" dirty="0">
                <a:latin typeface="Meiryo UI" panose="020B0604030504040204" pitchFamily="50" charset="-128"/>
                <a:ea typeface="Meiryo UI" panose="020B0604030504040204" pitchFamily="50" charset="-128"/>
                <a:cs typeface="Meiryo UI" panose="020B0604030504040204" pitchFamily="50" charset="-128"/>
              </a:rPr>
              <a:t>サービス</a:t>
            </a:r>
            <a:r>
              <a:rPr lang="en-US" altLang="ja-JP" sz="1814" dirty="0">
                <a:latin typeface="Meiryo UI" panose="020B0604030504040204" pitchFamily="50" charset="-128"/>
                <a:ea typeface="Meiryo UI" panose="020B0604030504040204" pitchFamily="50" charset="-128"/>
                <a:cs typeface="Meiryo UI" panose="020B0604030504040204" pitchFamily="50" charset="-128"/>
              </a:rPr>
              <a:t>&amp;</a:t>
            </a:r>
            <a:r>
              <a:rPr lang="ja-JP" altLang="en-US" sz="1814" dirty="0">
                <a:latin typeface="Meiryo UI" panose="020B0604030504040204" pitchFamily="50" charset="-128"/>
                <a:ea typeface="Meiryo UI" panose="020B0604030504040204" pitchFamily="50" charset="-128"/>
                <a:cs typeface="Meiryo UI" panose="020B0604030504040204" pitchFamily="50" charset="-128"/>
              </a:rPr>
              <a:t>サポート事業</a:t>
            </a:r>
            <a:endParaRPr lang="en-US" altLang="ja-JP" sz="181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Text Box 21"/>
          <p:cNvSpPr txBox="1">
            <a:spLocks noChangeArrowheads="1"/>
          </p:cNvSpPr>
          <p:nvPr/>
        </p:nvSpPr>
        <p:spPr bwMode="auto">
          <a:xfrm>
            <a:off x="4108879" y="2703632"/>
            <a:ext cx="5497713"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コンピューター、複合機、通信機器、ソフトウェアの販売および受託ソフトの開発など</a:t>
            </a:r>
            <a:endParaRPr lang="en-US" altLang="ja-JP" sz="1088" dirty="0">
              <a:latin typeface="Meiryo UI" pitchFamily="50" charset="-128"/>
              <a:ea typeface="Meiryo UI" pitchFamily="50" charset="-128"/>
              <a:cs typeface="Meiryo UI" pitchFamily="50" charset="-128"/>
            </a:endParaRPr>
          </a:p>
        </p:txBody>
      </p:sp>
      <p:sp>
        <p:nvSpPr>
          <p:cNvPr id="41" name="Text Box 21"/>
          <p:cNvSpPr txBox="1">
            <a:spLocks noChangeArrowheads="1"/>
          </p:cNvSpPr>
          <p:nvPr/>
        </p:nvSpPr>
        <p:spPr bwMode="auto">
          <a:xfrm>
            <a:off x="4108879" y="3420033"/>
            <a:ext cx="2293227" cy="251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088" dirty="0">
                <a:latin typeface="Meiryo UI" pitchFamily="50" charset="-128"/>
                <a:ea typeface="Meiryo UI" pitchFamily="50" charset="-128"/>
                <a:cs typeface="Meiryo UI" pitchFamily="50" charset="-128"/>
              </a:rPr>
              <a:t>サプライ供給、保守、教育支援など</a:t>
            </a:r>
            <a:endParaRPr lang="en-US" altLang="ja-JP" sz="1088" dirty="0">
              <a:latin typeface="Meiryo UI" pitchFamily="50" charset="-128"/>
              <a:ea typeface="Meiryo UI" pitchFamily="50" charset="-128"/>
              <a:cs typeface="Meiryo UI" pitchFamily="50" charset="-128"/>
            </a:endParaRPr>
          </a:p>
        </p:txBody>
      </p:sp>
      <p:sp>
        <p:nvSpPr>
          <p:cNvPr id="49" name="Text Box 21"/>
          <p:cNvSpPr txBox="1">
            <a:spLocks noChangeArrowheads="1"/>
          </p:cNvSpPr>
          <p:nvPr/>
        </p:nvSpPr>
        <p:spPr bwMode="auto">
          <a:xfrm>
            <a:off x="6485557" y="1605520"/>
            <a:ext cx="2544683" cy="22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907" dirty="0">
                <a:latin typeface="Meiryo UI" pitchFamily="50" charset="-128"/>
                <a:ea typeface="Meiryo UI" pitchFamily="50" charset="-128"/>
                <a:cs typeface="Meiryo UI" pitchFamily="50" charset="-128"/>
              </a:rPr>
              <a:t>創業：</a:t>
            </a:r>
            <a:r>
              <a:rPr lang="zh-TW" altLang="en-US" sz="907" dirty="0">
                <a:latin typeface="Meiryo UI" pitchFamily="50" charset="-128"/>
                <a:ea typeface="Meiryo UI" pitchFamily="50" charset="-128"/>
                <a:cs typeface="Meiryo UI" pitchFamily="50" charset="-128"/>
              </a:rPr>
              <a:t>昭和</a:t>
            </a:r>
            <a:r>
              <a:rPr lang="en-US" altLang="zh-TW" sz="907" dirty="0">
                <a:latin typeface="Meiryo UI" pitchFamily="50" charset="-128"/>
                <a:ea typeface="Meiryo UI" pitchFamily="50" charset="-128"/>
                <a:cs typeface="Meiryo UI" pitchFamily="50" charset="-128"/>
              </a:rPr>
              <a:t>36</a:t>
            </a:r>
            <a:r>
              <a:rPr lang="zh-TW" altLang="en-US" sz="907" dirty="0">
                <a:latin typeface="Meiryo UI" pitchFamily="50" charset="-128"/>
                <a:ea typeface="Meiryo UI" pitchFamily="50" charset="-128"/>
                <a:cs typeface="Meiryo UI" pitchFamily="50" charset="-128"/>
              </a:rPr>
              <a:t>年</a:t>
            </a:r>
            <a:r>
              <a:rPr lang="en-US" altLang="zh-TW" sz="907" dirty="0">
                <a:latin typeface="Meiryo UI" pitchFamily="50" charset="-128"/>
                <a:ea typeface="Meiryo UI" pitchFamily="50" charset="-128"/>
                <a:cs typeface="Meiryo UI" pitchFamily="50" charset="-128"/>
              </a:rPr>
              <a:t>7</a:t>
            </a:r>
            <a:r>
              <a:rPr lang="zh-TW" altLang="en-US" sz="907" dirty="0">
                <a:latin typeface="Meiryo UI" pitchFamily="50" charset="-128"/>
                <a:ea typeface="Meiryo UI" pitchFamily="50" charset="-128"/>
                <a:cs typeface="Meiryo UI" pitchFamily="50" charset="-128"/>
              </a:rPr>
              <a:t>月（設立：昭和</a:t>
            </a:r>
            <a:r>
              <a:rPr lang="en-US" altLang="zh-TW" sz="907" dirty="0">
                <a:latin typeface="Meiryo UI" pitchFamily="50" charset="-128"/>
                <a:ea typeface="Meiryo UI" pitchFamily="50" charset="-128"/>
                <a:cs typeface="Meiryo UI" pitchFamily="50" charset="-128"/>
              </a:rPr>
              <a:t>36</a:t>
            </a:r>
            <a:r>
              <a:rPr lang="zh-TW" altLang="en-US" sz="907" dirty="0">
                <a:latin typeface="Meiryo UI" pitchFamily="50" charset="-128"/>
                <a:ea typeface="Meiryo UI" pitchFamily="50" charset="-128"/>
                <a:cs typeface="Meiryo UI" pitchFamily="50" charset="-128"/>
              </a:rPr>
              <a:t>年</a:t>
            </a:r>
            <a:r>
              <a:rPr lang="en-US" altLang="zh-TW" sz="907" dirty="0">
                <a:latin typeface="Meiryo UI" pitchFamily="50" charset="-128"/>
                <a:ea typeface="Meiryo UI" pitchFamily="50" charset="-128"/>
                <a:cs typeface="Meiryo UI" pitchFamily="50" charset="-128"/>
              </a:rPr>
              <a:t>12</a:t>
            </a:r>
            <a:r>
              <a:rPr lang="zh-TW" altLang="en-US" sz="907" dirty="0">
                <a:latin typeface="Meiryo UI" pitchFamily="50" charset="-128"/>
                <a:ea typeface="Meiryo UI" pitchFamily="50" charset="-128"/>
                <a:cs typeface="Meiryo UI" pitchFamily="50" charset="-128"/>
              </a:rPr>
              <a:t>月）</a:t>
            </a:r>
          </a:p>
        </p:txBody>
      </p:sp>
      <p:sp>
        <p:nvSpPr>
          <p:cNvPr id="50" name="Text Box 21"/>
          <p:cNvSpPr txBox="1">
            <a:spLocks noChangeArrowheads="1"/>
          </p:cNvSpPr>
          <p:nvPr/>
        </p:nvSpPr>
        <p:spPr bwMode="auto">
          <a:xfrm>
            <a:off x="6485557" y="1768249"/>
            <a:ext cx="1063508" cy="22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907" dirty="0">
                <a:latin typeface="Meiryo UI" pitchFamily="50" charset="-128"/>
                <a:ea typeface="Meiryo UI" pitchFamily="50" charset="-128"/>
                <a:cs typeface="Meiryo UI" pitchFamily="50" charset="-128"/>
              </a:rPr>
              <a:t>代表：</a:t>
            </a:r>
            <a:r>
              <a:rPr lang="zh-TW" altLang="en-US" sz="907" dirty="0">
                <a:latin typeface="Meiryo UI" pitchFamily="50" charset="-128"/>
                <a:ea typeface="Meiryo UI" pitchFamily="50" charset="-128"/>
                <a:cs typeface="Meiryo UI" pitchFamily="50" charset="-128"/>
              </a:rPr>
              <a:t>大塚　裕司</a:t>
            </a:r>
          </a:p>
        </p:txBody>
      </p:sp>
      <p:cxnSp>
        <p:nvCxnSpPr>
          <p:cNvPr id="6" name="直線コネクタ 5"/>
          <p:cNvCxnSpPr/>
          <p:nvPr/>
        </p:nvCxnSpPr>
        <p:spPr bwMode="auto">
          <a:xfrm>
            <a:off x="4012941" y="1132309"/>
            <a:ext cx="5344557" cy="0"/>
          </a:xfrm>
          <a:prstGeom prst="line">
            <a:avLst/>
          </a:prstGeom>
          <a:solidFill>
            <a:schemeClr val="accent1"/>
          </a:solidFill>
          <a:ln w="127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コネクタ 53"/>
          <p:cNvCxnSpPr/>
          <p:nvPr/>
        </p:nvCxnSpPr>
        <p:spPr bwMode="auto">
          <a:xfrm>
            <a:off x="4012941" y="2003386"/>
            <a:ext cx="5344557" cy="0"/>
          </a:xfrm>
          <a:prstGeom prst="line">
            <a:avLst/>
          </a:prstGeom>
          <a:solidFill>
            <a:schemeClr val="accent1"/>
          </a:solidFill>
          <a:ln w="127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コネクタ 54"/>
          <p:cNvCxnSpPr/>
          <p:nvPr/>
        </p:nvCxnSpPr>
        <p:spPr bwMode="auto">
          <a:xfrm>
            <a:off x="4012941" y="1096765"/>
            <a:ext cx="4189017"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線コネクタ 56"/>
          <p:cNvCxnSpPr/>
          <p:nvPr/>
        </p:nvCxnSpPr>
        <p:spPr bwMode="auto">
          <a:xfrm>
            <a:off x="5172595" y="2050767"/>
            <a:ext cx="4189017"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 Box 20"/>
          <p:cNvSpPr txBox="1">
            <a:spLocks noChangeArrowheads="1"/>
          </p:cNvSpPr>
          <p:nvPr/>
        </p:nvSpPr>
        <p:spPr bwMode="auto">
          <a:xfrm>
            <a:off x="5051127" y="3868679"/>
            <a:ext cx="1324797" cy="642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zh-TW" altLang="en-US" sz="1814" dirty="0">
                <a:latin typeface="Meiryo UI" panose="020B0604030504040204" pitchFamily="50" charset="-128"/>
                <a:ea typeface="Meiryo UI" panose="020B0604030504040204" pitchFamily="50" charset="-128"/>
                <a:cs typeface="Meiryo UI" panose="020B0604030504040204" pitchFamily="50" charset="-128"/>
              </a:rPr>
              <a:t>東証</a:t>
            </a:r>
            <a:r>
              <a:rPr lang="ja-JP" altLang="en-US" sz="1814" dirty="0">
                <a:latin typeface="Meiryo UI" panose="020B0604030504040204" pitchFamily="50" charset="-128"/>
                <a:ea typeface="Meiryo UI" panose="020B0604030504040204" pitchFamily="50" charset="-128"/>
                <a:cs typeface="Meiryo UI" panose="020B0604030504040204" pitchFamily="50" charset="-128"/>
              </a:rPr>
              <a:t>プライム</a:t>
            </a:r>
            <a:endParaRPr lang="en-US" altLang="ja-JP" sz="1814"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r>
              <a:rPr lang="ja-JP" altLang="en-US" sz="1814" dirty="0">
                <a:latin typeface="Meiryo UI" panose="020B0604030504040204" pitchFamily="50" charset="-128"/>
                <a:ea typeface="Meiryo UI" panose="020B0604030504040204" pitchFamily="50" charset="-128"/>
                <a:cs typeface="Meiryo UI" panose="020B0604030504040204" pitchFamily="50" charset="-128"/>
              </a:rPr>
              <a:t>市場</a:t>
            </a:r>
            <a:endParaRPr lang="zh-TW" altLang="en-US" sz="181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Text Box 20"/>
          <p:cNvSpPr txBox="1">
            <a:spLocks noChangeArrowheads="1"/>
          </p:cNvSpPr>
          <p:nvPr/>
        </p:nvSpPr>
        <p:spPr bwMode="auto">
          <a:xfrm>
            <a:off x="7307893" y="3868678"/>
            <a:ext cx="1243045" cy="586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451" dirty="0">
                <a:latin typeface="Meiryo UI" panose="020B0604030504040204" pitchFamily="50" charset="-128"/>
                <a:ea typeface="Meiryo UI" panose="020B0604030504040204" pitchFamily="50" charset="-128"/>
                <a:cs typeface="Meiryo UI" panose="020B0604030504040204" pitchFamily="50" charset="-128"/>
              </a:rPr>
              <a:t>登録企業数</a:t>
            </a:r>
            <a:endParaRPr lang="en-US" altLang="ja-JP" sz="1451"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r>
              <a:rPr lang="ja-JP" altLang="en-US" sz="1451" b="1" dirty="0">
                <a:latin typeface="Meiryo UI" panose="020B0604030504040204" pitchFamily="50" charset="-128"/>
                <a:ea typeface="Meiryo UI" panose="020B0604030504040204" pitchFamily="50" charset="-128"/>
                <a:cs typeface="Meiryo UI" panose="020B0604030504040204" pitchFamily="50" charset="-128"/>
              </a:rPr>
              <a:t>約</a:t>
            </a:r>
            <a:r>
              <a:rPr lang="en-US" altLang="ja-JP" sz="1814" b="1" dirty="0">
                <a:latin typeface="Meiryo UI" panose="020B0604030504040204" pitchFamily="50" charset="-128"/>
                <a:ea typeface="Meiryo UI" panose="020B0604030504040204" pitchFamily="50" charset="-128"/>
                <a:cs typeface="Meiryo UI" panose="020B0604030504040204" pitchFamily="50" charset="-128"/>
              </a:rPr>
              <a:t>139</a:t>
            </a:r>
            <a:r>
              <a:rPr lang="ja-JP" altLang="en-US" sz="1814" b="1" dirty="0">
                <a:latin typeface="Meiryo UI" panose="020B0604030504040204" pitchFamily="50" charset="-128"/>
                <a:ea typeface="Meiryo UI" panose="020B0604030504040204" pitchFamily="50" charset="-128"/>
                <a:cs typeface="Meiryo UI" panose="020B0604030504040204" pitchFamily="50" charset="-128"/>
              </a:rPr>
              <a:t>万</a:t>
            </a:r>
            <a:r>
              <a:rPr lang="ja-JP" altLang="en-US" sz="1451" b="1" dirty="0">
                <a:latin typeface="Meiryo UI" panose="020B0604030504040204" pitchFamily="50" charset="-128"/>
                <a:ea typeface="Meiryo UI" panose="020B0604030504040204" pitchFamily="50" charset="-128"/>
                <a:cs typeface="Meiryo UI" panose="020B0604030504040204" pitchFamily="50" charset="-128"/>
              </a:rPr>
              <a:t>社</a:t>
            </a:r>
            <a:endParaRPr lang="zh-TW" altLang="en-US" sz="1451"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329" name="Text Box 18"/>
          <p:cNvSpPr txBox="1">
            <a:spLocks noChangeArrowheads="1"/>
          </p:cNvSpPr>
          <p:nvPr/>
        </p:nvSpPr>
        <p:spPr bwMode="auto">
          <a:xfrm>
            <a:off x="4904475" y="4726385"/>
            <a:ext cx="1103583" cy="362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907" dirty="0">
                <a:latin typeface="Meiryo UI" pitchFamily="50" charset="-128"/>
                <a:ea typeface="Meiryo UI" pitchFamily="50" charset="-128"/>
                <a:cs typeface="Meiryo UI" pitchFamily="50" charset="-128"/>
              </a:rPr>
              <a:t>業種：情報通信業</a:t>
            </a:r>
            <a:endParaRPr lang="en-US" altLang="ja-JP" sz="907" dirty="0">
              <a:latin typeface="Meiryo UI" pitchFamily="50" charset="-128"/>
              <a:ea typeface="Meiryo UI" pitchFamily="50" charset="-128"/>
              <a:cs typeface="Meiryo UI" pitchFamily="50" charset="-128"/>
            </a:endParaRPr>
          </a:p>
          <a:p>
            <a:pPr eaLnBrk="1" hangingPunct="1"/>
            <a:r>
              <a:rPr lang="ja-JP" altLang="en-US" sz="907" dirty="0">
                <a:latin typeface="Meiryo UI" pitchFamily="50" charset="-128"/>
                <a:ea typeface="Meiryo UI" pitchFamily="50" charset="-128"/>
                <a:cs typeface="Meiryo UI" pitchFamily="50" charset="-128"/>
              </a:rPr>
              <a:t>コード：</a:t>
            </a:r>
            <a:r>
              <a:rPr lang="en-US" altLang="ja-JP" sz="907" dirty="0">
                <a:latin typeface="Meiryo UI" pitchFamily="50" charset="-128"/>
                <a:ea typeface="Meiryo UI" pitchFamily="50" charset="-128"/>
                <a:cs typeface="Meiryo UI" pitchFamily="50" charset="-128"/>
              </a:rPr>
              <a:t>4768</a:t>
            </a:r>
            <a:endParaRPr lang="ja-JP" altLang="en-US" sz="907" dirty="0">
              <a:latin typeface="Meiryo UI" pitchFamily="50" charset="-128"/>
              <a:ea typeface="Meiryo UI" pitchFamily="50" charset="-128"/>
              <a:cs typeface="Meiryo UI" pitchFamily="50" charset="-128"/>
            </a:endParaRPr>
          </a:p>
        </p:txBody>
      </p:sp>
      <p:sp>
        <p:nvSpPr>
          <p:cNvPr id="70" name="Text Box 18"/>
          <p:cNvSpPr txBox="1">
            <a:spLocks noChangeArrowheads="1"/>
          </p:cNvSpPr>
          <p:nvPr/>
        </p:nvSpPr>
        <p:spPr bwMode="auto">
          <a:xfrm>
            <a:off x="7315750" y="4726386"/>
            <a:ext cx="1185337" cy="223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05" tIns="41452" rIns="82905" bIns="41452">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907" dirty="0">
                <a:latin typeface="Meiryo UI" pitchFamily="50" charset="-128"/>
                <a:ea typeface="Meiryo UI" pitchFamily="50" charset="-128"/>
                <a:cs typeface="Meiryo UI" pitchFamily="50" charset="-128"/>
              </a:rPr>
              <a:t>2024</a:t>
            </a:r>
            <a:r>
              <a:rPr lang="ja-JP" altLang="en-US" sz="907" dirty="0">
                <a:latin typeface="Meiryo UI" pitchFamily="50" charset="-128"/>
                <a:ea typeface="Meiryo UI" pitchFamily="50" charset="-128"/>
                <a:cs typeface="Meiryo UI" pitchFamily="50" charset="-128"/>
              </a:rPr>
              <a:t>年</a:t>
            </a:r>
            <a:r>
              <a:rPr lang="en-US" altLang="ja-JP" sz="907" dirty="0">
                <a:latin typeface="Meiryo UI" pitchFamily="50" charset="-128"/>
                <a:ea typeface="Meiryo UI" pitchFamily="50" charset="-128"/>
                <a:cs typeface="Meiryo UI" pitchFamily="50" charset="-128"/>
              </a:rPr>
              <a:t>12</a:t>
            </a:r>
            <a:r>
              <a:rPr lang="ja-JP" altLang="en-US" sz="907" dirty="0">
                <a:latin typeface="Meiryo UI" pitchFamily="50" charset="-128"/>
                <a:ea typeface="Meiryo UI" pitchFamily="50" charset="-128"/>
                <a:cs typeface="Meiryo UI" pitchFamily="50" charset="-128"/>
              </a:rPr>
              <a:t>月末時点</a:t>
            </a:r>
          </a:p>
        </p:txBody>
      </p:sp>
      <p:cxnSp>
        <p:nvCxnSpPr>
          <p:cNvPr id="72" name="直線コネクタ 71"/>
          <p:cNvCxnSpPr/>
          <p:nvPr/>
        </p:nvCxnSpPr>
        <p:spPr bwMode="auto">
          <a:xfrm>
            <a:off x="4012941" y="5124794"/>
            <a:ext cx="5344557" cy="0"/>
          </a:xfrm>
          <a:prstGeom prst="line">
            <a:avLst/>
          </a:prstGeom>
          <a:solidFill>
            <a:schemeClr val="accent1"/>
          </a:solidFill>
          <a:ln w="12700" cap="flat" cmpd="sng" algn="ctr">
            <a:solidFill>
              <a:srgbClr val="FF66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直線コネクタ 72"/>
          <p:cNvCxnSpPr/>
          <p:nvPr/>
        </p:nvCxnSpPr>
        <p:spPr bwMode="auto">
          <a:xfrm>
            <a:off x="4012941" y="6223430"/>
            <a:ext cx="5344557" cy="0"/>
          </a:xfrm>
          <a:prstGeom prst="line">
            <a:avLst/>
          </a:prstGeom>
          <a:solidFill>
            <a:schemeClr val="accent1"/>
          </a:solidFill>
          <a:ln w="12700" cap="flat" cmpd="sng" algn="ctr">
            <a:solidFill>
              <a:srgbClr val="FF66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a:extLst>
              <a:ext uri="{FF2B5EF4-FFF2-40B4-BE49-F238E27FC236}">
                <a16:creationId xmlns:a16="http://schemas.microsoft.com/office/drawing/2014/main" id="{50AAA94A-92B1-43A9-B296-B18C72240D0A}"/>
              </a:ext>
            </a:extLst>
          </p:cNvPr>
          <p:cNvSpPr>
            <a:spLocks noGrp="1"/>
          </p:cNvSpPr>
          <p:nvPr>
            <p:ph type="title"/>
          </p:nvPr>
        </p:nvSpPr>
        <p:spPr/>
        <p:txBody>
          <a:bodyPr/>
          <a:lstStyle/>
          <a:p>
            <a:r>
              <a:rPr lang="ja-JP" altLang="en-US" dirty="0"/>
              <a:t>会社概要</a:t>
            </a:r>
          </a:p>
        </p:txBody>
      </p:sp>
      <p:sp>
        <p:nvSpPr>
          <p:cNvPr id="4" name="スライド番号プレースホルダー 3">
            <a:extLst>
              <a:ext uri="{FF2B5EF4-FFF2-40B4-BE49-F238E27FC236}">
                <a16:creationId xmlns:a16="http://schemas.microsoft.com/office/drawing/2014/main" id="{1764024C-FE01-4A0B-A748-16C20C22C6E4}"/>
              </a:ext>
            </a:extLst>
          </p:cNvPr>
          <p:cNvSpPr>
            <a:spLocks noGrp="1"/>
          </p:cNvSpPr>
          <p:nvPr>
            <p:ph type="sldNum" sz="quarter" idx="4"/>
          </p:nvPr>
        </p:nvSpPr>
        <p:spPr/>
        <p:txBody>
          <a:bodyPr/>
          <a:lstStyle/>
          <a:p>
            <a:pPr>
              <a:defRPr/>
            </a:pPr>
            <a:fld id="{FB3629B8-3F17-4C5D-9EA5-923845F78C95}" type="slidenum">
              <a:rPr lang="en-US" altLang="ja-JP" smtClean="0"/>
              <a:pPr>
                <a:defRPr/>
              </a:pPr>
              <a:t>4</a:t>
            </a:fld>
            <a:endParaRPr lang="en-US" altLang="ja-JP" dirty="0"/>
          </a:p>
        </p:txBody>
      </p:sp>
    </p:spTree>
    <p:extLst>
      <p:ext uri="{BB962C8B-B14F-4D97-AF65-F5344CB8AC3E}">
        <p14:creationId xmlns:p14="http://schemas.microsoft.com/office/powerpoint/2010/main" val="350495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p:txBody>
          <a:bodyPr/>
          <a:lstStyle/>
          <a:p>
            <a:pPr>
              <a:defRPr/>
            </a:pPr>
            <a:r>
              <a:rPr lang="ja-JP" altLang="en-US" b="1" dirty="0">
                <a:latin typeface="Meiryo UI" pitchFamily="50" charset="-128"/>
                <a:ea typeface="Meiryo UI" pitchFamily="50" charset="-128"/>
                <a:cs typeface="Meiryo UI" pitchFamily="50" charset="-128"/>
              </a:rPr>
              <a:t>ご提案機ラインアップ</a:t>
            </a:r>
            <a:r>
              <a:rPr lang="en-US" altLang="ja-JP" sz="2540" dirty="0">
                <a:latin typeface="Meiryo UI" pitchFamily="50" charset="-128"/>
                <a:ea typeface="Meiryo UI" pitchFamily="50" charset="-128"/>
                <a:cs typeface="Meiryo UI" pitchFamily="50" charset="-128"/>
              </a:rPr>
              <a:t>(</a:t>
            </a:r>
            <a:r>
              <a:rPr lang="ja-JP" altLang="en-US" sz="2540" dirty="0">
                <a:latin typeface="Meiryo UI" pitchFamily="50" charset="-128"/>
                <a:ea typeface="Meiryo UI" pitchFamily="50" charset="-128"/>
                <a:cs typeface="Meiryo UI" pitchFamily="50" charset="-128"/>
              </a:rPr>
              <a:t>モノクロ複合機</a:t>
            </a:r>
            <a:r>
              <a:rPr lang="en-US" altLang="ja-JP" sz="2540" dirty="0">
                <a:latin typeface="Meiryo UI" pitchFamily="50" charset="-128"/>
                <a:ea typeface="Meiryo UI" pitchFamily="50" charset="-128"/>
                <a:cs typeface="Meiryo UI" pitchFamily="50" charset="-128"/>
              </a:rPr>
              <a:t>/M-PaC</a:t>
            </a:r>
            <a:r>
              <a:rPr lang="ja-JP" altLang="en-US" sz="2540" dirty="0">
                <a:latin typeface="Meiryo UI" pitchFamily="50" charset="-128"/>
                <a:ea typeface="Meiryo UI" pitchFamily="50" charset="-128"/>
                <a:cs typeface="Meiryo UI" pitchFamily="50" charset="-128"/>
              </a:rPr>
              <a:t>プリンター</a:t>
            </a:r>
            <a:r>
              <a:rPr lang="en-US" altLang="ja-JP" sz="2540" dirty="0">
                <a:latin typeface="Meiryo UI" pitchFamily="50" charset="-128"/>
                <a:ea typeface="Meiryo UI" pitchFamily="50" charset="-128"/>
                <a:cs typeface="Meiryo UI" pitchFamily="50" charset="-128"/>
              </a:rPr>
              <a:t>)</a:t>
            </a:r>
            <a:endParaRPr lang="ja-JP" altLang="en-US" sz="1633" dirty="0">
              <a:latin typeface="Meiryo UI" pitchFamily="50" charset="-128"/>
              <a:ea typeface="Meiryo UI" pitchFamily="50" charset="-128"/>
              <a:cs typeface="Meiryo UI" pitchFamily="50" charset="-128"/>
            </a:endParaRPr>
          </a:p>
        </p:txBody>
      </p:sp>
      <p:graphicFrame>
        <p:nvGraphicFramePr>
          <p:cNvPr id="3" name="オブジェクト 2"/>
          <p:cNvGraphicFramePr>
            <a:graphicFrameLocks noChangeAspect="1"/>
          </p:cNvGraphicFramePr>
          <p:nvPr/>
        </p:nvGraphicFramePr>
        <p:xfrm>
          <a:off x="515938" y="696913"/>
          <a:ext cx="8874125" cy="5907087"/>
        </p:xfrm>
        <a:graphic>
          <a:graphicData uri="http://schemas.openxmlformats.org/presentationml/2006/ole">
            <mc:AlternateContent xmlns:mc="http://schemas.openxmlformats.org/markup-compatibility/2006">
              <mc:Choice xmlns:v="urn:schemas-microsoft-com:vml" Requires="v">
                <p:oleObj name="Worksheet" r:id="rId3" imgW="13115981" imgH="8734598" progId="Excel.Sheet.12">
                  <p:embed/>
                </p:oleObj>
              </mc:Choice>
              <mc:Fallback>
                <p:oleObj name="Worksheet" r:id="rId3" imgW="13115981" imgH="8734598" progId="Excel.Sheet.12">
                  <p:embed/>
                  <p:pic>
                    <p:nvPicPr>
                      <p:cNvPr id="3" name="オブジェクト 2"/>
                      <p:cNvPicPr/>
                      <p:nvPr/>
                    </p:nvPicPr>
                    <p:blipFill>
                      <a:blip r:embed="rId4"/>
                      <a:stretch>
                        <a:fillRect/>
                      </a:stretch>
                    </p:blipFill>
                    <p:spPr>
                      <a:xfrm>
                        <a:off x="515938" y="696913"/>
                        <a:ext cx="8874125" cy="5907087"/>
                      </a:xfrm>
                      <a:prstGeom prst="rect">
                        <a:avLst/>
                      </a:prstGeom>
                    </p:spPr>
                  </p:pic>
                </p:oleObj>
              </mc:Fallback>
            </mc:AlternateContent>
          </a:graphicData>
        </a:graphic>
      </p:graphicFrame>
      <p:sp>
        <p:nvSpPr>
          <p:cNvPr id="2" name="スライド番号プレースホルダー 1">
            <a:extLst>
              <a:ext uri="{FF2B5EF4-FFF2-40B4-BE49-F238E27FC236}">
                <a16:creationId xmlns:a16="http://schemas.microsoft.com/office/drawing/2014/main" id="{1514F94E-14E8-4861-87ED-49BD18409C68}"/>
              </a:ext>
            </a:extLst>
          </p:cNvPr>
          <p:cNvSpPr>
            <a:spLocks noGrp="1"/>
          </p:cNvSpPr>
          <p:nvPr>
            <p:ph type="sldNum" sz="quarter" idx="4"/>
          </p:nvPr>
        </p:nvSpPr>
        <p:spPr/>
        <p:txBody>
          <a:bodyPr/>
          <a:lstStyle/>
          <a:p>
            <a:pPr>
              <a:defRPr/>
            </a:pPr>
            <a:fld id="{FB3629B8-3F17-4C5D-9EA5-923845F78C95}" type="slidenum">
              <a:rPr lang="en-US" altLang="ja-JP" smtClean="0"/>
              <a:pPr>
                <a:defRPr/>
              </a:pPr>
              <a:t>49</a:t>
            </a:fld>
            <a:endParaRPr lang="en-US" altLang="ja-JP" dirty="0"/>
          </a:p>
        </p:txBody>
      </p:sp>
    </p:spTree>
    <p:extLst>
      <p:ext uri="{BB962C8B-B14F-4D97-AF65-F5344CB8AC3E}">
        <p14:creationId xmlns:p14="http://schemas.microsoft.com/office/powerpoint/2010/main" val="940948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title"/>
          </p:nvPr>
        </p:nvSpPr>
        <p:spPr/>
        <p:txBody>
          <a:bodyPr/>
          <a:lstStyle/>
          <a:p>
            <a:pPr>
              <a:defRPr/>
            </a:pPr>
            <a:r>
              <a:rPr lang="ja-JP" altLang="en-US" b="1" dirty="0">
                <a:latin typeface="Meiryo UI" pitchFamily="50" charset="-128"/>
                <a:ea typeface="Meiryo UI" pitchFamily="50" charset="-128"/>
                <a:cs typeface="Meiryo UI" pitchFamily="50" charset="-128"/>
              </a:rPr>
              <a:t>ご提案機ラインアップ</a:t>
            </a:r>
            <a:r>
              <a:rPr lang="en-US" altLang="ja-JP" sz="2540" dirty="0">
                <a:latin typeface="Meiryo UI" pitchFamily="50" charset="-128"/>
                <a:ea typeface="Meiryo UI" pitchFamily="50" charset="-128"/>
                <a:cs typeface="Meiryo UI" pitchFamily="50" charset="-128"/>
              </a:rPr>
              <a:t>(</a:t>
            </a:r>
            <a:r>
              <a:rPr lang="ja-JP" altLang="en-US" sz="2540" dirty="0">
                <a:latin typeface="Meiryo UI" pitchFamily="50" charset="-128"/>
                <a:ea typeface="Meiryo UI" pitchFamily="50" charset="-128"/>
                <a:cs typeface="Meiryo UI" pitchFamily="50" charset="-128"/>
              </a:rPr>
              <a:t>モノクロ複合機</a:t>
            </a:r>
            <a:r>
              <a:rPr lang="en-US" altLang="ja-JP" sz="2540" dirty="0">
                <a:latin typeface="Meiryo UI" pitchFamily="50" charset="-128"/>
                <a:ea typeface="Meiryo UI" pitchFamily="50" charset="-128"/>
                <a:cs typeface="Meiryo UI" pitchFamily="50" charset="-128"/>
              </a:rPr>
              <a:t>/M-PaC</a:t>
            </a:r>
            <a:r>
              <a:rPr lang="ja-JP" altLang="en-US" sz="2540" dirty="0">
                <a:latin typeface="Meiryo UI" pitchFamily="50" charset="-128"/>
                <a:ea typeface="Meiryo UI" pitchFamily="50" charset="-128"/>
                <a:cs typeface="Meiryo UI" pitchFamily="50" charset="-128"/>
              </a:rPr>
              <a:t>プリンター</a:t>
            </a:r>
            <a:r>
              <a:rPr lang="en-US" altLang="ja-JP" sz="2540" dirty="0">
                <a:latin typeface="Meiryo UI" pitchFamily="50" charset="-128"/>
                <a:ea typeface="Meiryo UI" pitchFamily="50" charset="-128"/>
                <a:cs typeface="Meiryo UI" pitchFamily="50" charset="-128"/>
              </a:rPr>
              <a:t>)</a:t>
            </a:r>
            <a:endParaRPr lang="ja-JP" altLang="en-US" sz="1633" dirty="0">
              <a:latin typeface="Meiryo UI" pitchFamily="50" charset="-128"/>
              <a:ea typeface="Meiryo UI" pitchFamily="50" charset="-128"/>
              <a:cs typeface="Meiryo UI" pitchFamily="50" charset="-128"/>
            </a:endParaRPr>
          </a:p>
        </p:txBody>
      </p:sp>
      <p:graphicFrame>
        <p:nvGraphicFramePr>
          <p:cNvPr id="3" name="オブジェクト 2"/>
          <p:cNvGraphicFramePr>
            <a:graphicFrameLocks noChangeAspect="1"/>
          </p:cNvGraphicFramePr>
          <p:nvPr/>
        </p:nvGraphicFramePr>
        <p:xfrm>
          <a:off x="576263" y="1020763"/>
          <a:ext cx="8056562" cy="5133975"/>
        </p:xfrm>
        <a:graphic>
          <a:graphicData uri="http://schemas.openxmlformats.org/presentationml/2006/ole">
            <mc:AlternateContent xmlns:mc="http://schemas.openxmlformats.org/markup-compatibility/2006">
              <mc:Choice xmlns:v="urn:schemas-microsoft-com:vml" Requires="v">
                <p:oleObj name="Worksheet" r:id="rId3" imgW="12458835" imgH="7934298" progId="Excel.Sheet.12">
                  <p:embed/>
                </p:oleObj>
              </mc:Choice>
              <mc:Fallback>
                <p:oleObj name="Worksheet" r:id="rId3" imgW="12458835" imgH="7934298" progId="Excel.Sheet.12">
                  <p:embed/>
                  <p:pic>
                    <p:nvPicPr>
                      <p:cNvPr id="3" name="オブジェクト 2"/>
                      <p:cNvPicPr/>
                      <p:nvPr/>
                    </p:nvPicPr>
                    <p:blipFill>
                      <a:blip r:embed="rId4"/>
                      <a:stretch>
                        <a:fillRect/>
                      </a:stretch>
                    </p:blipFill>
                    <p:spPr>
                      <a:xfrm>
                        <a:off x="576263" y="1020763"/>
                        <a:ext cx="8056562" cy="5133975"/>
                      </a:xfrm>
                      <a:prstGeom prst="rect">
                        <a:avLst/>
                      </a:prstGeom>
                    </p:spPr>
                  </p:pic>
                </p:oleObj>
              </mc:Fallback>
            </mc:AlternateContent>
          </a:graphicData>
        </a:graphic>
      </p:graphicFrame>
      <p:sp>
        <p:nvSpPr>
          <p:cNvPr id="6" name="正方形/長方形 5">
            <a:extLst>
              <a:ext uri="{FF2B5EF4-FFF2-40B4-BE49-F238E27FC236}">
                <a16:creationId xmlns:a16="http://schemas.microsoft.com/office/drawing/2014/main" id="{53E51BBF-6157-4E03-97FC-957830EBF6B7}"/>
              </a:ext>
            </a:extLst>
          </p:cNvPr>
          <p:cNvSpPr/>
          <p:nvPr/>
        </p:nvSpPr>
        <p:spPr bwMode="auto">
          <a:xfrm rot="20870843">
            <a:off x="1002708" y="3251635"/>
            <a:ext cx="3317412" cy="15665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rIns="32652" rtlCol="0" anchor="ctr"/>
          <a:lstStyle/>
          <a:p>
            <a:pPr algn="ctr"/>
            <a:r>
              <a:rPr lang="ja-JP" altLang="en-US" sz="2268" b="1" dirty="0">
                <a:latin typeface="Meiryo UI" pitchFamily="50" charset="-128"/>
                <a:ea typeface="Meiryo UI" pitchFamily="50" charset="-128"/>
                <a:cs typeface="Meiryo UI" pitchFamily="50" charset="-128"/>
              </a:rPr>
              <a:t>予備機種（コピペ用）</a:t>
            </a:r>
            <a:endParaRPr lang="en-US" altLang="ja-JP" sz="2268" b="1" dirty="0">
              <a:latin typeface="Meiryo UI" pitchFamily="50" charset="-128"/>
              <a:ea typeface="Meiryo UI" pitchFamily="50" charset="-128"/>
              <a:cs typeface="Meiryo UI" pitchFamily="50" charset="-128"/>
            </a:endParaRPr>
          </a:p>
        </p:txBody>
      </p:sp>
      <p:sp>
        <p:nvSpPr>
          <p:cNvPr id="2" name="スライド番号プレースホルダー 1">
            <a:extLst>
              <a:ext uri="{FF2B5EF4-FFF2-40B4-BE49-F238E27FC236}">
                <a16:creationId xmlns:a16="http://schemas.microsoft.com/office/drawing/2014/main" id="{B5A16230-8569-4C30-B974-D597840B6A75}"/>
              </a:ext>
            </a:extLst>
          </p:cNvPr>
          <p:cNvSpPr>
            <a:spLocks noGrp="1"/>
          </p:cNvSpPr>
          <p:nvPr>
            <p:ph type="sldNum" sz="quarter" idx="4"/>
          </p:nvPr>
        </p:nvSpPr>
        <p:spPr/>
        <p:txBody>
          <a:bodyPr/>
          <a:lstStyle/>
          <a:p>
            <a:pPr>
              <a:defRPr/>
            </a:pPr>
            <a:fld id="{FB3629B8-3F17-4C5D-9EA5-923845F78C95}" type="slidenum">
              <a:rPr lang="en-US" altLang="ja-JP" smtClean="0"/>
              <a:pPr>
                <a:defRPr/>
              </a:pPr>
              <a:t>50</a:t>
            </a:fld>
            <a:endParaRPr lang="en-US" altLang="ja-JP" dirty="0"/>
          </a:p>
        </p:txBody>
      </p:sp>
    </p:spTree>
    <p:extLst>
      <p:ext uri="{BB962C8B-B14F-4D97-AF65-F5344CB8AC3E}">
        <p14:creationId xmlns:p14="http://schemas.microsoft.com/office/powerpoint/2010/main" val="19490431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7"/>
          <p:cNvSpPr>
            <a:spLocks noChangeArrowheads="1"/>
          </p:cNvSpPr>
          <p:nvPr/>
        </p:nvSpPr>
        <p:spPr bwMode="auto">
          <a:xfrm>
            <a:off x="5056669" y="990618"/>
            <a:ext cx="4305148" cy="3989434"/>
          </a:xfrm>
          <a:prstGeom prst="roundRect">
            <a:avLst>
              <a:gd name="adj" fmla="val 0"/>
            </a:avLst>
          </a:prstGeom>
          <a:solidFill>
            <a:srgbClr val="FBFBFB"/>
          </a:solidFill>
          <a:ln w="19050">
            <a:solidFill>
              <a:srgbClr val="0064B4"/>
            </a:solidFill>
            <a:round/>
            <a:headEnd/>
            <a:tailEnd/>
          </a:ln>
          <a:effectLst/>
        </p:spPr>
        <p:txBody>
          <a:bodyPr wrap="none" lIns="88169" tIns="44084" rIns="88169" bIns="44084" anchor="ctr"/>
          <a:lstStyle/>
          <a:p>
            <a:pPr algn="ctr" defTabSz="881196"/>
            <a:endParaRPr lang="ja-JP" altLang="en-US" sz="907" dirty="0">
              <a:solidFill>
                <a:srgbClr val="4D4D4D"/>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片側の 2 つの角を丸めた四角形 76"/>
          <p:cNvSpPr/>
          <p:nvPr/>
        </p:nvSpPr>
        <p:spPr bwMode="auto">
          <a:xfrm>
            <a:off x="5056669" y="990616"/>
            <a:ext cx="4305148" cy="616255"/>
          </a:xfrm>
          <a:prstGeom prst="round2SameRect">
            <a:avLst>
              <a:gd name="adj1" fmla="val 0"/>
              <a:gd name="adj2" fmla="val 0"/>
            </a:avLst>
          </a:prstGeom>
          <a:solidFill>
            <a:srgbClr val="0064B4"/>
          </a:solidFill>
          <a:ln w="9525">
            <a:solidFill>
              <a:srgbClr val="0064B4"/>
            </a:solidFill>
            <a:miter lim="800000"/>
            <a:headEnd/>
            <a:tailEnd/>
          </a:ln>
          <a:effectLst/>
        </p:spPr>
        <p:txBody>
          <a:bodyPr rot="0" spcFirstLastPara="0" vertOverflow="overflow" horzOverflow="overflow" vert="horz" wrap="square" lIns="82935" tIns="41468" rIns="32652" bIns="41468" numCol="1" spcCol="0" rtlCol="0" fromWordArt="0" anchor="ctr" anchorCtr="0" forceAA="0" compatLnSpc="1">
            <a:prstTxWarp prst="textNoShape">
              <a:avLst/>
            </a:prstTxWarp>
            <a:noAutofit/>
          </a:bodyPr>
          <a:lstStyle/>
          <a:p>
            <a:pPr algn="ctr"/>
            <a:endParaRPr lang="ja-JP" altLang="en-US" sz="2268"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p:cNvSpPr/>
          <p:nvPr/>
        </p:nvSpPr>
        <p:spPr bwMode="auto">
          <a:xfrm>
            <a:off x="583059" y="990618"/>
            <a:ext cx="4254753" cy="3989435"/>
          </a:xfrm>
          <a:prstGeom prst="rect">
            <a:avLst/>
          </a:prstGeom>
          <a:solidFill>
            <a:srgbClr val="FBFBFB"/>
          </a:solidFill>
          <a:ln w="19050" cap="flat" cmpd="sng" algn="ctr">
            <a:solidFill>
              <a:srgbClr val="9F9F9F"/>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4" name="AutoShape 10"/>
          <p:cNvSpPr>
            <a:spLocks noChangeArrowheads="1"/>
          </p:cNvSpPr>
          <p:nvPr/>
        </p:nvSpPr>
        <p:spPr bwMode="auto">
          <a:xfrm>
            <a:off x="583060" y="990616"/>
            <a:ext cx="4254752" cy="616255"/>
          </a:xfrm>
          <a:prstGeom prst="roundRect">
            <a:avLst>
              <a:gd name="adj" fmla="val 181"/>
            </a:avLst>
          </a:prstGeom>
          <a:solidFill>
            <a:srgbClr val="9F9F9F"/>
          </a:solidFill>
          <a:ln>
            <a:solidFill>
              <a:srgbClr val="808080"/>
            </a:solidFill>
          </a:ln>
          <a:effectLst/>
        </p:spPr>
        <p:txBody>
          <a:bodyPr wrap="none" anchor="ctr"/>
          <a:lstStyle/>
          <a:p>
            <a:endParaRPr lang="ja-JP" altLang="en-US" sz="1706" dirty="0"/>
          </a:p>
        </p:txBody>
      </p:sp>
      <p:sp>
        <p:nvSpPr>
          <p:cNvPr id="4" name="正方形/長方形 3"/>
          <p:cNvSpPr/>
          <p:nvPr/>
        </p:nvSpPr>
        <p:spPr>
          <a:xfrm>
            <a:off x="1380687" y="1100826"/>
            <a:ext cx="2759089" cy="441339"/>
          </a:xfrm>
          <a:prstGeom prst="rect">
            <a:avLst/>
          </a:prstGeom>
        </p:spPr>
        <p:txBody>
          <a:bodyPr wrap="none">
            <a:spAutoFit/>
          </a:bodyPr>
          <a:lstStyle/>
          <a:p>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○○○○他</a:t>
            </a:r>
            <a:r>
              <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×000</a:t>
            </a: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台</a:t>
            </a:r>
            <a:endPar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8" name="正方形/長方形 77"/>
          <p:cNvSpPr/>
          <p:nvPr/>
        </p:nvSpPr>
        <p:spPr>
          <a:xfrm>
            <a:off x="6266397" y="1100826"/>
            <a:ext cx="1973617" cy="441339"/>
          </a:xfrm>
          <a:prstGeom prst="rect">
            <a:avLst/>
          </a:prstGeom>
        </p:spPr>
        <p:txBody>
          <a:bodyPr wrap="none">
            <a:spAutoFit/>
          </a:bodyPr>
          <a:lstStyle/>
          <a:p>
            <a:r>
              <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MPC×000</a:t>
            </a: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台</a:t>
            </a:r>
            <a:endPar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9" name="テキスト ボックス 78"/>
          <p:cNvSpPr txBox="1"/>
          <p:nvPr/>
        </p:nvSpPr>
        <p:spPr>
          <a:xfrm>
            <a:off x="1162375" y="1627802"/>
            <a:ext cx="2786835"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ハード料金</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正方形/長方形 81"/>
          <p:cNvSpPr/>
          <p:nvPr/>
        </p:nvSpPr>
        <p:spPr>
          <a:xfrm>
            <a:off x="1380688" y="1915827"/>
            <a:ext cx="2406511" cy="511037"/>
          </a:xfrm>
          <a:prstGeom prst="rect">
            <a:avLst/>
          </a:prstGeom>
        </p:spPr>
        <p:txBody>
          <a:bodyPr wrap="square">
            <a:spAutoFit/>
          </a:bodyPr>
          <a:lstStyle/>
          <a:p>
            <a:pPr algn="ctr"/>
            <a:r>
              <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a:t>
            </a: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p:cNvSpPr txBox="1"/>
          <p:nvPr/>
        </p:nvSpPr>
        <p:spPr>
          <a:xfrm>
            <a:off x="763830" y="2364312"/>
            <a:ext cx="3583924"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ランニングコスト</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84" name="正方形/長方形 83"/>
          <p:cNvSpPr/>
          <p:nvPr/>
        </p:nvSpPr>
        <p:spPr>
          <a:xfrm>
            <a:off x="1437635" y="2647252"/>
            <a:ext cx="2292615" cy="511037"/>
          </a:xfrm>
          <a:prstGeom prst="rect">
            <a:avLst/>
          </a:prstGeom>
        </p:spPr>
        <p:txBody>
          <a:bodyPr wrap="none">
            <a:spAutoFit/>
          </a:bodyPr>
          <a:lstStyle/>
          <a:p>
            <a:pPr algn="ctr"/>
            <a:r>
              <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p:cNvSpPr txBox="1"/>
          <p:nvPr/>
        </p:nvSpPr>
        <p:spPr>
          <a:xfrm>
            <a:off x="949102" y="3109906"/>
            <a:ext cx="3213380"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電気料金</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90" name="正方形/長方形 89"/>
          <p:cNvSpPr/>
          <p:nvPr/>
        </p:nvSpPr>
        <p:spPr bwMode="auto">
          <a:xfrm>
            <a:off x="598897" y="5065694"/>
            <a:ext cx="8762919" cy="1281393"/>
          </a:xfrm>
          <a:prstGeom prst="rect">
            <a:avLst/>
          </a:prstGeom>
          <a:solidFill>
            <a:srgbClr val="FF5050"/>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defTabSz="922952"/>
            <a:endParaRPr lang="ja-JP" altLang="en-US" sz="1814" dirty="0">
              <a:solidFill>
                <a:schemeClr val="tx1"/>
              </a:solidFill>
              <a:latin typeface="Meiryo UI" pitchFamily="50" charset="-128"/>
              <a:ea typeface="Meiryo UI" pitchFamily="50" charset="-128"/>
              <a:cs typeface="Meiryo UI" pitchFamily="50" charset="-128"/>
            </a:endParaRPr>
          </a:p>
        </p:txBody>
      </p:sp>
      <p:sp>
        <p:nvSpPr>
          <p:cNvPr id="91" name="テキスト ボックス 90"/>
          <p:cNvSpPr txBox="1"/>
          <p:nvPr/>
        </p:nvSpPr>
        <p:spPr>
          <a:xfrm>
            <a:off x="763831" y="5068269"/>
            <a:ext cx="8378338" cy="1230167"/>
          </a:xfrm>
          <a:prstGeom prst="rect">
            <a:avLst/>
          </a:prstGeom>
          <a:noFill/>
        </p:spPr>
        <p:txBody>
          <a:bodyPr wrap="none" rtlCol="0" anchor="t" anchorCtr="0">
            <a:noAutofit/>
          </a:bodyPr>
          <a:lstStyle/>
          <a:p>
            <a:pPr algn="ct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月間経費差額   約　   ▲</a:t>
            </a:r>
            <a:r>
              <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000,000</a:t>
            </a: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年間経費差額   約　▲</a:t>
            </a:r>
            <a:r>
              <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268"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r>
              <a:rPr lang="en-US" altLang="ja-JP" sz="317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5</a:t>
            </a:r>
            <a:r>
              <a:rPr lang="ja-JP" altLang="en-US" sz="317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年間経費差額  約　▲</a:t>
            </a:r>
            <a:r>
              <a:rPr lang="en-US" altLang="ja-JP" sz="317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00,000,000</a:t>
            </a:r>
            <a:r>
              <a:rPr lang="ja-JP" altLang="en-US" sz="3175"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3175"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a:endParaRPr lang="ja-JP" altLang="en-US" sz="2721"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p:cNvSpPr/>
          <p:nvPr/>
        </p:nvSpPr>
        <p:spPr>
          <a:xfrm>
            <a:off x="1437636" y="3372668"/>
            <a:ext cx="2292615" cy="511037"/>
          </a:xfrm>
          <a:prstGeom prst="rect">
            <a:avLst/>
          </a:prstGeom>
        </p:spPr>
        <p:txBody>
          <a:bodyPr wrap="none">
            <a:spAutoFit/>
          </a:bodyPr>
          <a:lstStyle/>
          <a:p>
            <a:pPr algn="ctr"/>
            <a:r>
              <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p:cNvSpPr txBox="1"/>
          <p:nvPr/>
        </p:nvSpPr>
        <p:spPr>
          <a:xfrm>
            <a:off x="614086" y="4194502"/>
            <a:ext cx="2448861" cy="371512"/>
          </a:xfrm>
          <a:prstGeom prst="rect">
            <a:avLst/>
          </a:prstGeom>
          <a:noFill/>
        </p:spPr>
        <p:txBody>
          <a:bodyPr wrap="square" rtlCol="0">
            <a:spAutoFit/>
          </a:bodyPr>
          <a:lstStyle/>
          <a:p>
            <a:r>
              <a:rPr lang="ja-JP" altLang="en-US" sz="1814" dirty="0">
                <a:latin typeface="Meiryo UI" panose="020B0604030504040204" pitchFamily="50" charset="-128"/>
                <a:ea typeface="Meiryo UI" panose="020B0604030504040204" pitchFamily="50" charset="-128"/>
                <a:cs typeface="Meiryo UI" panose="020B0604030504040204" pitchFamily="50" charset="-128"/>
              </a:rPr>
              <a:t>現状経費合計</a:t>
            </a:r>
            <a:endParaRPr lang="en-US" altLang="ja-JP" sz="181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p:cNvSpPr/>
          <p:nvPr/>
        </p:nvSpPr>
        <p:spPr>
          <a:xfrm>
            <a:off x="1395304" y="4439583"/>
            <a:ext cx="2432076" cy="538930"/>
          </a:xfrm>
          <a:prstGeom prst="rect">
            <a:avLst/>
          </a:prstGeom>
        </p:spPr>
        <p:txBody>
          <a:bodyPr wrap="none">
            <a:spAutoFit/>
          </a:bodyPr>
          <a:lstStyle/>
          <a:p>
            <a:r>
              <a:rPr lang="en-US" altLang="ja-JP" sz="2902"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902"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902"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 name="直線コネクタ 5"/>
          <p:cNvCxnSpPr/>
          <p:nvPr/>
        </p:nvCxnSpPr>
        <p:spPr bwMode="auto">
          <a:xfrm>
            <a:off x="598897" y="4176182"/>
            <a:ext cx="4238915" cy="0"/>
          </a:xfrm>
          <a:prstGeom prst="line">
            <a:avLst/>
          </a:prstGeom>
          <a:solidFill>
            <a:schemeClr val="accent1"/>
          </a:solidFill>
          <a:ln w="19050" cap="flat" cmpd="sng" algn="ctr">
            <a:solidFill>
              <a:srgbClr val="80808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線コネクタ 97"/>
          <p:cNvCxnSpPr/>
          <p:nvPr/>
        </p:nvCxnSpPr>
        <p:spPr bwMode="auto">
          <a:xfrm>
            <a:off x="5091225" y="4176182"/>
            <a:ext cx="4238915" cy="0"/>
          </a:xfrm>
          <a:prstGeom prst="line">
            <a:avLst/>
          </a:prstGeom>
          <a:solidFill>
            <a:schemeClr val="accent1"/>
          </a:solidFill>
          <a:ln w="19050" cap="flat" cmpd="sng" algn="ctr">
            <a:solidFill>
              <a:srgbClr val="0064B4"/>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テキスト ボックス 116"/>
          <p:cNvSpPr txBox="1"/>
          <p:nvPr/>
        </p:nvSpPr>
        <p:spPr>
          <a:xfrm>
            <a:off x="5238769" y="4194502"/>
            <a:ext cx="2448861" cy="371512"/>
          </a:xfrm>
          <a:prstGeom prst="rect">
            <a:avLst/>
          </a:prstGeom>
          <a:noFill/>
        </p:spPr>
        <p:txBody>
          <a:bodyPr wrap="square" rtlCol="0">
            <a:spAutoFit/>
          </a:bodyPr>
          <a:lstStyle/>
          <a:p>
            <a:r>
              <a:rPr lang="ja-JP" altLang="en-US" sz="1814" dirty="0">
                <a:latin typeface="Meiryo UI" panose="020B0604030504040204" pitchFamily="50" charset="-128"/>
                <a:ea typeface="Meiryo UI" panose="020B0604030504040204" pitchFamily="50" charset="-128"/>
                <a:cs typeface="Meiryo UI" panose="020B0604030504040204" pitchFamily="50" charset="-128"/>
              </a:rPr>
              <a:t>ご提案経費合計</a:t>
            </a:r>
            <a:endParaRPr lang="en-US" altLang="ja-JP" sz="1814"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正方形/長方形 117"/>
          <p:cNvSpPr/>
          <p:nvPr/>
        </p:nvSpPr>
        <p:spPr>
          <a:xfrm>
            <a:off x="6053333" y="4439583"/>
            <a:ext cx="2432076" cy="538930"/>
          </a:xfrm>
          <a:prstGeom prst="rect">
            <a:avLst/>
          </a:prstGeom>
        </p:spPr>
        <p:txBody>
          <a:bodyPr wrap="none">
            <a:spAutoFit/>
          </a:bodyPr>
          <a:lstStyle/>
          <a:p>
            <a:r>
              <a:rPr lang="en-US" altLang="ja-JP" sz="2902"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902"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902"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p:cNvSpPr/>
          <p:nvPr/>
        </p:nvSpPr>
        <p:spPr>
          <a:xfrm>
            <a:off x="1160862" y="3782989"/>
            <a:ext cx="2846165" cy="354841"/>
          </a:xfrm>
          <a:prstGeom prst="rect">
            <a:avLst/>
          </a:prstGeom>
        </p:spPr>
        <p:txBody>
          <a:bodyPr wrap="none">
            <a:spAutoFit/>
          </a:bodyPr>
          <a:lstStyle/>
          <a:p>
            <a:pPr algn="ctr"/>
            <a:r>
              <a:rPr lang="en-US" altLang="ja-JP"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※TEC</a:t>
            </a:r>
            <a:r>
              <a:rPr lang="ja-JP" altLang="en-US"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値合計　　</a:t>
            </a:r>
            <a:r>
              <a:rPr lang="en-US" altLang="ja-JP"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00.00Kwh</a:t>
            </a:r>
          </a:p>
        </p:txBody>
      </p:sp>
      <p:sp>
        <p:nvSpPr>
          <p:cNvPr id="38" name="テキスト ボックス 37"/>
          <p:cNvSpPr txBox="1"/>
          <p:nvPr/>
        </p:nvSpPr>
        <p:spPr>
          <a:xfrm>
            <a:off x="5822002" y="1627802"/>
            <a:ext cx="2786835"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ハード料金</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　</a:t>
            </a:r>
            <a:endPar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p:cNvSpPr/>
          <p:nvPr/>
        </p:nvSpPr>
        <p:spPr>
          <a:xfrm>
            <a:off x="5481884" y="1915827"/>
            <a:ext cx="3523373" cy="511037"/>
          </a:xfrm>
          <a:prstGeom prst="rect">
            <a:avLst/>
          </a:prstGeom>
        </p:spPr>
        <p:txBody>
          <a:bodyPr wrap="square">
            <a:spAutoFit/>
          </a:bodyPr>
          <a:lstStyle/>
          <a:p>
            <a:pPr algn="ct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カウンター料金に含む</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テキスト ボックス 39"/>
          <p:cNvSpPr txBox="1"/>
          <p:nvPr/>
        </p:nvSpPr>
        <p:spPr>
          <a:xfrm>
            <a:off x="5423456" y="2364312"/>
            <a:ext cx="3583924"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ランニングコスト</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41" name="正方形/長方形 40"/>
          <p:cNvSpPr/>
          <p:nvPr/>
        </p:nvSpPr>
        <p:spPr>
          <a:xfrm>
            <a:off x="6097261" y="2647252"/>
            <a:ext cx="2292615" cy="511037"/>
          </a:xfrm>
          <a:prstGeom prst="rect">
            <a:avLst/>
          </a:prstGeom>
        </p:spPr>
        <p:txBody>
          <a:bodyPr wrap="none">
            <a:spAutoFit/>
          </a:bodyPr>
          <a:lstStyle/>
          <a:p>
            <a:pPr algn="ctr"/>
            <a:r>
              <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テキスト ボックス 41"/>
          <p:cNvSpPr txBox="1"/>
          <p:nvPr/>
        </p:nvSpPr>
        <p:spPr>
          <a:xfrm>
            <a:off x="5608728" y="3109906"/>
            <a:ext cx="3213380" cy="371512"/>
          </a:xfrm>
          <a:prstGeom prst="rect">
            <a:avLst/>
          </a:prstGeom>
          <a:noFill/>
        </p:spPr>
        <p:txBody>
          <a:bodyPr wrap="square" rtlCol="0">
            <a:spAutoFit/>
          </a:bodyPr>
          <a:lstStyle/>
          <a:p>
            <a:pPr algn="ct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電気料金</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43" name="正方形/長方形 42"/>
          <p:cNvSpPr/>
          <p:nvPr/>
        </p:nvSpPr>
        <p:spPr>
          <a:xfrm>
            <a:off x="6097263" y="3372668"/>
            <a:ext cx="2292615" cy="511037"/>
          </a:xfrm>
          <a:prstGeom prst="rect">
            <a:avLst/>
          </a:prstGeom>
        </p:spPr>
        <p:txBody>
          <a:bodyPr wrap="none">
            <a:spAutoFit/>
          </a:bodyPr>
          <a:lstStyle/>
          <a:p>
            <a:pPr algn="ctr"/>
            <a:r>
              <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0,000,000</a:t>
            </a:r>
            <a:r>
              <a:rPr lang="ja-JP" altLang="en-US"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272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p:cNvSpPr/>
          <p:nvPr/>
        </p:nvSpPr>
        <p:spPr>
          <a:xfrm>
            <a:off x="5820488" y="3782989"/>
            <a:ext cx="2846165" cy="354841"/>
          </a:xfrm>
          <a:prstGeom prst="rect">
            <a:avLst/>
          </a:prstGeom>
        </p:spPr>
        <p:txBody>
          <a:bodyPr wrap="none">
            <a:spAutoFit/>
          </a:bodyPr>
          <a:lstStyle/>
          <a:p>
            <a:pPr algn="ctr"/>
            <a:r>
              <a:rPr lang="en-US" altLang="ja-JP"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※TEC</a:t>
            </a:r>
            <a:r>
              <a:rPr lang="ja-JP" altLang="en-US"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値合計　　</a:t>
            </a:r>
            <a:r>
              <a:rPr lang="en-US" altLang="ja-JP"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00.00Kwh</a:t>
            </a:r>
          </a:p>
        </p:txBody>
      </p:sp>
      <p:sp>
        <p:nvSpPr>
          <p:cNvPr id="36" name="正方形/長方形 35"/>
          <p:cNvSpPr/>
          <p:nvPr/>
        </p:nvSpPr>
        <p:spPr bwMode="auto">
          <a:xfrm rot="20156482">
            <a:off x="3578290" y="2264865"/>
            <a:ext cx="3317412" cy="15665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rIns="32652" rtlCol="0" anchor="ctr"/>
          <a:lstStyle/>
          <a:p>
            <a:pPr algn="ctr"/>
            <a:r>
              <a:rPr lang="ja-JP" altLang="en-US" sz="2268" dirty="0">
                <a:latin typeface="Meiryo UI" pitchFamily="50" charset="-128"/>
                <a:ea typeface="Meiryo UI" pitchFamily="50" charset="-128"/>
                <a:cs typeface="Meiryo UI" pitchFamily="50" charset="-128"/>
              </a:rPr>
              <a:t>コスト比較</a:t>
            </a:r>
            <a:endParaRPr lang="en-US" altLang="ja-JP" sz="2268" dirty="0">
              <a:latin typeface="Meiryo UI" pitchFamily="50" charset="-128"/>
              <a:ea typeface="Meiryo UI" pitchFamily="50" charset="-128"/>
              <a:cs typeface="Meiryo UI" pitchFamily="50" charset="-128"/>
            </a:endParaRPr>
          </a:p>
          <a:p>
            <a:pPr algn="ctr"/>
            <a:r>
              <a:rPr lang="ja-JP" altLang="en-US" sz="2268" dirty="0">
                <a:latin typeface="Meiryo UI" pitchFamily="50" charset="-128"/>
                <a:ea typeface="Meiryo UI" pitchFamily="50" charset="-128"/>
                <a:cs typeface="Meiryo UI" pitchFamily="50" charset="-128"/>
              </a:rPr>
              <a:t>シンプル版</a:t>
            </a:r>
          </a:p>
        </p:txBody>
      </p:sp>
      <p:sp>
        <p:nvSpPr>
          <p:cNvPr id="45" name="Rectangle 2"/>
          <p:cNvSpPr>
            <a:spLocks noGrp="1" noChangeArrowheads="1"/>
          </p:cNvSpPr>
          <p:nvPr>
            <p:ph type="title"/>
          </p:nvPr>
        </p:nvSpPr>
        <p:spPr/>
        <p:txBody>
          <a:bodyPr/>
          <a:lstStyle/>
          <a:p>
            <a:pPr eaLnBrk="1" hangingPunct="1"/>
            <a:r>
              <a:rPr lang="ja-JP" altLang="en-US" b="1" dirty="0">
                <a:latin typeface="Meiryo UI" pitchFamily="50" charset="-128"/>
                <a:ea typeface="Meiryo UI" pitchFamily="50" charset="-128"/>
                <a:cs typeface="Meiryo UI" pitchFamily="50" charset="-128"/>
              </a:rPr>
              <a:t>トータルコスト比較</a:t>
            </a:r>
          </a:p>
        </p:txBody>
      </p:sp>
      <p:sp>
        <p:nvSpPr>
          <p:cNvPr id="2" name="楕円 1"/>
          <p:cNvSpPr/>
          <p:nvPr/>
        </p:nvSpPr>
        <p:spPr bwMode="auto">
          <a:xfrm>
            <a:off x="590533" y="995086"/>
            <a:ext cx="618031" cy="618031"/>
          </a:xfrm>
          <a:prstGeom prst="ellipse">
            <a:avLst/>
          </a:prstGeom>
          <a:solidFill>
            <a:srgbClr val="9F9F9F"/>
          </a:solidFill>
          <a:ln w="38100" cap="flat" cmpd="sng" algn="ctr">
            <a:solidFill>
              <a:schemeClr val="bg1"/>
            </a:solidFill>
            <a:prstDash val="solid"/>
            <a:round/>
            <a:headEnd type="none" w="med" len="med"/>
            <a:tailEnd type="none" w="med" len="med"/>
          </a:ln>
          <a:effectLst/>
          <a:scene3d>
            <a:camera prst="orthographicFront"/>
            <a:lightRig rig="threePt" dir="t"/>
          </a:scene3d>
          <a:sp3d contourW="19050">
            <a:bevelT w="6350"/>
            <a:contourClr>
              <a:schemeClr val="tx1">
                <a:lumMod val="50000"/>
                <a:lumOff val="50000"/>
              </a:schemeClr>
            </a:contourClr>
          </a:sp3d>
        </p:spPr>
        <p:txBody>
          <a:bodyPr vert="horz" wrap="none" lIns="82935" tIns="41468" rIns="82935" bIns="41468" numCol="1" rtlCol="0" anchor="ctr" anchorCtr="0" compatLnSpc="1">
            <a:prstTxWarp prst="textNoShape">
              <a:avLst/>
            </a:prstTxWarp>
          </a:bodyPr>
          <a:lstStyle/>
          <a:p>
            <a:pPr algn="ctr" defTabSz="922952"/>
            <a:r>
              <a:rPr lang="ja-JP" altLang="en-US" sz="1706" dirty="0">
                <a:solidFill>
                  <a:schemeClr val="bg1"/>
                </a:solidFill>
                <a:latin typeface="Meiryo UI" panose="020B0604030504040204" pitchFamily="50" charset="-128"/>
                <a:ea typeface="Meiryo UI" panose="020B0604030504040204" pitchFamily="50" charset="-128"/>
              </a:rPr>
              <a:t>現状</a:t>
            </a:r>
          </a:p>
        </p:txBody>
      </p:sp>
      <p:sp>
        <p:nvSpPr>
          <p:cNvPr id="47" name="楕円 46"/>
          <p:cNvSpPr/>
          <p:nvPr/>
        </p:nvSpPr>
        <p:spPr bwMode="auto">
          <a:xfrm>
            <a:off x="5063639" y="995086"/>
            <a:ext cx="618031" cy="618031"/>
          </a:xfrm>
          <a:prstGeom prst="ellipse">
            <a:avLst/>
          </a:prstGeom>
          <a:solidFill>
            <a:srgbClr val="0064B4"/>
          </a:solidFill>
          <a:ln w="38100" cap="flat" cmpd="sng" algn="ctr">
            <a:solidFill>
              <a:schemeClr val="bg1"/>
            </a:solidFill>
            <a:prstDash val="solid"/>
            <a:round/>
            <a:headEnd type="none" w="med" len="med"/>
            <a:tailEnd type="none" w="med" len="med"/>
          </a:ln>
          <a:effectLst/>
          <a:scene3d>
            <a:camera prst="orthographicFront"/>
            <a:lightRig rig="threePt" dir="t"/>
          </a:scene3d>
          <a:sp3d contourW="19050">
            <a:bevelT w="6350"/>
            <a:contourClr>
              <a:schemeClr val="tx1">
                <a:lumMod val="50000"/>
                <a:lumOff val="50000"/>
              </a:schemeClr>
            </a:contourClr>
          </a:sp3d>
        </p:spPr>
        <p:txBody>
          <a:bodyPr vert="horz" wrap="none" lIns="82935" tIns="41468" rIns="82935" bIns="41468" numCol="1" rtlCol="0" anchor="ctr" anchorCtr="0" compatLnSpc="1">
            <a:prstTxWarp prst="textNoShape">
              <a:avLst/>
            </a:prstTxWarp>
          </a:bodyPr>
          <a:lstStyle/>
          <a:p>
            <a:pPr algn="ctr" defTabSz="922952"/>
            <a:r>
              <a:rPr lang="ja-JP" altLang="en-US" sz="1706" dirty="0">
                <a:solidFill>
                  <a:schemeClr val="bg1"/>
                </a:solidFill>
                <a:latin typeface="Meiryo UI" panose="020B0604030504040204" pitchFamily="50" charset="-128"/>
                <a:ea typeface="Meiryo UI" panose="020B0604030504040204" pitchFamily="50" charset="-128"/>
              </a:rPr>
              <a:t>提案</a:t>
            </a:r>
          </a:p>
        </p:txBody>
      </p:sp>
      <p:sp>
        <p:nvSpPr>
          <p:cNvPr id="5" name="スライド番号プレースホルダー 4">
            <a:extLst>
              <a:ext uri="{FF2B5EF4-FFF2-40B4-BE49-F238E27FC236}">
                <a16:creationId xmlns:a16="http://schemas.microsoft.com/office/drawing/2014/main" id="{9D5560B3-4B61-4C8B-9C92-751CDD160617}"/>
              </a:ext>
            </a:extLst>
          </p:cNvPr>
          <p:cNvSpPr>
            <a:spLocks noGrp="1"/>
          </p:cNvSpPr>
          <p:nvPr>
            <p:ph type="sldNum" sz="quarter" idx="4"/>
          </p:nvPr>
        </p:nvSpPr>
        <p:spPr/>
        <p:txBody>
          <a:bodyPr/>
          <a:lstStyle/>
          <a:p>
            <a:pPr>
              <a:defRPr/>
            </a:pPr>
            <a:fld id="{FB3629B8-3F17-4C5D-9EA5-923845F78C95}" type="slidenum">
              <a:rPr lang="en-US" altLang="ja-JP" smtClean="0"/>
              <a:pPr>
                <a:defRPr/>
              </a:pPr>
              <a:t>51</a:t>
            </a:fld>
            <a:endParaRPr lang="en-US" altLang="ja-JP" dirty="0"/>
          </a:p>
        </p:txBody>
      </p:sp>
    </p:spTree>
    <p:extLst>
      <p:ext uri="{BB962C8B-B14F-4D97-AF65-F5344CB8AC3E}">
        <p14:creationId xmlns:p14="http://schemas.microsoft.com/office/powerpoint/2010/main" val="3319194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47621" y="2695650"/>
            <a:ext cx="8210760" cy="708337"/>
          </a:xfrm>
        </p:spPr>
        <p:txBody>
          <a:bodyPr/>
          <a:lstStyle/>
          <a:p>
            <a:r>
              <a:rPr lang="ja-JP" altLang="en-US" dirty="0"/>
              <a:t>プリントオンデマンド機</a:t>
            </a:r>
          </a:p>
        </p:txBody>
      </p:sp>
    </p:spTree>
    <p:extLst>
      <p:ext uri="{BB962C8B-B14F-4D97-AF65-F5344CB8AC3E}">
        <p14:creationId xmlns:p14="http://schemas.microsoft.com/office/powerpoint/2010/main" val="3662676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C3E2124-B350-4968-9416-7056E31B8B67}"/>
              </a:ext>
            </a:extLst>
          </p:cNvPr>
          <p:cNvPicPr>
            <a:picLocks noChangeAspect="1"/>
          </p:cNvPicPr>
          <p:nvPr/>
        </p:nvPicPr>
        <p:blipFill>
          <a:blip r:embed="rId2"/>
          <a:stretch>
            <a:fillRect/>
          </a:stretch>
        </p:blipFill>
        <p:spPr>
          <a:xfrm>
            <a:off x="532529" y="887460"/>
            <a:ext cx="8493956" cy="5515197"/>
          </a:xfrm>
          <a:prstGeom prst="rect">
            <a:avLst/>
          </a:prstGeom>
        </p:spPr>
      </p:pic>
      <p:sp>
        <p:nvSpPr>
          <p:cNvPr id="3" name="正方形/長方形 2">
            <a:extLst>
              <a:ext uri="{FF2B5EF4-FFF2-40B4-BE49-F238E27FC236}">
                <a16:creationId xmlns:a16="http://schemas.microsoft.com/office/drawing/2014/main" id="{A70D4FD0-9585-48A0-A9CC-1219E4088CCB}"/>
              </a:ext>
            </a:extLst>
          </p:cNvPr>
          <p:cNvSpPr/>
          <p:nvPr/>
        </p:nvSpPr>
        <p:spPr bwMode="auto">
          <a:xfrm>
            <a:off x="7324296" y="1066866"/>
            <a:ext cx="2056104" cy="699621"/>
          </a:xfrm>
          <a:prstGeom prst="rect">
            <a:avLst/>
          </a:prstGeom>
          <a:solidFill>
            <a:srgbClr val="00254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パワフルで柔軟な</a:t>
            </a:r>
            <a:endParaRPr lang="en-US" altLang="ja-JP" sz="1088" dirty="0">
              <a:solidFill>
                <a:schemeClr val="bg1"/>
              </a:solidFill>
              <a:latin typeface="Meiryo UI" panose="020B0604030504040204" pitchFamily="50" charset="-128"/>
              <a:ea typeface="Meiryo UI" panose="020B0604030504040204" pitchFamily="50" charset="-128"/>
            </a:endParaRPr>
          </a:p>
          <a:p>
            <a:pPr defTabSz="922952"/>
            <a:endParaRPr lang="en-US" altLang="ja-JP" sz="1088" dirty="0">
              <a:solidFill>
                <a:schemeClr val="bg1"/>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C928A4F9-46C5-46B1-9460-183E8E11E8FA}"/>
              </a:ext>
            </a:extLst>
          </p:cNvPr>
          <p:cNvSpPr/>
          <p:nvPr/>
        </p:nvSpPr>
        <p:spPr bwMode="auto">
          <a:xfrm>
            <a:off x="7324296" y="3771248"/>
            <a:ext cx="2056104" cy="699621"/>
          </a:xfrm>
          <a:prstGeom prst="rect">
            <a:avLst/>
          </a:prstGeom>
          <a:solidFill>
            <a:srgbClr val="00254C"/>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出力業務の汎用性を高める</a:t>
            </a:r>
          </a:p>
        </p:txBody>
      </p:sp>
      <p:sp>
        <p:nvSpPr>
          <p:cNvPr id="36" name="正方形/長方形 35">
            <a:extLst>
              <a:ext uri="{FF2B5EF4-FFF2-40B4-BE49-F238E27FC236}">
                <a16:creationId xmlns:a16="http://schemas.microsoft.com/office/drawing/2014/main" id="{A86CB191-1F27-4F7E-95EC-F34F6EA290CA}"/>
              </a:ext>
            </a:extLst>
          </p:cNvPr>
          <p:cNvSpPr/>
          <p:nvPr/>
        </p:nvSpPr>
        <p:spPr bwMode="auto">
          <a:xfrm>
            <a:off x="7324296" y="2869787"/>
            <a:ext cx="2056104" cy="699621"/>
          </a:xfrm>
          <a:prstGeom prst="rect">
            <a:avLst/>
          </a:prstGeom>
          <a:solidFill>
            <a:srgbClr val="00254C"/>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高生産性と充実の</a:t>
            </a:r>
          </a:p>
        </p:txBody>
      </p:sp>
      <p:sp>
        <p:nvSpPr>
          <p:cNvPr id="37" name="正方形/長方形 36">
            <a:extLst>
              <a:ext uri="{FF2B5EF4-FFF2-40B4-BE49-F238E27FC236}">
                <a16:creationId xmlns:a16="http://schemas.microsoft.com/office/drawing/2014/main" id="{925478D9-83F3-46F7-B6B7-4A356E140DCB}"/>
              </a:ext>
            </a:extLst>
          </p:cNvPr>
          <p:cNvSpPr/>
          <p:nvPr/>
        </p:nvSpPr>
        <p:spPr bwMode="auto">
          <a:xfrm>
            <a:off x="7324296" y="4672708"/>
            <a:ext cx="2056104" cy="699621"/>
          </a:xfrm>
          <a:prstGeom prst="rect">
            <a:avLst/>
          </a:prstGeom>
          <a:solidFill>
            <a:srgbClr val="00254C"/>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複合機との</a:t>
            </a:r>
          </a:p>
        </p:txBody>
      </p:sp>
      <p:sp>
        <p:nvSpPr>
          <p:cNvPr id="38" name="正方形/長方形 37">
            <a:extLst>
              <a:ext uri="{FF2B5EF4-FFF2-40B4-BE49-F238E27FC236}">
                <a16:creationId xmlns:a16="http://schemas.microsoft.com/office/drawing/2014/main" id="{F0CE8D6C-6C44-4475-BAD7-A3C986ED47B9}"/>
              </a:ext>
            </a:extLst>
          </p:cNvPr>
          <p:cNvSpPr/>
          <p:nvPr/>
        </p:nvSpPr>
        <p:spPr bwMode="auto">
          <a:xfrm>
            <a:off x="7324296" y="5574167"/>
            <a:ext cx="2056104" cy="699621"/>
          </a:xfrm>
          <a:prstGeom prst="rect">
            <a:avLst/>
          </a:prstGeom>
          <a:solidFill>
            <a:srgbClr val="00254C"/>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高性能マシンにふさわしい</a:t>
            </a:r>
          </a:p>
        </p:txBody>
      </p:sp>
      <p:sp>
        <p:nvSpPr>
          <p:cNvPr id="39" name="正方形/長方形 38">
            <a:extLst>
              <a:ext uri="{FF2B5EF4-FFF2-40B4-BE49-F238E27FC236}">
                <a16:creationId xmlns:a16="http://schemas.microsoft.com/office/drawing/2014/main" id="{27E0A483-1B13-4772-8269-19E8CC78F681}"/>
              </a:ext>
            </a:extLst>
          </p:cNvPr>
          <p:cNvSpPr/>
          <p:nvPr/>
        </p:nvSpPr>
        <p:spPr bwMode="auto">
          <a:xfrm>
            <a:off x="7324296" y="1968326"/>
            <a:ext cx="2056104" cy="699621"/>
          </a:xfrm>
          <a:prstGeom prst="rect">
            <a:avLst/>
          </a:prstGeom>
          <a:solidFill>
            <a:srgbClr val="00254C"/>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r>
              <a:rPr lang="ja-JP" altLang="en-US" sz="1088" dirty="0">
                <a:solidFill>
                  <a:schemeClr val="bg1"/>
                </a:solidFill>
                <a:latin typeface="Meiryo UI" panose="020B0604030504040204" pitchFamily="50" charset="-128"/>
                <a:ea typeface="Meiryo UI" panose="020B0604030504040204" pitchFamily="50" charset="-128"/>
              </a:rPr>
              <a:t>プロフェッショナルな</a:t>
            </a:r>
          </a:p>
        </p:txBody>
      </p:sp>
      <p:sp>
        <p:nvSpPr>
          <p:cNvPr id="40" name="Rectangle 11">
            <a:extLst>
              <a:ext uri="{FF2B5EF4-FFF2-40B4-BE49-F238E27FC236}">
                <a16:creationId xmlns:a16="http://schemas.microsoft.com/office/drawing/2014/main" id="{B5639AA2-0D0A-4705-AAB8-27E245A9F21D}"/>
              </a:ext>
            </a:extLst>
          </p:cNvPr>
          <p:cNvSpPr txBox="1">
            <a:spLocks noChangeArrowheads="1"/>
          </p:cNvSpPr>
          <p:nvPr/>
        </p:nvSpPr>
        <p:spPr>
          <a:xfrm>
            <a:off x="598906" y="5197553"/>
            <a:ext cx="4354094" cy="1208921"/>
          </a:xfrm>
          <a:prstGeom prst="rect">
            <a:avLst/>
          </a:prstGeom>
        </p:spPr>
        <p:txBody>
          <a:bodyPr wrap="square"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en-US" altLang="ja-JP" sz="3628" b="1" kern="0" dirty="0">
                <a:ln w="12700">
                  <a:solidFill>
                    <a:schemeClr val="bg1"/>
                  </a:solidFill>
                </a:ln>
                <a:solidFill>
                  <a:srgbClr val="00254C"/>
                </a:solidFill>
                <a:latin typeface="Meiryo UI" panose="020B0604030504040204" pitchFamily="50" charset="-128"/>
                <a:ea typeface="Meiryo UI" panose="020B0604030504040204" pitchFamily="50" charset="-128"/>
                <a:cs typeface="Meiryo UI" panose="020B0604030504040204" pitchFamily="50" charset="-128"/>
              </a:rPr>
              <a:t>RICOH Pro</a:t>
            </a:r>
          </a:p>
          <a:p>
            <a:r>
              <a:rPr lang="en-US" altLang="ja-JP" sz="3628" b="1" kern="0" dirty="0">
                <a:ln w="12700">
                  <a:solidFill>
                    <a:schemeClr val="bg1"/>
                  </a:solidFill>
                </a:ln>
                <a:solidFill>
                  <a:srgbClr val="00254C"/>
                </a:solidFill>
                <a:latin typeface="Meiryo UI" panose="020B0604030504040204" pitchFamily="50" charset="-128"/>
                <a:ea typeface="Meiryo UI" panose="020B0604030504040204" pitchFamily="50" charset="-128"/>
                <a:cs typeface="Meiryo UI" panose="020B0604030504040204" pitchFamily="50" charset="-128"/>
              </a:rPr>
              <a:t>C5310s/C5300s</a:t>
            </a:r>
          </a:p>
        </p:txBody>
      </p:sp>
      <p:sp>
        <p:nvSpPr>
          <p:cNvPr id="12" name="Rectangle 11">
            <a:extLst>
              <a:ext uri="{FF2B5EF4-FFF2-40B4-BE49-F238E27FC236}">
                <a16:creationId xmlns:a16="http://schemas.microsoft.com/office/drawing/2014/main" id="{D694DEFA-F638-4DE2-B338-ED49E86AD8AE}"/>
              </a:ext>
            </a:extLst>
          </p:cNvPr>
          <p:cNvSpPr txBox="1">
            <a:spLocks noChangeArrowheads="1"/>
          </p:cNvSpPr>
          <p:nvPr/>
        </p:nvSpPr>
        <p:spPr>
          <a:xfrm>
            <a:off x="7473057" y="1271992"/>
            <a:ext cx="1758585"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用紙対応力</a:t>
            </a:r>
            <a:endParaRPr lang="en-US" altLang="ja-JP" sz="2177" b="1" kern="0" dirty="0">
              <a:solidFill>
                <a:schemeClr val="bg1"/>
              </a:solidFill>
              <a:latin typeface="Meiryo UI" pitchFamily="50" charset="-128"/>
              <a:ea typeface="Meiryo UI" pitchFamily="50" charset="-128"/>
              <a:cs typeface="Meiryo UI" pitchFamily="50" charset="-128"/>
            </a:endParaRPr>
          </a:p>
        </p:txBody>
      </p:sp>
      <p:sp>
        <p:nvSpPr>
          <p:cNvPr id="16" name="Rectangle 11">
            <a:extLst>
              <a:ext uri="{FF2B5EF4-FFF2-40B4-BE49-F238E27FC236}">
                <a16:creationId xmlns:a16="http://schemas.microsoft.com/office/drawing/2014/main" id="{F12EE11C-57FB-48DA-BEE3-5170F07BFF6C}"/>
              </a:ext>
            </a:extLst>
          </p:cNvPr>
          <p:cNvSpPr txBox="1">
            <a:spLocks noChangeArrowheads="1"/>
          </p:cNvSpPr>
          <p:nvPr/>
        </p:nvSpPr>
        <p:spPr>
          <a:xfrm>
            <a:off x="7473057" y="2180410"/>
            <a:ext cx="1758585"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再現力</a:t>
            </a:r>
          </a:p>
        </p:txBody>
      </p:sp>
      <p:sp>
        <p:nvSpPr>
          <p:cNvPr id="17" name="Rectangle 11">
            <a:extLst>
              <a:ext uri="{FF2B5EF4-FFF2-40B4-BE49-F238E27FC236}">
                <a16:creationId xmlns:a16="http://schemas.microsoft.com/office/drawing/2014/main" id="{C29A241A-171C-41E3-AFAC-8F0486866432}"/>
              </a:ext>
            </a:extLst>
          </p:cNvPr>
          <p:cNvSpPr txBox="1">
            <a:spLocks noChangeArrowheads="1"/>
          </p:cNvSpPr>
          <p:nvPr/>
        </p:nvSpPr>
        <p:spPr>
          <a:xfrm>
            <a:off x="7473057" y="3088380"/>
            <a:ext cx="1758585"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サポート体制</a:t>
            </a:r>
          </a:p>
        </p:txBody>
      </p:sp>
      <p:sp>
        <p:nvSpPr>
          <p:cNvPr id="18" name="Rectangle 11">
            <a:extLst>
              <a:ext uri="{FF2B5EF4-FFF2-40B4-BE49-F238E27FC236}">
                <a16:creationId xmlns:a16="http://schemas.microsoft.com/office/drawing/2014/main" id="{C84E5A35-2937-4EFF-851E-7F286B080504}"/>
              </a:ext>
            </a:extLst>
          </p:cNvPr>
          <p:cNvSpPr txBox="1">
            <a:spLocks noChangeArrowheads="1"/>
          </p:cNvSpPr>
          <p:nvPr/>
        </p:nvSpPr>
        <p:spPr>
          <a:xfrm>
            <a:off x="7288405" y="3983331"/>
            <a:ext cx="2127887"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多彩なオプション</a:t>
            </a:r>
            <a:endParaRPr lang="en-US" altLang="ja-JP" sz="2177" b="1" kern="0" dirty="0">
              <a:solidFill>
                <a:schemeClr val="bg1"/>
              </a:solidFill>
              <a:latin typeface="Meiryo UI" pitchFamily="50" charset="-128"/>
              <a:ea typeface="Meiryo UI" pitchFamily="50" charset="-128"/>
              <a:cs typeface="Meiryo UI" pitchFamily="50" charset="-128"/>
            </a:endParaRPr>
          </a:p>
        </p:txBody>
      </p:sp>
      <p:sp>
        <p:nvSpPr>
          <p:cNvPr id="19" name="Rectangle 11">
            <a:extLst>
              <a:ext uri="{FF2B5EF4-FFF2-40B4-BE49-F238E27FC236}">
                <a16:creationId xmlns:a16="http://schemas.microsoft.com/office/drawing/2014/main" id="{A48373B4-3A5B-49FF-A48E-6223B0B21ACC}"/>
              </a:ext>
            </a:extLst>
          </p:cNvPr>
          <p:cNvSpPr txBox="1">
            <a:spLocks noChangeArrowheads="1"/>
          </p:cNvSpPr>
          <p:nvPr/>
        </p:nvSpPr>
        <p:spPr>
          <a:xfrm>
            <a:off x="7473057" y="4893429"/>
            <a:ext cx="1758585"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共通機能</a:t>
            </a:r>
          </a:p>
        </p:txBody>
      </p:sp>
      <p:sp>
        <p:nvSpPr>
          <p:cNvPr id="20" name="Rectangle 11">
            <a:extLst>
              <a:ext uri="{FF2B5EF4-FFF2-40B4-BE49-F238E27FC236}">
                <a16:creationId xmlns:a16="http://schemas.microsoft.com/office/drawing/2014/main" id="{76A31042-C60A-4D3A-8CC7-ED6793BDB24E}"/>
              </a:ext>
            </a:extLst>
          </p:cNvPr>
          <p:cNvSpPr txBox="1">
            <a:spLocks noChangeArrowheads="1"/>
          </p:cNvSpPr>
          <p:nvPr/>
        </p:nvSpPr>
        <p:spPr>
          <a:xfrm>
            <a:off x="7473057" y="5793329"/>
            <a:ext cx="1758585" cy="427361"/>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lvl="0" algn="ctr">
              <a:defRPr/>
            </a:pPr>
            <a:r>
              <a:rPr lang="ja-JP" altLang="en-US" sz="2177" b="1" kern="0" dirty="0">
                <a:solidFill>
                  <a:schemeClr val="bg1"/>
                </a:solidFill>
                <a:latin typeface="Meiryo UI" pitchFamily="50" charset="-128"/>
                <a:ea typeface="Meiryo UI" pitchFamily="50" charset="-128"/>
                <a:cs typeface="Meiryo UI" pitchFamily="50" charset="-128"/>
              </a:rPr>
              <a:t>環境性能</a:t>
            </a:r>
          </a:p>
        </p:txBody>
      </p:sp>
      <p:pic>
        <p:nvPicPr>
          <p:cNvPr id="5" name="図 4">
            <a:extLst>
              <a:ext uri="{FF2B5EF4-FFF2-40B4-BE49-F238E27FC236}">
                <a16:creationId xmlns:a16="http://schemas.microsoft.com/office/drawing/2014/main" id="{2B7CB006-B39F-495C-A517-7BA9ED5012A4}"/>
              </a:ext>
            </a:extLst>
          </p:cNvPr>
          <p:cNvPicPr>
            <a:picLocks noChangeAspect="1"/>
          </p:cNvPicPr>
          <p:nvPr/>
        </p:nvPicPr>
        <p:blipFill>
          <a:blip r:embed="rId3"/>
          <a:stretch>
            <a:fillRect/>
          </a:stretch>
        </p:blipFill>
        <p:spPr>
          <a:xfrm>
            <a:off x="516960" y="1118701"/>
            <a:ext cx="5916563" cy="696717"/>
          </a:xfrm>
          <a:prstGeom prst="rect">
            <a:avLst/>
          </a:prstGeom>
        </p:spPr>
      </p:pic>
      <p:sp>
        <p:nvSpPr>
          <p:cNvPr id="23" name="Rectangle 11">
            <a:extLst>
              <a:ext uri="{FF2B5EF4-FFF2-40B4-BE49-F238E27FC236}">
                <a16:creationId xmlns:a16="http://schemas.microsoft.com/office/drawing/2014/main" id="{E402C223-771D-43C7-80FC-489FF4083434}"/>
              </a:ext>
            </a:extLst>
          </p:cNvPr>
          <p:cNvSpPr txBox="1">
            <a:spLocks noChangeArrowheads="1"/>
          </p:cNvSpPr>
          <p:nvPr/>
        </p:nvSpPr>
        <p:spPr>
          <a:xfrm>
            <a:off x="516960" y="1200688"/>
            <a:ext cx="5726144" cy="532744"/>
          </a:xfrm>
          <a:prstGeom prst="rect">
            <a:avLst/>
          </a:prstGeom>
          <a:noFill/>
        </p:spPr>
        <p:txBody>
          <a:bodyPr wrap="square" anchor="ct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ja-JP" altLang="en-US" sz="3628" kern="0" dirty="0">
                <a:solidFill>
                  <a:srgbClr val="00254C"/>
                </a:solidFill>
                <a:latin typeface="HGS明朝E" panose="02020900000000000000" pitchFamily="18" charset="-128"/>
                <a:ea typeface="HGS明朝E" panose="02020900000000000000" pitchFamily="18" charset="-128"/>
                <a:cs typeface="Meiryo UI" panose="020B0604030504040204" pitchFamily="50" charset="-128"/>
              </a:rPr>
              <a:t>プロの技術をスマートに。</a:t>
            </a:r>
          </a:p>
        </p:txBody>
      </p:sp>
      <p:sp>
        <p:nvSpPr>
          <p:cNvPr id="4" name="タイトル 3">
            <a:extLst>
              <a:ext uri="{FF2B5EF4-FFF2-40B4-BE49-F238E27FC236}">
                <a16:creationId xmlns:a16="http://schemas.microsoft.com/office/drawing/2014/main" id="{D782D22F-948B-4EC3-92FA-7A71D2481278}"/>
              </a:ext>
            </a:extLst>
          </p:cNvPr>
          <p:cNvSpPr>
            <a:spLocks noGrp="1"/>
          </p:cNvSpPr>
          <p:nvPr>
            <p:ph type="title"/>
          </p:nvPr>
        </p:nvSpPr>
        <p:spPr/>
        <p:txBody>
          <a:bodyPr/>
          <a:lstStyle/>
          <a:p>
            <a:r>
              <a:rPr lang="en-US" altLang="ja-JP" dirty="0"/>
              <a:t>RICOH Pro C</a:t>
            </a:r>
            <a:r>
              <a:rPr lang="ja-JP" altLang="en-US" dirty="0"/>
              <a:t>シリーズ</a:t>
            </a:r>
          </a:p>
        </p:txBody>
      </p:sp>
      <p:sp>
        <p:nvSpPr>
          <p:cNvPr id="7" name="スライド番号プレースホルダー 6">
            <a:extLst>
              <a:ext uri="{FF2B5EF4-FFF2-40B4-BE49-F238E27FC236}">
                <a16:creationId xmlns:a16="http://schemas.microsoft.com/office/drawing/2014/main" id="{EDDB7714-799F-4C36-88BA-B640786FFC81}"/>
              </a:ext>
            </a:extLst>
          </p:cNvPr>
          <p:cNvSpPr>
            <a:spLocks noGrp="1"/>
          </p:cNvSpPr>
          <p:nvPr>
            <p:ph type="sldNum" sz="quarter" idx="4"/>
          </p:nvPr>
        </p:nvSpPr>
        <p:spPr/>
        <p:txBody>
          <a:bodyPr/>
          <a:lstStyle/>
          <a:p>
            <a:pPr>
              <a:defRPr/>
            </a:pPr>
            <a:fld id="{FB3629B8-3F17-4C5D-9EA5-923845F78C95}" type="slidenum">
              <a:rPr lang="en-US" altLang="ja-JP" smtClean="0"/>
              <a:pPr>
                <a:defRPr/>
              </a:pPr>
              <a:t>53</a:t>
            </a:fld>
            <a:endParaRPr lang="en-US" altLang="ja-JP" dirty="0"/>
          </a:p>
        </p:txBody>
      </p:sp>
    </p:spTree>
    <p:extLst>
      <p:ext uri="{BB962C8B-B14F-4D97-AF65-F5344CB8AC3E}">
        <p14:creationId xmlns:p14="http://schemas.microsoft.com/office/powerpoint/2010/main" val="170078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BF79C7-2BA8-4573-AA64-70BDA31D5151}"/>
              </a:ext>
            </a:extLst>
          </p:cNvPr>
          <p:cNvSpPr>
            <a:spLocks noGrp="1"/>
          </p:cNvSpPr>
          <p:nvPr>
            <p:ph type="title"/>
          </p:nvPr>
        </p:nvSpPr>
        <p:spPr/>
        <p:txBody>
          <a:bodyPr/>
          <a:lstStyle/>
          <a:p>
            <a:r>
              <a:rPr lang="en-US" altLang="ja-JP" dirty="0"/>
              <a:t>POD</a:t>
            </a:r>
            <a:r>
              <a:rPr lang="ja-JP" altLang="en-US" dirty="0"/>
              <a:t>機導入効果</a:t>
            </a:r>
          </a:p>
        </p:txBody>
      </p:sp>
      <p:sp>
        <p:nvSpPr>
          <p:cNvPr id="39" name="テキスト ボックス 38"/>
          <p:cNvSpPr txBox="1"/>
          <p:nvPr/>
        </p:nvSpPr>
        <p:spPr bwMode="auto">
          <a:xfrm>
            <a:off x="1289334" y="973739"/>
            <a:ext cx="7413680"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2902" dirty="0">
                <a:solidFill>
                  <a:srgbClr val="5A5A5A"/>
                </a:solidFill>
                <a:latin typeface="Meiryo UI" pitchFamily="50" charset="-128"/>
                <a:ea typeface="Meiryo UI" pitchFamily="50" charset="-128"/>
                <a:cs typeface="Meiryo UI" pitchFamily="50" charset="-128"/>
              </a:rPr>
              <a:t>こんなお困りごとありませんか？</a:t>
            </a:r>
          </a:p>
        </p:txBody>
      </p:sp>
      <p:sp>
        <p:nvSpPr>
          <p:cNvPr id="41" name="角丸四角形 40"/>
          <p:cNvSpPr/>
          <p:nvPr/>
        </p:nvSpPr>
        <p:spPr bwMode="auto">
          <a:xfrm>
            <a:off x="599015" y="2307976"/>
            <a:ext cx="4214552" cy="1595170"/>
          </a:xfrm>
          <a:prstGeom prst="roundRect">
            <a:avLst>
              <a:gd name="adj" fmla="val 538"/>
            </a:avLst>
          </a:prstGeom>
          <a:solidFill>
            <a:srgbClr val="FFFFFF"/>
          </a:solidFill>
          <a:ln w="19050" cap="flat" cmpd="sng" algn="ctr">
            <a:solidFill>
              <a:srgbClr val="0064B4"/>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dirty="0">
              <a:solidFill>
                <a:prstClr val="black"/>
              </a:solidFill>
              <a:latin typeface="HGS創英角ﾎﾟｯﾌﾟ体" pitchFamily="50" charset="-128"/>
              <a:ea typeface="HGS創英角ﾎﾟｯﾌﾟ体" pitchFamily="50" charset="-128"/>
            </a:endParaRPr>
          </a:p>
        </p:txBody>
      </p:sp>
      <p:sp>
        <p:nvSpPr>
          <p:cNvPr id="42" name="角丸四角形 41"/>
          <p:cNvSpPr/>
          <p:nvPr/>
        </p:nvSpPr>
        <p:spPr bwMode="auto">
          <a:xfrm>
            <a:off x="5046217" y="2307976"/>
            <a:ext cx="4214552" cy="1595170"/>
          </a:xfrm>
          <a:prstGeom prst="roundRect">
            <a:avLst>
              <a:gd name="adj" fmla="val 538"/>
            </a:avLst>
          </a:prstGeom>
          <a:solidFill>
            <a:srgbClr val="FFFFFF"/>
          </a:solidFill>
          <a:ln w="19050" cap="flat" cmpd="sng" algn="ctr">
            <a:solidFill>
              <a:srgbClr val="0064B4"/>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dirty="0">
              <a:solidFill>
                <a:prstClr val="black"/>
              </a:solidFill>
              <a:latin typeface="HGS創英角ﾎﾟｯﾌﾟ体" pitchFamily="50" charset="-128"/>
              <a:ea typeface="HGS創英角ﾎﾟｯﾌﾟ体" pitchFamily="50" charset="-128"/>
            </a:endParaRPr>
          </a:p>
        </p:txBody>
      </p:sp>
      <p:sp>
        <p:nvSpPr>
          <p:cNvPr id="43" name="角丸四角形 42"/>
          <p:cNvSpPr/>
          <p:nvPr/>
        </p:nvSpPr>
        <p:spPr bwMode="auto">
          <a:xfrm>
            <a:off x="599015" y="1641390"/>
            <a:ext cx="4214551" cy="600972"/>
          </a:xfrm>
          <a:prstGeom prst="roundRect">
            <a:avLst>
              <a:gd name="adj" fmla="val 3338"/>
            </a:avLst>
          </a:prstGeom>
          <a:solidFill>
            <a:srgbClr val="FFFFFF">
              <a:lumMod val="85000"/>
            </a:srgbClr>
          </a:solidFill>
          <a:ln w="19050" cap="flat" cmpd="sng" algn="ctr">
            <a:solidFill>
              <a:srgbClr val="FFFFFF">
                <a:lumMod val="85000"/>
              </a:srgbClr>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1814" kern="0" dirty="0">
              <a:solidFill>
                <a:srgbClr val="FFFFFF"/>
              </a:solidFill>
              <a:latin typeface="Meiryo UI" pitchFamily="50" charset="-128"/>
              <a:ea typeface="Meiryo UI" pitchFamily="50" charset="-128"/>
              <a:cs typeface="Meiryo UI" pitchFamily="50" charset="-128"/>
            </a:endParaRPr>
          </a:p>
        </p:txBody>
      </p:sp>
      <p:sp>
        <p:nvSpPr>
          <p:cNvPr id="44" name="角丸四角形 43"/>
          <p:cNvSpPr/>
          <p:nvPr/>
        </p:nvSpPr>
        <p:spPr bwMode="auto">
          <a:xfrm>
            <a:off x="5049882" y="1641390"/>
            <a:ext cx="4202247" cy="600972"/>
          </a:xfrm>
          <a:prstGeom prst="roundRect">
            <a:avLst>
              <a:gd name="adj" fmla="val 3338"/>
            </a:avLst>
          </a:prstGeom>
          <a:solidFill>
            <a:srgbClr val="FFFFFF">
              <a:lumMod val="85000"/>
            </a:srgbClr>
          </a:solidFill>
          <a:ln w="19050" cap="flat" cmpd="sng" algn="ctr">
            <a:solidFill>
              <a:srgbClr val="FFFFFF">
                <a:lumMod val="85000"/>
              </a:srgbClr>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1814" kern="0" dirty="0">
              <a:solidFill>
                <a:srgbClr val="FFFFFF"/>
              </a:solidFill>
              <a:latin typeface="Meiryo UI" pitchFamily="50" charset="-128"/>
              <a:ea typeface="Meiryo UI" pitchFamily="50" charset="-128"/>
              <a:cs typeface="Meiryo UI" pitchFamily="50" charset="-128"/>
            </a:endParaRPr>
          </a:p>
        </p:txBody>
      </p:sp>
      <p:sp>
        <p:nvSpPr>
          <p:cNvPr id="45" name="角丸四角形 44"/>
          <p:cNvSpPr/>
          <p:nvPr/>
        </p:nvSpPr>
        <p:spPr bwMode="auto">
          <a:xfrm>
            <a:off x="599015" y="4708306"/>
            <a:ext cx="4214552" cy="1595170"/>
          </a:xfrm>
          <a:prstGeom prst="roundRect">
            <a:avLst>
              <a:gd name="adj" fmla="val 538"/>
            </a:avLst>
          </a:prstGeom>
          <a:solidFill>
            <a:srgbClr val="FFFFFF"/>
          </a:solidFill>
          <a:ln w="19050" cap="flat" cmpd="sng" algn="ctr">
            <a:solidFill>
              <a:srgbClr val="0064B4"/>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dirty="0">
              <a:solidFill>
                <a:prstClr val="black"/>
              </a:solidFill>
              <a:latin typeface="HGS創英角ﾎﾟｯﾌﾟ体" pitchFamily="50" charset="-128"/>
              <a:ea typeface="HGS創英角ﾎﾟｯﾌﾟ体" pitchFamily="50" charset="-128"/>
            </a:endParaRPr>
          </a:p>
        </p:txBody>
      </p:sp>
      <p:sp>
        <p:nvSpPr>
          <p:cNvPr id="46" name="角丸四角形 45"/>
          <p:cNvSpPr/>
          <p:nvPr/>
        </p:nvSpPr>
        <p:spPr bwMode="auto">
          <a:xfrm>
            <a:off x="5046217" y="4708306"/>
            <a:ext cx="4214552" cy="1595170"/>
          </a:xfrm>
          <a:prstGeom prst="roundRect">
            <a:avLst>
              <a:gd name="adj" fmla="val 538"/>
            </a:avLst>
          </a:prstGeom>
          <a:solidFill>
            <a:srgbClr val="FFFFFF"/>
          </a:solidFill>
          <a:ln w="19050" cap="flat" cmpd="sng" algn="ctr">
            <a:solidFill>
              <a:srgbClr val="0064B4"/>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2902" kern="0" dirty="0">
              <a:solidFill>
                <a:prstClr val="black"/>
              </a:solidFill>
              <a:latin typeface="HGS創英角ﾎﾟｯﾌﾟ体" pitchFamily="50" charset="-128"/>
              <a:ea typeface="HGS創英角ﾎﾟｯﾌﾟ体" pitchFamily="50" charset="-128"/>
            </a:endParaRPr>
          </a:p>
        </p:txBody>
      </p:sp>
      <p:sp>
        <p:nvSpPr>
          <p:cNvPr id="47" name="角丸四角形 46"/>
          <p:cNvSpPr/>
          <p:nvPr/>
        </p:nvSpPr>
        <p:spPr bwMode="auto">
          <a:xfrm>
            <a:off x="599015" y="4041720"/>
            <a:ext cx="4214551" cy="600972"/>
          </a:xfrm>
          <a:prstGeom prst="roundRect">
            <a:avLst>
              <a:gd name="adj" fmla="val 3338"/>
            </a:avLst>
          </a:prstGeom>
          <a:solidFill>
            <a:srgbClr val="FFFFFF">
              <a:lumMod val="85000"/>
            </a:srgbClr>
          </a:solidFill>
          <a:ln w="19050" cap="flat" cmpd="sng" algn="ctr">
            <a:solidFill>
              <a:srgbClr val="FFFFFF">
                <a:lumMod val="85000"/>
              </a:srgbClr>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1814" kern="0" dirty="0">
              <a:solidFill>
                <a:srgbClr val="FFFFFF"/>
              </a:solidFill>
              <a:latin typeface="Meiryo UI" pitchFamily="50" charset="-128"/>
              <a:ea typeface="Meiryo UI" pitchFamily="50" charset="-128"/>
              <a:cs typeface="Meiryo UI" pitchFamily="50" charset="-128"/>
            </a:endParaRPr>
          </a:p>
        </p:txBody>
      </p:sp>
      <p:sp>
        <p:nvSpPr>
          <p:cNvPr id="48" name="角丸四角形 47"/>
          <p:cNvSpPr/>
          <p:nvPr/>
        </p:nvSpPr>
        <p:spPr bwMode="auto">
          <a:xfrm>
            <a:off x="5049882" y="4041720"/>
            <a:ext cx="4202247" cy="600972"/>
          </a:xfrm>
          <a:prstGeom prst="roundRect">
            <a:avLst>
              <a:gd name="adj" fmla="val 3338"/>
            </a:avLst>
          </a:prstGeom>
          <a:solidFill>
            <a:srgbClr val="FFFFFF">
              <a:lumMod val="85000"/>
            </a:srgbClr>
          </a:solidFill>
          <a:ln w="19050" cap="flat" cmpd="sng" algn="ctr">
            <a:solidFill>
              <a:srgbClr val="FFFFFF">
                <a:lumMod val="85000"/>
              </a:srgbClr>
            </a:solid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endParaRPr kumimoji="0" lang="ja-JP" altLang="en-US" sz="1814" kern="0" dirty="0">
              <a:solidFill>
                <a:srgbClr val="FFFFFF"/>
              </a:solidFill>
              <a:latin typeface="Meiryo UI" pitchFamily="50" charset="-128"/>
              <a:ea typeface="Meiryo UI" pitchFamily="50" charset="-128"/>
              <a:cs typeface="Meiryo UI" pitchFamily="50" charset="-128"/>
            </a:endParaRPr>
          </a:p>
        </p:txBody>
      </p:sp>
      <p:grpSp>
        <p:nvGrpSpPr>
          <p:cNvPr id="49" name="グループ化 48"/>
          <p:cNvGrpSpPr/>
          <p:nvPr/>
        </p:nvGrpSpPr>
        <p:grpSpPr>
          <a:xfrm>
            <a:off x="7644912" y="2587925"/>
            <a:ext cx="1277715" cy="1111669"/>
            <a:chOff x="5278189" y="1589569"/>
            <a:chExt cx="3643346" cy="3169872"/>
          </a:xfrm>
        </p:grpSpPr>
        <p:pic>
          <p:nvPicPr>
            <p:cNvPr id="50" name="図 49"/>
            <p:cNvPicPr>
              <a:picLocks noChangeAspect="1"/>
            </p:cNvPicPr>
            <p:nvPr/>
          </p:nvPicPr>
          <p:blipFill>
            <a:blip r:embed="rId3"/>
            <a:stretch>
              <a:fillRect/>
            </a:stretch>
          </p:blipFill>
          <p:spPr>
            <a:xfrm rot="20736973">
              <a:off x="5278189" y="1589569"/>
              <a:ext cx="2359356" cy="2926334"/>
            </a:xfrm>
            <a:prstGeom prst="rect">
              <a:avLst/>
            </a:prstGeom>
          </p:spPr>
        </p:pic>
        <p:pic>
          <p:nvPicPr>
            <p:cNvPr id="51" name="図 50"/>
            <p:cNvPicPr>
              <a:picLocks noChangeAspect="1"/>
            </p:cNvPicPr>
            <p:nvPr/>
          </p:nvPicPr>
          <p:blipFill>
            <a:blip r:embed="rId4"/>
            <a:stretch>
              <a:fillRect/>
            </a:stretch>
          </p:blipFill>
          <p:spPr>
            <a:xfrm>
              <a:off x="6562179" y="1839204"/>
              <a:ext cx="2359356" cy="2920237"/>
            </a:xfrm>
            <a:prstGeom prst="rect">
              <a:avLst/>
            </a:prstGeom>
          </p:spPr>
        </p:pic>
      </p:grpSp>
      <p:sp>
        <p:nvSpPr>
          <p:cNvPr id="52" name="角丸四角形 51"/>
          <p:cNvSpPr/>
          <p:nvPr/>
        </p:nvSpPr>
        <p:spPr bwMode="auto">
          <a:xfrm>
            <a:off x="650850" y="1694876"/>
            <a:ext cx="711167" cy="511276"/>
          </a:xfrm>
          <a:prstGeom prst="roundRect">
            <a:avLst>
              <a:gd name="adj" fmla="val 3338"/>
            </a:avLst>
          </a:prstGeom>
          <a:solidFill>
            <a:srgbClr val="FFFFFF"/>
          </a:solidFill>
          <a:ln w="9525" cap="flat" cmpd="sng" algn="ctr">
            <a:no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r>
              <a:rPr kumimoji="0" lang="ja-JP" altLang="en-US" sz="1088" kern="0" dirty="0">
                <a:solidFill>
                  <a:srgbClr val="000000"/>
                </a:solidFill>
                <a:latin typeface="Meiryo UI" pitchFamily="50" charset="-128"/>
                <a:ea typeface="Meiryo UI" pitchFamily="50" charset="-128"/>
                <a:cs typeface="Meiryo UI" pitchFamily="50" charset="-128"/>
              </a:rPr>
              <a:t>課題 </a:t>
            </a:r>
            <a:r>
              <a:rPr kumimoji="0" lang="en-US" altLang="ja-JP" sz="2177" kern="0" dirty="0">
                <a:solidFill>
                  <a:srgbClr val="000000"/>
                </a:solidFill>
                <a:latin typeface="Meiryo UI" pitchFamily="50" charset="-128"/>
                <a:ea typeface="Meiryo UI" pitchFamily="50" charset="-128"/>
                <a:cs typeface="Meiryo UI" pitchFamily="50" charset="-128"/>
              </a:rPr>
              <a:t>1</a:t>
            </a:r>
            <a:endParaRPr kumimoji="0" lang="ja-JP" altLang="en-US" sz="2177" kern="0" dirty="0">
              <a:solidFill>
                <a:srgbClr val="000000"/>
              </a:solidFill>
              <a:latin typeface="Meiryo UI" pitchFamily="50" charset="-128"/>
              <a:ea typeface="Meiryo UI" pitchFamily="50" charset="-128"/>
              <a:cs typeface="Meiryo UI" pitchFamily="50" charset="-128"/>
            </a:endParaRPr>
          </a:p>
        </p:txBody>
      </p:sp>
      <p:sp>
        <p:nvSpPr>
          <p:cNvPr id="53" name="角丸四角形 52"/>
          <p:cNvSpPr/>
          <p:nvPr/>
        </p:nvSpPr>
        <p:spPr bwMode="auto">
          <a:xfrm>
            <a:off x="5117261" y="1694876"/>
            <a:ext cx="711167" cy="511276"/>
          </a:xfrm>
          <a:prstGeom prst="roundRect">
            <a:avLst>
              <a:gd name="adj" fmla="val 3338"/>
            </a:avLst>
          </a:prstGeom>
          <a:solidFill>
            <a:srgbClr val="FFFFFF"/>
          </a:solidFill>
          <a:ln w="9525" cap="flat" cmpd="sng" algn="ctr">
            <a:no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r>
              <a:rPr kumimoji="0" lang="ja-JP" altLang="en-US" sz="1088" kern="0" dirty="0">
                <a:solidFill>
                  <a:srgbClr val="000000"/>
                </a:solidFill>
                <a:latin typeface="Meiryo UI" pitchFamily="50" charset="-128"/>
                <a:ea typeface="Meiryo UI" pitchFamily="50" charset="-128"/>
                <a:cs typeface="Meiryo UI" pitchFamily="50" charset="-128"/>
              </a:rPr>
              <a:t>課題 </a:t>
            </a:r>
            <a:r>
              <a:rPr kumimoji="0" lang="en-US" altLang="ja-JP" sz="2177" kern="0" dirty="0">
                <a:solidFill>
                  <a:srgbClr val="000000"/>
                </a:solidFill>
                <a:latin typeface="Meiryo UI" pitchFamily="50" charset="-128"/>
                <a:ea typeface="Meiryo UI" pitchFamily="50" charset="-128"/>
                <a:cs typeface="Meiryo UI" pitchFamily="50" charset="-128"/>
              </a:rPr>
              <a:t>2</a:t>
            </a:r>
            <a:endParaRPr kumimoji="0" lang="ja-JP" altLang="en-US" sz="2177" kern="0" dirty="0">
              <a:solidFill>
                <a:srgbClr val="000000"/>
              </a:solidFill>
              <a:latin typeface="Meiryo UI" pitchFamily="50" charset="-128"/>
              <a:ea typeface="Meiryo UI" pitchFamily="50" charset="-128"/>
              <a:cs typeface="Meiryo UI" pitchFamily="50" charset="-128"/>
            </a:endParaRPr>
          </a:p>
        </p:txBody>
      </p:sp>
      <p:sp>
        <p:nvSpPr>
          <p:cNvPr id="54" name="角丸四角形 53"/>
          <p:cNvSpPr/>
          <p:nvPr/>
        </p:nvSpPr>
        <p:spPr bwMode="auto">
          <a:xfrm>
            <a:off x="650850" y="4086567"/>
            <a:ext cx="711167" cy="511276"/>
          </a:xfrm>
          <a:prstGeom prst="roundRect">
            <a:avLst>
              <a:gd name="adj" fmla="val 3338"/>
            </a:avLst>
          </a:prstGeom>
          <a:solidFill>
            <a:srgbClr val="FFFFFF"/>
          </a:solidFill>
          <a:ln w="9525" cap="flat" cmpd="sng" algn="ctr">
            <a:no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r>
              <a:rPr kumimoji="0" lang="ja-JP" altLang="en-US" sz="1088" kern="0" dirty="0">
                <a:solidFill>
                  <a:srgbClr val="000000"/>
                </a:solidFill>
                <a:latin typeface="Meiryo UI" pitchFamily="50" charset="-128"/>
                <a:ea typeface="Meiryo UI" pitchFamily="50" charset="-128"/>
                <a:cs typeface="Meiryo UI" pitchFamily="50" charset="-128"/>
              </a:rPr>
              <a:t>課題 </a:t>
            </a:r>
            <a:r>
              <a:rPr kumimoji="0" lang="en-US" altLang="ja-JP" sz="2177" kern="0" dirty="0">
                <a:solidFill>
                  <a:srgbClr val="000000"/>
                </a:solidFill>
                <a:latin typeface="Meiryo UI" pitchFamily="50" charset="-128"/>
                <a:ea typeface="Meiryo UI" pitchFamily="50" charset="-128"/>
                <a:cs typeface="Meiryo UI" pitchFamily="50" charset="-128"/>
              </a:rPr>
              <a:t>3</a:t>
            </a:r>
            <a:endParaRPr kumimoji="0" lang="ja-JP" altLang="en-US" sz="2177" kern="0" dirty="0">
              <a:solidFill>
                <a:srgbClr val="000000"/>
              </a:solidFill>
              <a:latin typeface="Meiryo UI" pitchFamily="50" charset="-128"/>
              <a:ea typeface="Meiryo UI" pitchFamily="50" charset="-128"/>
              <a:cs typeface="Meiryo UI" pitchFamily="50" charset="-128"/>
            </a:endParaRPr>
          </a:p>
        </p:txBody>
      </p:sp>
      <p:sp>
        <p:nvSpPr>
          <p:cNvPr id="55" name="角丸四角形 54"/>
          <p:cNvSpPr/>
          <p:nvPr/>
        </p:nvSpPr>
        <p:spPr bwMode="auto">
          <a:xfrm>
            <a:off x="5117261" y="4086567"/>
            <a:ext cx="711167" cy="511276"/>
          </a:xfrm>
          <a:prstGeom prst="roundRect">
            <a:avLst>
              <a:gd name="adj" fmla="val 3338"/>
            </a:avLst>
          </a:prstGeom>
          <a:solidFill>
            <a:srgbClr val="FFFFFF"/>
          </a:solidFill>
          <a:ln w="9525" cap="flat" cmpd="sng" algn="ctr">
            <a:no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r>
              <a:rPr kumimoji="0" lang="ja-JP" altLang="en-US" sz="1088" kern="0" dirty="0">
                <a:solidFill>
                  <a:srgbClr val="000000"/>
                </a:solidFill>
                <a:latin typeface="Meiryo UI" pitchFamily="50" charset="-128"/>
                <a:ea typeface="Meiryo UI" pitchFamily="50" charset="-128"/>
                <a:cs typeface="Meiryo UI" pitchFamily="50" charset="-128"/>
              </a:rPr>
              <a:t>課題 </a:t>
            </a:r>
            <a:r>
              <a:rPr kumimoji="0" lang="en-US" altLang="ja-JP" sz="2177" kern="0" dirty="0">
                <a:solidFill>
                  <a:srgbClr val="000000"/>
                </a:solidFill>
                <a:latin typeface="Meiryo UI" pitchFamily="50" charset="-128"/>
                <a:ea typeface="Meiryo UI" pitchFamily="50" charset="-128"/>
                <a:cs typeface="Meiryo UI" pitchFamily="50" charset="-128"/>
              </a:rPr>
              <a:t>4</a:t>
            </a:r>
            <a:endParaRPr kumimoji="0" lang="ja-JP" altLang="en-US" sz="2177" kern="0" dirty="0">
              <a:solidFill>
                <a:srgbClr val="000000"/>
              </a:solidFill>
              <a:latin typeface="Meiryo UI" pitchFamily="50" charset="-128"/>
              <a:ea typeface="Meiryo UI" pitchFamily="50" charset="-128"/>
              <a:cs typeface="Meiryo UI" pitchFamily="50" charset="-128"/>
            </a:endParaRPr>
          </a:p>
        </p:txBody>
      </p:sp>
      <p:sp>
        <p:nvSpPr>
          <p:cNvPr id="56" name="テキスト ボックス 55"/>
          <p:cNvSpPr txBox="1"/>
          <p:nvPr/>
        </p:nvSpPr>
        <p:spPr>
          <a:xfrm>
            <a:off x="1362017" y="1633529"/>
            <a:ext cx="3636031" cy="650627"/>
          </a:xfrm>
          <a:prstGeom prst="rect">
            <a:avLst/>
          </a:prstGeom>
          <a:noFill/>
        </p:spPr>
        <p:txBody>
          <a:bodyPr wrap="square" rtlCol="0">
            <a:spAutoFit/>
          </a:bodyPr>
          <a:lstStyle/>
          <a:p>
            <a:r>
              <a:rPr lang="ja-JP" altLang="en-US"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会社案内を</a:t>
            </a:r>
            <a:endParaRPr lang="en-US" altLang="ja-JP"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177"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普通紙で印刷しており、汚い</a:t>
            </a:r>
          </a:p>
        </p:txBody>
      </p:sp>
      <p:sp>
        <p:nvSpPr>
          <p:cNvPr id="58" name="テキスト ボックス 57"/>
          <p:cNvSpPr txBox="1"/>
          <p:nvPr/>
        </p:nvSpPr>
        <p:spPr>
          <a:xfrm>
            <a:off x="5828428" y="1633529"/>
            <a:ext cx="3636031" cy="650627"/>
          </a:xfrm>
          <a:prstGeom prst="rect">
            <a:avLst/>
          </a:prstGeom>
          <a:noFill/>
        </p:spPr>
        <p:txBody>
          <a:bodyPr wrap="square" rtlCol="0">
            <a:spAutoFit/>
          </a:bodyPr>
          <a:lstStyle/>
          <a:p>
            <a:r>
              <a:rPr lang="ja-JP" altLang="en-US"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役員会議用資料は</a:t>
            </a:r>
          </a:p>
          <a:p>
            <a:r>
              <a:rPr lang="ja-JP" altLang="en-US" sz="2177"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レザック用紙で印刷したい</a:t>
            </a:r>
          </a:p>
        </p:txBody>
      </p:sp>
      <p:sp>
        <p:nvSpPr>
          <p:cNvPr id="59" name="テキスト ボックス 58"/>
          <p:cNvSpPr txBox="1"/>
          <p:nvPr/>
        </p:nvSpPr>
        <p:spPr>
          <a:xfrm>
            <a:off x="1362017" y="4026563"/>
            <a:ext cx="3636031" cy="650627"/>
          </a:xfrm>
          <a:prstGeom prst="rect">
            <a:avLst/>
          </a:prstGeom>
          <a:noFill/>
        </p:spPr>
        <p:txBody>
          <a:bodyPr wrap="square" rtlCol="0">
            <a:spAutoFit/>
          </a:bodyPr>
          <a:lstStyle/>
          <a:p>
            <a:r>
              <a:rPr lang="ja-JP" altLang="en-US"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店頭の掲示物などを</a:t>
            </a:r>
            <a:endParaRPr lang="en-US" altLang="ja-JP"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177"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ラミネートして張り出している</a:t>
            </a:r>
          </a:p>
        </p:txBody>
      </p:sp>
      <p:sp>
        <p:nvSpPr>
          <p:cNvPr id="63" name="テキスト ボックス 62"/>
          <p:cNvSpPr txBox="1"/>
          <p:nvPr/>
        </p:nvSpPr>
        <p:spPr>
          <a:xfrm>
            <a:off x="5828428" y="4026563"/>
            <a:ext cx="3636031" cy="650627"/>
          </a:xfrm>
          <a:prstGeom prst="rect">
            <a:avLst/>
          </a:prstGeom>
          <a:noFill/>
        </p:spPr>
        <p:txBody>
          <a:bodyPr wrap="square" rtlCol="0">
            <a:spAutoFit/>
          </a:bodyPr>
          <a:lstStyle/>
          <a:p>
            <a:r>
              <a:rPr lang="ja-JP" altLang="en-US" sz="145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名刺を</a:t>
            </a:r>
          </a:p>
          <a:p>
            <a:r>
              <a:rPr lang="ja-JP" altLang="en-US" sz="2177"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外注して作成してる</a:t>
            </a:r>
          </a:p>
        </p:txBody>
      </p:sp>
      <p:sp>
        <p:nvSpPr>
          <p:cNvPr id="64" name="二等辺三角形 63"/>
          <p:cNvSpPr/>
          <p:nvPr/>
        </p:nvSpPr>
        <p:spPr bwMode="auto">
          <a:xfrm rot="5400000">
            <a:off x="15355" y="2895285"/>
            <a:ext cx="1587874" cy="420553"/>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65" name="二等辺三角形 64"/>
          <p:cNvSpPr/>
          <p:nvPr/>
        </p:nvSpPr>
        <p:spPr bwMode="auto">
          <a:xfrm rot="5400000">
            <a:off x="4468631" y="2895285"/>
            <a:ext cx="1587874" cy="420553"/>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66" name="二等辺三角形 65"/>
          <p:cNvSpPr/>
          <p:nvPr/>
        </p:nvSpPr>
        <p:spPr bwMode="auto">
          <a:xfrm rot="5400000">
            <a:off x="15355" y="5288318"/>
            <a:ext cx="1587874" cy="420553"/>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67" name="二等辺三角形 66"/>
          <p:cNvSpPr/>
          <p:nvPr/>
        </p:nvSpPr>
        <p:spPr bwMode="auto">
          <a:xfrm rot="5400000">
            <a:off x="4468631" y="5288318"/>
            <a:ext cx="1587874" cy="420553"/>
          </a:xfrm>
          <a:prstGeom prst="triangle">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68" name="テキスト ボックス 67"/>
          <p:cNvSpPr txBox="1"/>
          <p:nvPr/>
        </p:nvSpPr>
        <p:spPr>
          <a:xfrm>
            <a:off x="5583662" y="2561216"/>
            <a:ext cx="2294475" cy="1097352"/>
          </a:xfrm>
          <a:prstGeom prst="rect">
            <a:avLst/>
          </a:prstGeom>
          <a:noFill/>
        </p:spPr>
        <p:txBody>
          <a:bodyPr wrap="square" rtlCol="0">
            <a:spAutoFit/>
          </a:bodyPr>
          <a:lstStyle/>
          <a:p>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レザック用紙などの</a:t>
            </a: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特殊紙への</a:t>
            </a:r>
            <a:endPar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印刷可能</a:t>
            </a:r>
            <a:endPar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テキスト ボックス 68"/>
          <p:cNvSpPr txBox="1"/>
          <p:nvPr/>
        </p:nvSpPr>
        <p:spPr>
          <a:xfrm>
            <a:off x="1093172" y="2756623"/>
            <a:ext cx="2299337" cy="706475"/>
          </a:xfrm>
          <a:prstGeom prst="rect">
            <a:avLst/>
          </a:prstGeom>
          <a:noFill/>
        </p:spPr>
        <p:txBody>
          <a:bodyPr wrap="square" rtlCol="0">
            <a:spAutoFit/>
          </a:bodyPr>
          <a:lstStyle/>
          <a:p>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コート紙・マット紙使用で</a:t>
            </a:r>
            <a:endPar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企業価値</a:t>
            </a:r>
            <a:r>
              <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UP</a:t>
            </a:r>
          </a:p>
        </p:txBody>
      </p:sp>
      <p:sp>
        <p:nvSpPr>
          <p:cNvPr id="70" name="テキスト ボックス 69"/>
          <p:cNvSpPr txBox="1"/>
          <p:nvPr/>
        </p:nvSpPr>
        <p:spPr>
          <a:xfrm>
            <a:off x="5583662" y="4849886"/>
            <a:ext cx="2402546" cy="1320618"/>
          </a:xfrm>
          <a:prstGeom prst="rect">
            <a:avLst/>
          </a:prstGeom>
          <a:noFill/>
        </p:spPr>
        <p:txBody>
          <a:bodyPr wrap="square" rtlCol="0">
            <a:spAutoFit/>
          </a:bodyPr>
          <a:lstStyle/>
          <a:p>
            <a:r>
              <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ProC5300+</a:t>
            </a:r>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名刺カッター</a:t>
            </a:r>
            <a:endPar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による内製化で</a:t>
            </a:r>
            <a:endPar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経費削減＆</a:t>
            </a:r>
            <a:endPar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効率</a:t>
            </a:r>
            <a:r>
              <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UP</a:t>
            </a:r>
          </a:p>
        </p:txBody>
      </p:sp>
      <p:sp>
        <p:nvSpPr>
          <p:cNvPr id="71" name="テキスト ボックス 70"/>
          <p:cNvSpPr txBox="1"/>
          <p:nvPr/>
        </p:nvSpPr>
        <p:spPr>
          <a:xfrm>
            <a:off x="1093172" y="5156952"/>
            <a:ext cx="2262202" cy="706475"/>
          </a:xfrm>
          <a:prstGeom prst="rect">
            <a:avLst/>
          </a:prstGeom>
          <a:noFill/>
        </p:spPr>
        <p:txBody>
          <a:bodyPr wrap="square" rtlCol="0">
            <a:spAutoFit/>
          </a:bodyPr>
          <a:lstStyle/>
          <a:p>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ラミフリー</a:t>
            </a:r>
            <a:r>
              <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耐水紙</a:t>
            </a:r>
            <a:r>
              <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rPr>
              <a:t>で</a:t>
            </a:r>
            <a:endParaRPr lang="en-US" altLang="ja-JP" sz="1451" dirty="0">
              <a:solidFill>
                <a:srgbClr val="000000">
                  <a:lumMod val="75000"/>
                  <a:lumOff val="25000"/>
                </a:srgb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作業効率</a:t>
            </a:r>
            <a:r>
              <a:rPr lang="en-US" altLang="ja-JP" sz="254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UP</a:t>
            </a:r>
          </a:p>
        </p:txBody>
      </p:sp>
      <p:pic>
        <p:nvPicPr>
          <p:cNvPr id="72" name="図 71"/>
          <p:cNvPicPr>
            <a:picLocks noChangeAspect="1"/>
          </p:cNvPicPr>
          <p:nvPr/>
        </p:nvPicPr>
        <p:blipFill>
          <a:blip r:embed="rId5"/>
          <a:stretch>
            <a:fillRect/>
          </a:stretch>
        </p:blipFill>
        <p:spPr>
          <a:xfrm>
            <a:off x="7765793" y="4878535"/>
            <a:ext cx="906128" cy="839859"/>
          </a:xfrm>
          <a:prstGeom prst="rect">
            <a:avLst/>
          </a:prstGeom>
        </p:spPr>
      </p:pic>
      <p:pic>
        <p:nvPicPr>
          <p:cNvPr id="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18857" y="5643189"/>
            <a:ext cx="863017" cy="518705"/>
          </a:xfrm>
          <a:prstGeom prst="rect">
            <a:avLst/>
          </a:prstGeom>
          <a:noFill/>
          <a:ln w="9525">
            <a:solidFill>
              <a:srgbClr val="FFFFFF">
                <a:lumMod val="65000"/>
              </a:srgbClr>
            </a:solidFill>
            <a:miter lim="800000"/>
            <a:headEnd/>
            <a:tailEnd/>
          </a:ln>
          <a:extLst>
            <a:ext uri="{909E8E84-426E-40DD-AFC4-6F175D3DCCD1}">
              <a14:hiddenFill xmlns:a14="http://schemas.microsoft.com/office/drawing/2010/main">
                <a:solidFill>
                  <a:schemeClr val="accent1"/>
                </a:solidFill>
              </a14:hiddenFill>
            </a:ext>
          </a:extLst>
        </p:spPr>
      </p:pic>
      <p:pic>
        <p:nvPicPr>
          <p:cNvPr id="75" name="図 74"/>
          <p:cNvPicPr>
            <a:picLocks noChangeAspect="1"/>
          </p:cNvPicPr>
          <p:nvPr/>
        </p:nvPicPr>
        <p:blipFill>
          <a:blip r:embed="rId7"/>
          <a:stretch>
            <a:fillRect/>
          </a:stretch>
        </p:blipFill>
        <p:spPr>
          <a:xfrm>
            <a:off x="3646956" y="4786152"/>
            <a:ext cx="816488" cy="1424883"/>
          </a:xfrm>
          <a:prstGeom prst="rect">
            <a:avLst/>
          </a:prstGeom>
        </p:spPr>
      </p:pic>
      <p:pic>
        <p:nvPicPr>
          <p:cNvPr id="76" name="図 7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29112" y="2496880"/>
            <a:ext cx="1281313" cy="817230"/>
          </a:xfrm>
          <a:prstGeom prst="rect">
            <a:avLst/>
          </a:prstGeom>
        </p:spPr>
      </p:pic>
      <p:pic>
        <p:nvPicPr>
          <p:cNvPr id="77" name="図 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952996">
            <a:off x="3300337" y="2882405"/>
            <a:ext cx="716881" cy="863412"/>
          </a:xfrm>
          <a:prstGeom prst="rect">
            <a:avLst/>
          </a:prstGeom>
        </p:spPr>
      </p:pic>
      <p:sp>
        <p:nvSpPr>
          <p:cNvPr id="3" name="スライド番号プレースホルダー 2">
            <a:extLst>
              <a:ext uri="{FF2B5EF4-FFF2-40B4-BE49-F238E27FC236}">
                <a16:creationId xmlns:a16="http://schemas.microsoft.com/office/drawing/2014/main" id="{43862C24-CD96-4B2B-8087-9028B39A2368}"/>
              </a:ext>
            </a:extLst>
          </p:cNvPr>
          <p:cNvSpPr>
            <a:spLocks noGrp="1"/>
          </p:cNvSpPr>
          <p:nvPr>
            <p:ph type="sldNum" sz="quarter" idx="4"/>
          </p:nvPr>
        </p:nvSpPr>
        <p:spPr/>
        <p:txBody>
          <a:bodyPr/>
          <a:lstStyle/>
          <a:p>
            <a:pPr>
              <a:defRPr/>
            </a:pPr>
            <a:fld id="{FB3629B8-3F17-4C5D-9EA5-923845F78C95}" type="slidenum">
              <a:rPr lang="en-US" altLang="ja-JP" smtClean="0"/>
              <a:pPr>
                <a:defRPr/>
              </a:pPr>
              <a:t>54</a:t>
            </a:fld>
            <a:endParaRPr lang="en-US" altLang="ja-JP" dirty="0"/>
          </a:p>
        </p:txBody>
      </p:sp>
    </p:spTree>
    <p:extLst>
      <p:ext uri="{BB962C8B-B14F-4D97-AF65-F5344CB8AC3E}">
        <p14:creationId xmlns:p14="http://schemas.microsoft.com/office/powerpoint/2010/main" val="3404618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11"/>
          <p:cNvSpPr txBox="1">
            <a:spLocks noChangeArrowheads="1"/>
          </p:cNvSpPr>
          <p:nvPr/>
        </p:nvSpPr>
        <p:spPr>
          <a:xfrm>
            <a:off x="544879" y="6557446"/>
            <a:ext cx="1852704" cy="231923"/>
          </a:xfrm>
          <a:prstGeom prst="rect">
            <a:avLst/>
          </a:prstGeom>
        </p:spPr>
        <p:txBody>
          <a:bodyPr wrap="square"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en-US" altLang="ja-JP" sz="907" kern="0" dirty="0">
                <a:latin typeface="Meiryo UI" pitchFamily="50" charset="-128"/>
                <a:ea typeface="Meiryo UI" pitchFamily="50" charset="-128"/>
                <a:cs typeface="Meiryo UI" pitchFamily="50" charset="-128"/>
              </a:rPr>
              <a:t>※</a:t>
            </a:r>
            <a:r>
              <a:rPr lang="ja-JP" altLang="en-US" sz="907" kern="0" dirty="0">
                <a:latin typeface="Meiryo UI" pitchFamily="50" charset="-128"/>
                <a:ea typeface="Meiryo UI" pitchFamily="50" charset="-128"/>
                <a:cs typeface="Meiryo UI" pitchFamily="50" charset="-128"/>
              </a:rPr>
              <a:t>画像はイメージです。</a:t>
            </a:r>
            <a:endParaRPr lang="en-US" altLang="ja-JP" sz="907" kern="0" dirty="0">
              <a:latin typeface="Meiryo UI" pitchFamily="50" charset="-128"/>
              <a:ea typeface="Meiryo UI" pitchFamily="50" charset="-128"/>
              <a:cs typeface="Meiryo UI" pitchFamily="50" charset="-128"/>
            </a:endParaRPr>
          </a:p>
        </p:txBody>
      </p:sp>
      <p:sp>
        <p:nvSpPr>
          <p:cNvPr id="59" name="テキスト ボックス 58"/>
          <p:cNvSpPr txBox="1"/>
          <p:nvPr/>
        </p:nvSpPr>
        <p:spPr bwMode="auto">
          <a:xfrm>
            <a:off x="1626319" y="973739"/>
            <a:ext cx="6739709"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2902" dirty="0">
                <a:solidFill>
                  <a:srgbClr val="5A5A5A"/>
                </a:solidFill>
                <a:latin typeface="Meiryo UI" pitchFamily="50" charset="-128"/>
                <a:ea typeface="Meiryo UI" pitchFamily="50" charset="-128"/>
                <a:cs typeface="Meiryo UI" pitchFamily="50" charset="-128"/>
              </a:rPr>
              <a:t>より高品質に印刷が可能です</a:t>
            </a:r>
          </a:p>
        </p:txBody>
      </p:sp>
      <p:sp>
        <p:nvSpPr>
          <p:cNvPr id="60" name="テキスト ボックス 59"/>
          <p:cNvSpPr txBox="1"/>
          <p:nvPr/>
        </p:nvSpPr>
        <p:spPr>
          <a:xfrm>
            <a:off x="2941666" y="5271594"/>
            <a:ext cx="1092149" cy="204030"/>
          </a:xfrm>
          <a:prstGeom prst="rect">
            <a:avLst/>
          </a:prstGeom>
          <a:noFill/>
        </p:spPr>
        <p:txBody>
          <a:bodyPr wrap="square" rtlCol="0" anchor="ctr" anchorCtr="0">
            <a:spAutoFit/>
          </a:bodyPr>
          <a:lstStyle/>
          <a:p>
            <a:pPr algn="ctr"/>
            <a:r>
              <a:rPr lang="ja-JP" altLang="en-US" sz="72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カラーコントローラー</a:t>
            </a:r>
            <a:endParaRPr lang="en-US" altLang="ja-JP" sz="726"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テキスト ボックス 60"/>
          <p:cNvSpPr txBox="1"/>
          <p:nvPr/>
        </p:nvSpPr>
        <p:spPr>
          <a:xfrm>
            <a:off x="3203903" y="5963405"/>
            <a:ext cx="509495" cy="204030"/>
          </a:xfrm>
          <a:prstGeom prst="rect">
            <a:avLst/>
          </a:prstGeom>
          <a:noFill/>
        </p:spPr>
        <p:txBody>
          <a:bodyPr wrap="square" rtlCol="0" anchor="ctr" anchorCtr="0">
            <a:spAutoFit/>
          </a:bodyPr>
          <a:lstStyle/>
          <a:p>
            <a:pPr algn="ctr"/>
            <a:r>
              <a:rPr lang="en-US" altLang="ja-JP" sz="72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or</a:t>
            </a:r>
          </a:p>
        </p:txBody>
      </p:sp>
      <p:sp>
        <p:nvSpPr>
          <p:cNvPr id="62" name="テキスト ボックス 61"/>
          <p:cNvSpPr txBox="1"/>
          <p:nvPr/>
        </p:nvSpPr>
        <p:spPr>
          <a:xfrm>
            <a:off x="3323757" y="6127040"/>
            <a:ext cx="745952" cy="204030"/>
          </a:xfrm>
          <a:prstGeom prst="rect">
            <a:avLst/>
          </a:prstGeom>
          <a:noFill/>
        </p:spPr>
        <p:txBody>
          <a:bodyPr wrap="square" rtlCol="0" anchor="ctr" anchorCtr="0">
            <a:spAutoFit/>
          </a:bodyPr>
          <a:lstStyle/>
          <a:p>
            <a:pPr algn="ctr"/>
            <a:r>
              <a:rPr lang="en-US" altLang="ja-JP" sz="72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E-47B</a:t>
            </a:r>
          </a:p>
        </p:txBody>
      </p:sp>
      <p:sp>
        <p:nvSpPr>
          <p:cNvPr id="63" name="テキスト ボックス 62"/>
          <p:cNvSpPr txBox="1"/>
          <p:nvPr/>
        </p:nvSpPr>
        <p:spPr>
          <a:xfrm>
            <a:off x="2883575" y="6127040"/>
            <a:ext cx="745952" cy="204030"/>
          </a:xfrm>
          <a:prstGeom prst="rect">
            <a:avLst/>
          </a:prstGeom>
          <a:noFill/>
        </p:spPr>
        <p:txBody>
          <a:bodyPr wrap="square" rtlCol="0" anchor="ctr" anchorCtr="0">
            <a:spAutoFit/>
          </a:bodyPr>
          <a:lstStyle/>
          <a:p>
            <a:pPr algn="ctr"/>
            <a:r>
              <a:rPr lang="en-US" altLang="ja-JP" sz="726"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E-27B</a:t>
            </a:r>
          </a:p>
        </p:txBody>
      </p:sp>
      <p:sp>
        <p:nvSpPr>
          <p:cNvPr id="65" name="角丸四角形 64"/>
          <p:cNvSpPr/>
          <p:nvPr/>
        </p:nvSpPr>
        <p:spPr bwMode="auto">
          <a:xfrm>
            <a:off x="553171" y="4241386"/>
            <a:ext cx="8799660" cy="259488"/>
          </a:xfrm>
          <a:prstGeom prst="roundRect">
            <a:avLst>
              <a:gd name="adj" fmla="val 538"/>
            </a:avLst>
          </a:prstGeom>
          <a:solidFill>
            <a:srgbClr val="0064B4"/>
          </a:solidFill>
          <a:ln w="19050" cap="flat" cmpd="sng" algn="ctr">
            <a:noFill/>
            <a:prstDash val="solid"/>
            <a:headEnd type="none" w="med" len="med"/>
            <a:tailEnd type="none" w="med" len="med"/>
          </a:ln>
          <a:effectLst/>
        </p:spPr>
        <p:txBody>
          <a:bodyPr lIns="82911" tIns="41457" rIns="82911" bIns="41457" rtlCol="0" anchor="ctr"/>
          <a:lstStyle/>
          <a:p>
            <a:pPr algn="ctr" defTabSz="922677" fontAlgn="auto">
              <a:spcBef>
                <a:spcPts val="0"/>
              </a:spcBef>
              <a:spcAft>
                <a:spcPts val="0"/>
              </a:spcAft>
              <a:defRPr/>
            </a:pPr>
            <a:r>
              <a:rPr kumimoji="0" lang="ja-JP" altLang="en-US" sz="1814" kern="0" dirty="0">
                <a:solidFill>
                  <a:srgbClr val="FFFFFF"/>
                </a:solidFill>
                <a:latin typeface="Meiryo UI" panose="020B0604030504040204" pitchFamily="50" charset="-128"/>
                <a:ea typeface="Meiryo UI" panose="020B0604030504040204" pitchFamily="50" charset="-128"/>
              </a:rPr>
              <a:t>より高い品質を目指せる下記オプションもご用意</a:t>
            </a:r>
          </a:p>
        </p:txBody>
      </p:sp>
      <p:sp>
        <p:nvSpPr>
          <p:cNvPr id="66" name="角丸四角形 65"/>
          <p:cNvSpPr/>
          <p:nvPr/>
        </p:nvSpPr>
        <p:spPr bwMode="auto">
          <a:xfrm>
            <a:off x="4022553" y="4588413"/>
            <a:ext cx="1704655" cy="1761321"/>
          </a:xfrm>
          <a:prstGeom prst="roundRect">
            <a:avLst>
              <a:gd name="adj" fmla="val 1957"/>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67" name="角丸四角形 66"/>
          <p:cNvSpPr/>
          <p:nvPr/>
        </p:nvSpPr>
        <p:spPr bwMode="auto">
          <a:xfrm>
            <a:off x="5835365" y="4588413"/>
            <a:ext cx="1704655" cy="1761321"/>
          </a:xfrm>
          <a:prstGeom prst="roundRect">
            <a:avLst>
              <a:gd name="adj" fmla="val 1957"/>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70" name="角丸四角形 69"/>
          <p:cNvSpPr/>
          <p:nvPr/>
        </p:nvSpPr>
        <p:spPr bwMode="auto">
          <a:xfrm>
            <a:off x="7648176" y="4588413"/>
            <a:ext cx="1704655" cy="1761321"/>
          </a:xfrm>
          <a:prstGeom prst="roundRect">
            <a:avLst>
              <a:gd name="adj" fmla="val 1957"/>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71" name="角丸四角形 70"/>
          <p:cNvSpPr/>
          <p:nvPr/>
        </p:nvSpPr>
        <p:spPr bwMode="auto">
          <a:xfrm>
            <a:off x="4076559" y="4982224"/>
            <a:ext cx="1596643" cy="1323306"/>
          </a:xfrm>
          <a:prstGeom prst="roundRect">
            <a:avLst>
              <a:gd name="adj" fmla="val 1957"/>
            </a:avLst>
          </a:prstGeom>
          <a:solidFill>
            <a:srgbClr val="FFFF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fontAlgn="auto">
              <a:spcBef>
                <a:spcPts val="0"/>
              </a:spcBef>
              <a:spcAft>
                <a:spcPts val="0"/>
              </a:spcAft>
              <a:defRPr/>
            </a:pPr>
            <a:endParaRPr kumimoji="0" lang="ja-JP" altLang="en-US" sz="2902" kern="0" dirty="0">
              <a:solidFill>
                <a:srgbClr val="000000"/>
              </a:solidFill>
              <a:latin typeface="HGS創英角ﾎﾟｯﾌﾟ体" pitchFamily="50" charset="-128"/>
              <a:ea typeface="HGS創英角ﾎﾟｯﾌﾟ体" pitchFamily="50" charset="-128"/>
            </a:endParaRPr>
          </a:p>
        </p:txBody>
      </p:sp>
      <p:sp>
        <p:nvSpPr>
          <p:cNvPr id="72" name="角丸四角形 71"/>
          <p:cNvSpPr/>
          <p:nvPr/>
        </p:nvSpPr>
        <p:spPr bwMode="auto">
          <a:xfrm>
            <a:off x="5889370" y="4982224"/>
            <a:ext cx="1596643" cy="1323306"/>
          </a:xfrm>
          <a:prstGeom prst="roundRect">
            <a:avLst>
              <a:gd name="adj" fmla="val 1957"/>
            </a:avLst>
          </a:prstGeom>
          <a:solidFill>
            <a:srgbClr val="FFFF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fontAlgn="auto">
              <a:spcBef>
                <a:spcPts val="0"/>
              </a:spcBef>
              <a:spcAft>
                <a:spcPts val="0"/>
              </a:spcAft>
              <a:defRPr/>
            </a:pPr>
            <a:endParaRPr kumimoji="0" lang="ja-JP" altLang="en-US" sz="2902" kern="0" dirty="0">
              <a:solidFill>
                <a:srgbClr val="000000"/>
              </a:solidFill>
              <a:latin typeface="HGS創英角ﾎﾟｯﾌﾟ体" pitchFamily="50" charset="-128"/>
              <a:ea typeface="HGS創英角ﾎﾟｯﾌﾟ体" pitchFamily="50" charset="-128"/>
            </a:endParaRPr>
          </a:p>
        </p:txBody>
      </p:sp>
      <p:sp>
        <p:nvSpPr>
          <p:cNvPr id="73" name="角丸四角形 72"/>
          <p:cNvSpPr/>
          <p:nvPr/>
        </p:nvSpPr>
        <p:spPr bwMode="auto">
          <a:xfrm>
            <a:off x="7702181" y="4982224"/>
            <a:ext cx="1596643" cy="1323306"/>
          </a:xfrm>
          <a:prstGeom prst="roundRect">
            <a:avLst>
              <a:gd name="adj" fmla="val 1957"/>
            </a:avLst>
          </a:prstGeom>
          <a:solidFill>
            <a:srgbClr val="FFFF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fontAlgn="auto">
              <a:spcBef>
                <a:spcPts val="0"/>
              </a:spcBef>
              <a:spcAft>
                <a:spcPts val="0"/>
              </a:spcAft>
              <a:defRPr/>
            </a:pPr>
            <a:endParaRPr kumimoji="0" lang="ja-JP" altLang="en-US" sz="2902" kern="0" dirty="0">
              <a:solidFill>
                <a:srgbClr val="000000"/>
              </a:solidFill>
              <a:latin typeface="HGS創英角ﾎﾟｯﾌﾟ体" pitchFamily="50" charset="-128"/>
              <a:ea typeface="HGS創英角ﾎﾟｯﾌﾟ体" pitchFamily="50" charset="-128"/>
            </a:endParaRPr>
          </a:p>
        </p:txBody>
      </p:sp>
      <p:sp>
        <p:nvSpPr>
          <p:cNvPr id="74" name="テキスト ボックス 73"/>
          <p:cNvSpPr txBox="1"/>
          <p:nvPr/>
        </p:nvSpPr>
        <p:spPr bwMode="auto">
          <a:xfrm>
            <a:off x="3929088" y="4609464"/>
            <a:ext cx="189158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1814" dirty="0">
                <a:solidFill>
                  <a:srgbClr val="000000"/>
                </a:solidFill>
                <a:latin typeface="Meiryo UI" pitchFamily="50" charset="-128"/>
                <a:ea typeface="Meiryo UI" pitchFamily="50" charset="-128"/>
                <a:cs typeface="Meiryo UI" pitchFamily="50" charset="-128"/>
              </a:rPr>
              <a:t>キャリブレーション</a:t>
            </a:r>
          </a:p>
        </p:txBody>
      </p:sp>
      <p:sp>
        <p:nvSpPr>
          <p:cNvPr id="75" name="テキスト ボックス 74"/>
          <p:cNvSpPr txBox="1"/>
          <p:nvPr/>
        </p:nvSpPr>
        <p:spPr bwMode="auto">
          <a:xfrm>
            <a:off x="5741899" y="4609464"/>
            <a:ext cx="189158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1814" dirty="0">
                <a:solidFill>
                  <a:srgbClr val="000000"/>
                </a:solidFill>
                <a:latin typeface="Meiryo UI" pitchFamily="50" charset="-128"/>
                <a:ea typeface="Meiryo UI" pitchFamily="50" charset="-128"/>
                <a:cs typeface="Meiryo UI" pitchFamily="50" charset="-128"/>
              </a:rPr>
              <a:t>スポットカラー</a:t>
            </a:r>
          </a:p>
        </p:txBody>
      </p:sp>
      <p:sp>
        <p:nvSpPr>
          <p:cNvPr id="76" name="テキスト ボックス 75"/>
          <p:cNvSpPr txBox="1"/>
          <p:nvPr/>
        </p:nvSpPr>
        <p:spPr bwMode="auto">
          <a:xfrm>
            <a:off x="7554710" y="4609464"/>
            <a:ext cx="1891584" cy="3616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a:r>
              <a:rPr lang="ja-JP" altLang="en-US" sz="1814" dirty="0">
                <a:solidFill>
                  <a:srgbClr val="000000"/>
                </a:solidFill>
                <a:latin typeface="Meiryo UI" pitchFamily="50" charset="-128"/>
                <a:ea typeface="Meiryo UI" pitchFamily="50" charset="-128"/>
                <a:cs typeface="Meiryo UI" pitchFamily="50" charset="-128"/>
              </a:rPr>
              <a:t>画像補正</a:t>
            </a:r>
          </a:p>
        </p:txBody>
      </p:sp>
      <p:sp>
        <p:nvSpPr>
          <p:cNvPr id="77" name="楕円 76"/>
          <p:cNvSpPr/>
          <p:nvPr/>
        </p:nvSpPr>
        <p:spPr bwMode="auto">
          <a:xfrm>
            <a:off x="5001990" y="4906840"/>
            <a:ext cx="678557" cy="228072"/>
          </a:xfrm>
          <a:prstGeom prst="ellipse">
            <a:avLst/>
          </a:prstGeom>
          <a:solidFill>
            <a:srgbClr val="0064B4"/>
          </a:solidFill>
          <a:ln w="9525" cap="flat" cmpd="sng" algn="ctr">
            <a:noFill/>
            <a:prstDash val="solid"/>
            <a:round/>
            <a:headEnd type="none" w="med" len="med"/>
            <a:tailEnd type="none" w="med" len="med"/>
          </a:ln>
          <a:effectLst/>
        </p:spPr>
        <p:txBody>
          <a:bodyPr vert="horz" wrap="none" lIns="82935" tIns="41468" rIns="82935" bIns="41468" numCol="1" rtlCol="0" anchor="ctr" anchorCtr="0" compatLnSpc="1">
            <a:prstTxWarp prst="textNoShape">
              <a:avLst/>
            </a:prstTxWarp>
          </a:bodyPr>
          <a:lstStyle/>
          <a:p>
            <a:pPr algn="ctr" defTabSz="922952"/>
            <a:r>
              <a:rPr lang="ja-JP" altLang="en-US" sz="998" dirty="0">
                <a:solidFill>
                  <a:srgbClr val="FFFFFF"/>
                </a:solidFill>
                <a:latin typeface="Meiryo UI" panose="020B0604030504040204" pitchFamily="50" charset="-128"/>
                <a:ea typeface="Meiryo UI" panose="020B0604030504040204" pitchFamily="50" charset="-128"/>
              </a:rPr>
              <a:t>色味補正</a:t>
            </a:r>
          </a:p>
        </p:txBody>
      </p:sp>
      <p:sp>
        <p:nvSpPr>
          <p:cNvPr id="78" name="楕円 77"/>
          <p:cNvSpPr/>
          <p:nvPr/>
        </p:nvSpPr>
        <p:spPr bwMode="auto">
          <a:xfrm>
            <a:off x="6814801" y="4906840"/>
            <a:ext cx="678557" cy="228072"/>
          </a:xfrm>
          <a:prstGeom prst="ellipse">
            <a:avLst/>
          </a:prstGeom>
          <a:solidFill>
            <a:srgbClr val="0064B4"/>
          </a:solidFill>
          <a:ln w="9525" cap="flat" cmpd="sng" algn="ctr">
            <a:noFill/>
            <a:prstDash val="solid"/>
            <a:round/>
            <a:headEnd type="none" w="med" len="med"/>
            <a:tailEnd type="none" w="med" len="med"/>
          </a:ln>
          <a:effectLst/>
        </p:spPr>
        <p:txBody>
          <a:bodyPr vert="horz" wrap="none" lIns="82935" tIns="41468" rIns="82935" bIns="41468" numCol="1" rtlCol="0" anchor="ctr" anchorCtr="0" compatLnSpc="1">
            <a:prstTxWarp prst="textNoShape">
              <a:avLst/>
            </a:prstTxWarp>
          </a:bodyPr>
          <a:lstStyle/>
          <a:p>
            <a:pPr algn="ctr" defTabSz="922952"/>
            <a:r>
              <a:rPr lang="ja-JP" altLang="en-US" sz="998" dirty="0">
                <a:solidFill>
                  <a:srgbClr val="FFFFFF"/>
                </a:solidFill>
                <a:latin typeface="Meiryo UI" panose="020B0604030504040204" pitchFamily="50" charset="-128"/>
                <a:ea typeface="Meiryo UI" panose="020B0604030504040204" pitchFamily="50" charset="-128"/>
              </a:rPr>
              <a:t>色味補正</a:t>
            </a:r>
          </a:p>
        </p:txBody>
      </p:sp>
      <p:pic>
        <p:nvPicPr>
          <p:cNvPr id="79" name="図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600" y="5211606"/>
            <a:ext cx="1403607" cy="949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 name="グループ化 79"/>
          <p:cNvGrpSpPr/>
          <p:nvPr/>
        </p:nvGrpSpPr>
        <p:grpSpPr>
          <a:xfrm>
            <a:off x="5952438" y="5140688"/>
            <a:ext cx="1493965" cy="1116559"/>
            <a:chOff x="6372441" y="5761243"/>
            <a:chExt cx="1468132" cy="1097252"/>
          </a:xfrm>
        </p:grpSpPr>
        <p:pic>
          <p:nvPicPr>
            <p:cNvPr id="81" name="図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441" y="5821326"/>
              <a:ext cx="837875" cy="52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図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4971" y="5761243"/>
              <a:ext cx="546140" cy="49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図 82"/>
            <p:cNvPicPr>
              <a:picLocks noChangeAspect="1"/>
            </p:cNvPicPr>
            <p:nvPr/>
          </p:nvPicPr>
          <p:blipFill>
            <a:blip r:embed="rId5"/>
            <a:stretch>
              <a:fillRect/>
            </a:stretch>
          </p:blipFill>
          <p:spPr>
            <a:xfrm>
              <a:off x="6859372" y="6391112"/>
              <a:ext cx="661014" cy="467383"/>
            </a:xfrm>
            <a:prstGeom prst="rect">
              <a:avLst/>
            </a:prstGeom>
            <a:ln>
              <a:solidFill>
                <a:srgbClr val="FFFFFF">
                  <a:lumMod val="75000"/>
                </a:srgbClr>
              </a:solidFill>
            </a:ln>
          </p:spPr>
        </p:pic>
        <p:pic>
          <p:nvPicPr>
            <p:cNvPr id="84" name="Picture 189"/>
            <p:cNvPicPr>
              <a:picLocks noChangeAspect="1" noChangeArrowheads="1"/>
            </p:cNvPicPr>
            <p:nvPr/>
          </p:nvPicPr>
          <p:blipFill>
            <a:blip r:embed="rId6" cstate="print">
              <a:extLst>
                <a:ext uri="{28A0092B-C50C-407E-A947-70E740481C1C}">
                  <a14:useLocalDpi xmlns:a14="http://schemas.microsoft.com/office/drawing/2010/main" val="0"/>
                </a:ext>
              </a:extLst>
            </a:blip>
            <a:srcRect l="10504" t="10118" r="1495" b="14783"/>
            <a:stretch>
              <a:fillRect/>
            </a:stretch>
          </p:blipFill>
          <p:spPr bwMode="auto">
            <a:xfrm>
              <a:off x="7408466" y="6471185"/>
              <a:ext cx="432107" cy="25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5" name="図 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59399" y="5147991"/>
            <a:ext cx="1316807" cy="83511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8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2435" y="5627521"/>
            <a:ext cx="829353" cy="63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7470" y="2141843"/>
            <a:ext cx="1292984" cy="1851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995" y="1693480"/>
            <a:ext cx="1478724" cy="208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9" name="楕円 88"/>
          <p:cNvSpPr/>
          <p:nvPr/>
        </p:nvSpPr>
        <p:spPr bwMode="auto">
          <a:xfrm>
            <a:off x="4405534" y="1675676"/>
            <a:ext cx="1750214" cy="1115340"/>
          </a:xfrm>
          <a:prstGeom prst="ellipse">
            <a:avLst/>
          </a:prstGeom>
          <a:solidFill>
            <a:srgbClr val="FFFFC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90" name="楕円 89"/>
          <p:cNvSpPr/>
          <p:nvPr/>
        </p:nvSpPr>
        <p:spPr bwMode="auto">
          <a:xfrm>
            <a:off x="4405534" y="2878020"/>
            <a:ext cx="1750214" cy="1115340"/>
          </a:xfrm>
          <a:prstGeom prst="ellipse">
            <a:avLst/>
          </a:prstGeom>
          <a:solidFill>
            <a:srgbClr val="FFFFC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91" name="楕円 90"/>
          <p:cNvSpPr/>
          <p:nvPr/>
        </p:nvSpPr>
        <p:spPr bwMode="auto">
          <a:xfrm>
            <a:off x="6235977" y="1675676"/>
            <a:ext cx="1750214" cy="1115340"/>
          </a:xfrm>
          <a:prstGeom prst="ellipse">
            <a:avLst/>
          </a:prstGeom>
          <a:solidFill>
            <a:srgbClr val="FFFFC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sp>
        <p:nvSpPr>
          <p:cNvPr id="92" name="楕円 91"/>
          <p:cNvSpPr/>
          <p:nvPr/>
        </p:nvSpPr>
        <p:spPr bwMode="auto">
          <a:xfrm>
            <a:off x="6235977" y="2878020"/>
            <a:ext cx="1750214" cy="1115340"/>
          </a:xfrm>
          <a:prstGeom prst="ellipse">
            <a:avLst/>
          </a:prstGeom>
          <a:solidFill>
            <a:srgbClr val="FFFFCC"/>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solidFill>
                <a:srgbClr val="000000"/>
              </a:solidFill>
              <a:latin typeface="HGS創英角ﾎﾟｯﾌﾟ体" pitchFamily="50" charset="-128"/>
              <a:ea typeface="HGS創英角ﾎﾟｯﾌﾟ体" pitchFamily="50" charset="-128"/>
            </a:endParaRPr>
          </a:p>
        </p:txBody>
      </p:sp>
      <p:pic>
        <p:nvPicPr>
          <p:cNvPr id="93" name="Picture 566" descr="ｵﾙﾌｨｽX7250_両面_普通紙-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30380" y="2041359"/>
            <a:ext cx="561791" cy="8579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4" name="Picture 57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68577" y="2852454"/>
            <a:ext cx="590010" cy="851399"/>
          </a:xfrm>
          <a:prstGeom prst="rect">
            <a:avLst/>
          </a:prstGeom>
          <a:noFill/>
          <a:ln w="9525" algn="ctr">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角丸四角形 94"/>
          <p:cNvSpPr/>
          <p:nvPr/>
        </p:nvSpPr>
        <p:spPr bwMode="auto">
          <a:xfrm>
            <a:off x="3475929" y="1788432"/>
            <a:ext cx="666335" cy="188160"/>
          </a:xfrm>
          <a:prstGeom prst="roundRect">
            <a:avLst/>
          </a:prstGeom>
          <a:solidFill>
            <a:srgbClr val="FFFFFF">
              <a:lumMod val="85000"/>
            </a:srgbClr>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922952" fontAlgn="auto">
              <a:spcBef>
                <a:spcPts val="0"/>
              </a:spcBef>
              <a:spcAft>
                <a:spcPts val="0"/>
              </a:spcAft>
              <a:defRPr/>
            </a:pPr>
            <a:r>
              <a:rPr kumimoji="0" lang="ja-JP" altLang="en-US" sz="952" kern="0" dirty="0">
                <a:solidFill>
                  <a:srgbClr val="000000"/>
                </a:solidFill>
                <a:latin typeface="Meiryo UI" panose="020B0604030504040204" pitchFamily="50" charset="-128"/>
                <a:ea typeface="Meiryo UI" panose="020B0604030504040204" pitchFamily="50" charset="-128"/>
              </a:rPr>
              <a:t>他社</a:t>
            </a:r>
          </a:p>
        </p:txBody>
      </p:sp>
      <p:sp>
        <p:nvSpPr>
          <p:cNvPr id="96" name="角丸四角形 95"/>
          <p:cNvSpPr/>
          <p:nvPr/>
        </p:nvSpPr>
        <p:spPr bwMode="auto">
          <a:xfrm>
            <a:off x="3724311" y="3770293"/>
            <a:ext cx="666335" cy="188160"/>
          </a:xfrm>
          <a:prstGeom prst="roundRect">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922952"/>
            <a:r>
              <a:rPr lang="en-US" altLang="ja-JP" sz="952" dirty="0">
                <a:solidFill>
                  <a:srgbClr val="000000"/>
                </a:solidFill>
                <a:latin typeface="Meiryo UI" panose="020B0604030504040204" pitchFamily="50" charset="-128"/>
                <a:ea typeface="Meiryo UI" panose="020B0604030504040204" pitchFamily="50" charset="-128"/>
              </a:rPr>
              <a:t>RICOH</a:t>
            </a:r>
            <a:endParaRPr lang="ja-JP" altLang="en-US" sz="952" dirty="0">
              <a:solidFill>
                <a:srgbClr val="000000"/>
              </a:solidFill>
              <a:latin typeface="Meiryo UI" panose="020B0604030504040204" pitchFamily="50" charset="-128"/>
              <a:ea typeface="Meiryo UI" panose="020B0604030504040204" pitchFamily="50" charset="-128"/>
            </a:endParaRPr>
          </a:p>
        </p:txBody>
      </p:sp>
      <p:pic>
        <p:nvPicPr>
          <p:cNvPr id="97" name="Picture 196" descr="VCSEL_20130507"/>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85127" y="3124446"/>
            <a:ext cx="1460054" cy="731597"/>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8" name="Picture 109"/>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44174" y="1766950"/>
            <a:ext cx="976230" cy="913356"/>
          </a:xfrm>
          <a:prstGeom prst="rect">
            <a:avLst/>
          </a:prstGeom>
          <a:noFill/>
          <a:ln>
            <a:noFill/>
          </a:ln>
          <a:effectLst/>
          <a:extLst>
            <a:ext uri="{909E8E84-426E-40DD-AFC4-6F175D3DCCD1}">
              <a14:hiddenFill xmlns:a14="http://schemas.microsoft.com/office/drawing/2010/main">
                <a:solidFill>
                  <a:srgbClr val="CF142B"/>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Rectangle 11"/>
          <p:cNvSpPr txBox="1">
            <a:spLocks noChangeArrowheads="1"/>
          </p:cNvSpPr>
          <p:nvPr/>
        </p:nvSpPr>
        <p:spPr>
          <a:xfrm>
            <a:off x="4633441" y="1966975"/>
            <a:ext cx="1294400" cy="532744"/>
          </a:xfrm>
          <a:prstGeom prst="rect">
            <a:avLst/>
          </a:prstGeom>
        </p:spPr>
        <p:txBody>
          <a:bodyPr anchor="ct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998" kern="0" dirty="0">
                <a:solidFill>
                  <a:prstClr val="black"/>
                </a:solidFill>
                <a:latin typeface="Meiryo UI" pitchFamily="50" charset="-128"/>
                <a:ea typeface="Meiryo UI" pitchFamily="50" charset="-128"/>
                <a:cs typeface="Meiryo UI" pitchFamily="50" charset="-128"/>
              </a:rPr>
              <a:t>普通紙でも</a:t>
            </a:r>
            <a:endParaRPr lang="en-US" altLang="ja-JP" sz="998" kern="0" dirty="0">
              <a:solidFill>
                <a:prstClr val="black"/>
              </a:solidFill>
              <a:latin typeface="Meiryo UI" pitchFamily="50" charset="-128"/>
              <a:ea typeface="Meiryo UI" pitchFamily="50" charset="-128"/>
              <a:cs typeface="Meiryo UI" pitchFamily="50" charset="-128"/>
            </a:endParaRPr>
          </a:p>
          <a:p>
            <a:pPr algn="ctr"/>
            <a:r>
              <a:rPr lang="ja-JP" altLang="en-US" sz="1814" b="1" kern="0" dirty="0">
                <a:solidFill>
                  <a:srgbClr val="FF0000"/>
                </a:solidFill>
                <a:latin typeface="Meiryo UI" pitchFamily="50" charset="-128"/>
                <a:ea typeface="Meiryo UI" pitchFamily="50" charset="-128"/>
                <a:cs typeface="Meiryo UI" pitchFamily="50" charset="-128"/>
              </a:rPr>
              <a:t>綺麗に印刷</a:t>
            </a:r>
          </a:p>
        </p:txBody>
      </p:sp>
      <p:sp>
        <p:nvSpPr>
          <p:cNvPr id="100" name="Rectangle 11"/>
          <p:cNvSpPr txBox="1">
            <a:spLocks noChangeArrowheads="1"/>
          </p:cNvSpPr>
          <p:nvPr/>
        </p:nvSpPr>
        <p:spPr>
          <a:xfrm>
            <a:off x="4568721" y="3169319"/>
            <a:ext cx="1423840" cy="532744"/>
          </a:xfrm>
          <a:prstGeom prst="rect">
            <a:avLst/>
          </a:prstGeom>
        </p:spPr>
        <p:txBody>
          <a:bodyPr anchor="ct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998" kern="0" dirty="0">
                <a:solidFill>
                  <a:prstClr val="black"/>
                </a:solidFill>
                <a:latin typeface="Meiryo UI" pitchFamily="50" charset="-128"/>
                <a:ea typeface="Meiryo UI" pitchFamily="50" charset="-128"/>
                <a:cs typeface="Meiryo UI" pitchFamily="50" charset="-128"/>
              </a:rPr>
              <a:t>薄コート紙でも</a:t>
            </a:r>
            <a:endParaRPr lang="en-US" altLang="ja-JP" sz="998" kern="0" dirty="0">
              <a:solidFill>
                <a:prstClr val="black"/>
              </a:solidFill>
              <a:latin typeface="Meiryo UI" pitchFamily="50" charset="-128"/>
              <a:ea typeface="Meiryo UI" pitchFamily="50" charset="-128"/>
              <a:cs typeface="Meiryo UI" pitchFamily="50" charset="-128"/>
            </a:endParaRPr>
          </a:p>
          <a:p>
            <a:pPr algn="ctr"/>
            <a:r>
              <a:rPr lang="ja-JP" altLang="en-US" sz="1814" b="1" kern="0" dirty="0">
                <a:solidFill>
                  <a:srgbClr val="FF0000"/>
                </a:solidFill>
                <a:latin typeface="Meiryo UI" pitchFamily="50" charset="-128"/>
                <a:ea typeface="Meiryo UI" pitchFamily="50" charset="-128"/>
                <a:cs typeface="Meiryo UI" pitchFamily="50" charset="-128"/>
              </a:rPr>
              <a:t>裏写りなし！</a:t>
            </a:r>
          </a:p>
        </p:txBody>
      </p:sp>
      <p:sp>
        <p:nvSpPr>
          <p:cNvPr id="101" name="Rectangle 11"/>
          <p:cNvSpPr txBox="1">
            <a:spLocks noChangeArrowheads="1"/>
          </p:cNvSpPr>
          <p:nvPr/>
        </p:nvSpPr>
        <p:spPr>
          <a:xfrm>
            <a:off x="6327973" y="1831218"/>
            <a:ext cx="1566224" cy="804259"/>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en-US" altLang="ja-JP" sz="998" kern="0" dirty="0">
                <a:solidFill>
                  <a:prstClr val="black"/>
                </a:solidFill>
                <a:latin typeface="Meiryo UI" pitchFamily="50" charset="-128"/>
                <a:ea typeface="Meiryo UI" pitchFamily="50" charset="-128"/>
                <a:cs typeface="Meiryo UI" pitchFamily="50" charset="-128"/>
              </a:rPr>
              <a:t>PxP-EQ</a:t>
            </a:r>
            <a:r>
              <a:rPr lang="ja-JP" altLang="en-US" sz="998" kern="0" dirty="0">
                <a:solidFill>
                  <a:prstClr val="black"/>
                </a:solidFill>
                <a:latin typeface="Meiryo UI" pitchFamily="50" charset="-128"/>
                <a:ea typeface="Meiryo UI" pitchFamily="50" charset="-128"/>
                <a:cs typeface="Meiryo UI" pitchFamily="50" charset="-128"/>
              </a:rPr>
              <a:t>トナーにより</a:t>
            </a:r>
            <a:endParaRPr lang="en-US" altLang="ja-JP" sz="998" kern="0" dirty="0">
              <a:solidFill>
                <a:prstClr val="black"/>
              </a:solidFill>
              <a:latin typeface="Meiryo UI" pitchFamily="50" charset="-128"/>
              <a:ea typeface="Meiryo UI" pitchFamily="50" charset="-128"/>
              <a:cs typeface="Meiryo UI" pitchFamily="50" charset="-128"/>
            </a:endParaRPr>
          </a:p>
          <a:p>
            <a:pPr algn="ctr"/>
            <a:r>
              <a:rPr lang="ja-JP" altLang="en-US" sz="1814" b="1" kern="0" dirty="0">
                <a:solidFill>
                  <a:srgbClr val="FF0000"/>
                </a:solidFill>
                <a:latin typeface="Meiryo UI" pitchFamily="50" charset="-128"/>
                <a:ea typeface="Meiryo UI" pitchFamily="50" charset="-128"/>
                <a:cs typeface="Meiryo UI" pitchFamily="50" charset="-128"/>
              </a:rPr>
              <a:t>色再現領域の</a:t>
            </a:r>
            <a:endParaRPr lang="en-US" altLang="ja-JP" sz="1814" b="1" kern="0" dirty="0">
              <a:solidFill>
                <a:srgbClr val="FF0000"/>
              </a:solidFill>
              <a:latin typeface="Meiryo UI" pitchFamily="50" charset="-128"/>
              <a:ea typeface="Meiryo UI" pitchFamily="50" charset="-128"/>
              <a:cs typeface="Meiryo UI" pitchFamily="50" charset="-128"/>
            </a:endParaRPr>
          </a:p>
          <a:p>
            <a:pPr algn="ctr"/>
            <a:r>
              <a:rPr lang="ja-JP" altLang="en-US" sz="1814" b="1" kern="0" dirty="0">
                <a:solidFill>
                  <a:srgbClr val="FF0000"/>
                </a:solidFill>
                <a:latin typeface="Meiryo UI" pitchFamily="50" charset="-128"/>
                <a:ea typeface="Meiryo UI" pitchFamily="50" charset="-128"/>
                <a:cs typeface="Meiryo UI" pitchFamily="50" charset="-128"/>
              </a:rPr>
              <a:t>拡大を実現</a:t>
            </a:r>
          </a:p>
        </p:txBody>
      </p:sp>
      <p:sp>
        <p:nvSpPr>
          <p:cNvPr id="102" name="Rectangle 11"/>
          <p:cNvSpPr txBox="1">
            <a:spLocks noChangeArrowheads="1"/>
          </p:cNvSpPr>
          <p:nvPr/>
        </p:nvSpPr>
        <p:spPr>
          <a:xfrm>
            <a:off x="6399164" y="2984669"/>
            <a:ext cx="1423840" cy="902042"/>
          </a:xfrm>
          <a:prstGeom prst="rect">
            <a:avLst/>
          </a:prstGeom>
        </p:spPr>
        <p:txBody>
          <a:bodyPr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en-US" altLang="ja-JP" sz="998" kern="0" dirty="0">
                <a:solidFill>
                  <a:prstClr val="black"/>
                </a:solidFill>
                <a:latin typeface="Meiryo UI" pitchFamily="50" charset="-128"/>
                <a:ea typeface="Meiryo UI" pitchFamily="50" charset="-128"/>
                <a:cs typeface="Meiryo UI" pitchFamily="50" charset="-128"/>
              </a:rPr>
              <a:t>VCSEL</a:t>
            </a:r>
            <a:r>
              <a:rPr lang="ja-JP" altLang="en-US" sz="998" kern="0" dirty="0">
                <a:solidFill>
                  <a:prstClr val="black"/>
                </a:solidFill>
                <a:latin typeface="Meiryo UI" pitchFamily="50" charset="-128"/>
                <a:ea typeface="Meiryo UI" pitchFamily="50" charset="-128"/>
                <a:cs typeface="Meiryo UI" pitchFamily="50" charset="-128"/>
              </a:rPr>
              <a:t>技術搭載で、</a:t>
            </a:r>
            <a:r>
              <a:rPr lang="en-US" altLang="ja-JP" sz="1633" b="1" kern="0" dirty="0">
                <a:solidFill>
                  <a:srgbClr val="FF0000"/>
                </a:solidFill>
                <a:latin typeface="Meiryo UI" pitchFamily="50" charset="-128"/>
                <a:ea typeface="Meiryo UI" pitchFamily="50" charset="-128"/>
                <a:cs typeface="Meiryo UI" pitchFamily="50" charset="-128"/>
              </a:rPr>
              <a:t>2,400dpi×</a:t>
            </a:r>
          </a:p>
          <a:p>
            <a:pPr algn="ctr"/>
            <a:r>
              <a:rPr lang="en-US" altLang="ja-JP" sz="1633" b="1" kern="0" dirty="0">
                <a:solidFill>
                  <a:srgbClr val="FF0000"/>
                </a:solidFill>
                <a:latin typeface="Meiryo UI" pitchFamily="50" charset="-128"/>
                <a:ea typeface="Meiryo UI" pitchFamily="50" charset="-128"/>
                <a:cs typeface="Meiryo UI" pitchFamily="50" charset="-128"/>
              </a:rPr>
              <a:t>4,800dpi</a:t>
            </a:r>
          </a:p>
          <a:p>
            <a:pPr algn="ctr"/>
            <a:r>
              <a:rPr lang="ja-JP" altLang="en-US" sz="998" kern="0" dirty="0">
                <a:solidFill>
                  <a:prstClr val="black"/>
                </a:solidFill>
                <a:latin typeface="Meiryo UI" pitchFamily="50" charset="-128"/>
                <a:ea typeface="Meiryo UI" pitchFamily="50" charset="-128"/>
                <a:cs typeface="Meiryo UI" pitchFamily="50" charset="-128"/>
              </a:rPr>
              <a:t>を実現</a:t>
            </a:r>
            <a:endParaRPr lang="en-US" altLang="ja-JP" sz="998" kern="0" dirty="0">
              <a:solidFill>
                <a:prstClr val="black"/>
              </a:solidFill>
              <a:latin typeface="Meiryo UI" pitchFamily="50" charset="-128"/>
              <a:ea typeface="Meiryo UI" pitchFamily="50" charset="-128"/>
              <a:cs typeface="Meiryo UI" pitchFamily="50" charset="-128"/>
            </a:endParaRPr>
          </a:p>
        </p:txBody>
      </p:sp>
      <p:pic>
        <p:nvPicPr>
          <p:cNvPr id="103" name="図 102" descr="電子機器, 座る, フロント, 立つ が含まれている画像&#10;&#10;自動的に生成された説明">
            <a:extLst>
              <a:ext uri="{FF2B5EF4-FFF2-40B4-BE49-F238E27FC236}">
                <a16:creationId xmlns:a16="http://schemas.microsoft.com/office/drawing/2014/main" id="{8B91166D-B59E-4AE6-9B50-80E30955400E}"/>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04387" y="4578252"/>
            <a:ext cx="2464342" cy="1685682"/>
          </a:xfrm>
          <a:prstGeom prst="rect">
            <a:avLst/>
          </a:prstGeom>
        </p:spPr>
      </p:pic>
      <p:pic>
        <p:nvPicPr>
          <p:cNvPr id="50" name="図 49">
            <a:extLst>
              <a:ext uri="{FF2B5EF4-FFF2-40B4-BE49-F238E27FC236}">
                <a16:creationId xmlns:a16="http://schemas.microsoft.com/office/drawing/2014/main" id="{DCA25F45-CC7E-4BA2-936A-B72A8B68525B}"/>
              </a:ext>
            </a:extLst>
          </p:cNvPr>
          <p:cNvPicPr preferRelativeResize="0">
            <a:picLocks noChangeAspect="1"/>
          </p:cNvPicPr>
          <p:nvPr/>
        </p:nvPicPr>
        <p:blipFill rotWithShape="1">
          <a:blip r:embed="rId16"/>
          <a:srcRect l="14322" t="9934" r="62480" b="2439"/>
          <a:stretch/>
        </p:blipFill>
        <p:spPr>
          <a:xfrm>
            <a:off x="3563852" y="5519057"/>
            <a:ext cx="269794" cy="636960"/>
          </a:xfrm>
          <a:prstGeom prst="rect">
            <a:avLst/>
          </a:prstGeom>
        </p:spPr>
      </p:pic>
      <p:pic>
        <p:nvPicPr>
          <p:cNvPr id="51" name="図 50">
            <a:extLst>
              <a:ext uri="{FF2B5EF4-FFF2-40B4-BE49-F238E27FC236}">
                <a16:creationId xmlns:a16="http://schemas.microsoft.com/office/drawing/2014/main" id="{E815281E-8A2C-4B73-B62E-AE3414846D47}"/>
              </a:ext>
            </a:extLst>
          </p:cNvPr>
          <p:cNvPicPr preferRelativeResize="0">
            <a:picLocks noChangeAspect="1"/>
          </p:cNvPicPr>
          <p:nvPr/>
        </p:nvPicPr>
        <p:blipFill rotWithShape="1">
          <a:blip r:embed="rId17"/>
          <a:srcRect l="57403" t="4631" r="18702" b="9973"/>
          <a:stretch/>
        </p:blipFill>
        <p:spPr>
          <a:xfrm>
            <a:off x="3161169" y="5735065"/>
            <a:ext cx="187056" cy="417800"/>
          </a:xfrm>
          <a:prstGeom prst="rect">
            <a:avLst/>
          </a:prstGeom>
        </p:spPr>
      </p:pic>
      <p:sp>
        <p:nvSpPr>
          <p:cNvPr id="2" name="タイトル 1">
            <a:extLst>
              <a:ext uri="{FF2B5EF4-FFF2-40B4-BE49-F238E27FC236}">
                <a16:creationId xmlns:a16="http://schemas.microsoft.com/office/drawing/2014/main" id="{D9A316DB-7CE3-4BB6-B208-A9F4B5431ED5}"/>
              </a:ext>
            </a:extLst>
          </p:cNvPr>
          <p:cNvSpPr>
            <a:spLocks noGrp="1"/>
          </p:cNvSpPr>
          <p:nvPr>
            <p:ph type="title"/>
          </p:nvPr>
        </p:nvSpPr>
        <p:spPr/>
        <p:txBody>
          <a:bodyPr/>
          <a:lstStyle/>
          <a:p>
            <a:r>
              <a:rPr lang="ja-JP" altLang="en-US" dirty="0"/>
              <a:t>オフセット印刷並みの本格的な品質</a:t>
            </a:r>
          </a:p>
        </p:txBody>
      </p:sp>
      <p:sp>
        <p:nvSpPr>
          <p:cNvPr id="4" name="スライド番号プレースホルダー 3">
            <a:extLst>
              <a:ext uri="{FF2B5EF4-FFF2-40B4-BE49-F238E27FC236}">
                <a16:creationId xmlns:a16="http://schemas.microsoft.com/office/drawing/2014/main" id="{5A6DD52A-20B2-48B6-B6C7-D65FAC80DB63}"/>
              </a:ext>
            </a:extLst>
          </p:cNvPr>
          <p:cNvSpPr>
            <a:spLocks noGrp="1"/>
          </p:cNvSpPr>
          <p:nvPr>
            <p:ph type="sldNum" sz="quarter" idx="4"/>
          </p:nvPr>
        </p:nvSpPr>
        <p:spPr/>
        <p:txBody>
          <a:bodyPr/>
          <a:lstStyle/>
          <a:p>
            <a:pPr>
              <a:defRPr/>
            </a:pPr>
            <a:fld id="{FB3629B8-3F17-4C5D-9EA5-923845F78C95}" type="slidenum">
              <a:rPr lang="en-US" altLang="ja-JP" smtClean="0"/>
              <a:pPr>
                <a:defRPr/>
              </a:pPr>
              <a:t>55</a:t>
            </a:fld>
            <a:endParaRPr lang="en-US" altLang="ja-JP" dirty="0"/>
          </a:p>
        </p:txBody>
      </p:sp>
    </p:spTree>
    <p:extLst>
      <p:ext uri="{BB962C8B-B14F-4D97-AF65-F5344CB8AC3E}">
        <p14:creationId xmlns:p14="http://schemas.microsoft.com/office/powerpoint/2010/main" val="1926694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844" y="5208844"/>
            <a:ext cx="2768321" cy="892799"/>
          </a:xfrm>
          <a:prstGeom prst="rect">
            <a:avLst/>
          </a:prstGeom>
        </p:spPr>
      </p:pic>
      <p:pic>
        <p:nvPicPr>
          <p:cNvPr id="8" name="図 7"/>
          <p:cNvPicPr>
            <a:picLocks noChangeAspect="1"/>
          </p:cNvPicPr>
          <p:nvPr/>
        </p:nvPicPr>
        <p:blipFill>
          <a:blip r:embed="rId3"/>
          <a:stretch>
            <a:fillRect/>
          </a:stretch>
        </p:blipFill>
        <p:spPr>
          <a:xfrm>
            <a:off x="6461835" y="2883951"/>
            <a:ext cx="2816273" cy="890900"/>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t="7743" b="46943"/>
          <a:stretch/>
        </p:blipFill>
        <p:spPr>
          <a:xfrm>
            <a:off x="3569364" y="5208844"/>
            <a:ext cx="2803327" cy="897627"/>
          </a:xfrm>
          <a:prstGeom prst="rect">
            <a:avLst/>
          </a:prstGeom>
        </p:spPr>
      </p:pic>
      <p:pic>
        <p:nvPicPr>
          <p:cNvPr id="3" name="図 2"/>
          <p:cNvPicPr>
            <a:picLocks noChangeAspect="1"/>
          </p:cNvPicPr>
          <p:nvPr/>
        </p:nvPicPr>
        <p:blipFill rotWithShape="1">
          <a:blip r:embed="rId5" cstate="print">
            <a:extLst>
              <a:ext uri="{28A0092B-C50C-407E-A947-70E740481C1C}">
                <a14:useLocalDpi xmlns:a14="http://schemas.microsoft.com/office/drawing/2010/main" val="0"/>
              </a:ext>
            </a:extLst>
          </a:blip>
          <a:srcRect t="50716" b="4556"/>
          <a:stretch/>
        </p:blipFill>
        <p:spPr>
          <a:xfrm>
            <a:off x="3526355" y="5211472"/>
            <a:ext cx="2820546" cy="892128"/>
          </a:xfrm>
          <a:prstGeom prst="rect">
            <a:avLst/>
          </a:prstGeom>
        </p:spPr>
      </p:pic>
      <p:pic>
        <p:nvPicPr>
          <p:cNvPr id="4" name="図 3"/>
          <p:cNvPicPr>
            <a:picLocks noChangeAspect="1"/>
          </p:cNvPicPr>
          <p:nvPr/>
        </p:nvPicPr>
        <p:blipFill rotWithShape="1">
          <a:blip r:embed="rId6" cstate="print">
            <a:extLst>
              <a:ext uri="{28A0092B-C50C-407E-A947-70E740481C1C}">
                <a14:useLocalDpi xmlns:a14="http://schemas.microsoft.com/office/drawing/2010/main" val="0"/>
              </a:ext>
            </a:extLst>
          </a:blip>
          <a:srcRect t="9321" r="4398" b="13810"/>
          <a:stretch/>
        </p:blipFill>
        <p:spPr>
          <a:xfrm>
            <a:off x="3580158" y="2870656"/>
            <a:ext cx="2756479" cy="906025"/>
          </a:xfrm>
          <a:prstGeom prst="rect">
            <a:avLst/>
          </a:prstGeom>
        </p:spPr>
      </p:pic>
      <p:pic>
        <p:nvPicPr>
          <p:cNvPr id="45" name="図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423" y="2888125"/>
            <a:ext cx="2797742" cy="913626"/>
          </a:xfrm>
          <a:prstGeom prst="rect">
            <a:avLst/>
          </a:prstGeom>
        </p:spPr>
      </p:pic>
      <p:pic>
        <p:nvPicPr>
          <p:cNvPr id="48" name="図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423" y="4028486"/>
            <a:ext cx="2797742" cy="913626"/>
          </a:xfrm>
          <a:prstGeom prst="rect">
            <a:avLst/>
          </a:prstGeom>
        </p:spPr>
      </p:pic>
      <p:pic>
        <p:nvPicPr>
          <p:cNvPr id="49" name="図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423" y="1727031"/>
            <a:ext cx="2797742" cy="913626"/>
          </a:xfrm>
          <a:prstGeom prst="rect">
            <a:avLst/>
          </a:prstGeom>
        </p:spPr>
      </p:pic>
      <p:pic>
        <p:nvPicPr>
          <p:cNvPr id="50" name="図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49159" y="1727031"/>
            <a:ext cx="2797742" cy="913626"/>
          </a:xfrm>
          <a:prstGeom prst="rect">
            <a:avLst/>
          </a:prstGeom>
        </p:spPr>
      </p:pic>
      <p:pic>
        <p:nvPicPr>
          <p:cNvPr id="7" name="図 6"/>
          <p:cNvPicPr>
            <a:picLocks noChangeAspect="1"/>
          </p:cNvPicPr>
          <p:nvPr/>
        </p:nvPicPr>
        <p:blipFill rotWithShape="1">
          <a:blip r:embed="rId8" cstate="print">
            <a:extLst>
              <a:ext uri="{28A0092B-C50C-407E-A947-70E740481C1C}">
                <a14:useLocalDpi xmlns:a14="http://schemas.microsoft.com/office/drawing/2010/main" val="0"/>
              </a:ext>
            </a:extLst>
          </a:blip>
          <a:srcRect t="14879" r="9093" b="16024"/>
          <a:stretch/>
        </p:blipFill>
        <p:spPr>
          <a:xfrm>
            <a:off x="6479239" y="1755061"/>
            <a:ext cx="2564170" cy="876646"/>
          </a:xfrm>
          <a:prstGeom prst="rect">
            <a:avLst/>
          </a:prstGeom>
        </p:spPr>
      </p:pic>
      <p:pic>
        <p:nvPicPr>
          <p:cNvPr id="5" name="図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4890" y="4060788"/>
            <a:ext cx="2803327" cy="904089"/>
          </a:xfrm>
          <a:prstGeom prst="rect">
            <a:avLst/>
          </a:prstGeom>
        </p:spPr>
      </p:pic>
      <p:pic>
        <p:nvPicPr>
          <p:cNvPr id="11" name="図 10"/>
          <p:cNvPicPr>
            <a:picLocks noChangeAspect="1"/>
          </p:cNvPicPr>
          <p:nvPr/>
        </p:nvPicPr>
        <p:blipFill rotWithShape="1">
          <a:blip r:embed="rId10" cstate="print">
            <a:extLst>
              <a:ext uri="{28A0092B-C50C-407E-A947-70E740481C1C}">
                <a14:useLocalDpi xmlns:a14="http://schemas.microsoft.com/office/drawing/2010/main" val="0"/>
              </a:ext>
            </a:extLst>
          </a:blip>
          <a:srcRect t="12666" b="55688"/>
          <a:stretch/>
        </p:blipFill>
        <p:spPr>
          <a:xfrm>
            <a:off x="3570853" y="4054668"/>
            <a:ext cx="2801838" cy="895803"/>
          </a:xfrm>
          <a:prstGeom prst="rect">
            <a:avLst/>
          </a:prstGeom>
        </p:spPr>
      </p:pic>
      <p:sp>
        <p:nvSpPr>
          <p:cNvPr id="141" name="Text Box 142"/>
          <p:cNvSpPr txBox="1">
            <a:spLocks noChangeArrowheads="1"/>
          </p:cNvSpPr>
          <p:nvPr/>
        </p:nvSpPr>
        <p:spPr bwMode="auto">
          <a:xfrm>
            <a:off x="496790" y="6540478"/>
            <a:ext cx="1770036" cy="20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726" dirty="0">
                <a:latin typeface="Meiryo UI" pitchFamily="50" charset="-128"/>
                <a:ea typeface="Meiryo UI" pitchFamily="50" charset="-128"/>
                <a:cs typeface="Meiryo UI" pitchFamily="50" charset="-128"/>
              </a:rPr>
              <a:t>※</a:t>
            </a:r>
            <a:r>
              <a:rPr lang="ja-JP" altLang="en-US" sz="726" dirty="0">
                <a:latin typeface="Meiryo UI" pitchFamily="50" charset="-128"/>
                <a:ea typeface="Meiryo UI" pitchFamily="50" charset="-128"/>
                <a:cs typeface="Meiryo UI" pitchFamily="50" charset="-128"/>
              </a:rPr>
              <a:t>一部製品はサンプルのご用意もあります。</a:t>
            </a:r>
          </a:p>
        </p:txBody>
      </p:sp>
      <p:sp>
        <p:nvSpPr>
          <p:cNvPr id="33" name="テキスト ボックス 32"/>
          <p:cNvSpPr txBox="1"/>
          <p:nvPr/>
        </p:nvSpPr>
        <p:spPr bwMode="auto">
          <a:xfrm>
            <a:off x="510896" y="973739"/>
            <a:ext cx="897055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柔軟な用紙対応力で制作物の幅も広がります</a:t>
            </a:r>
          </a:p>
        </p:txBody>
      </p:sp>
      <p:sp>
        <p:nvSpPr>
          <p:cNvPr id="31" name="角丸四角形 30"/>
          <p:cNvSpPr/>
          <p:nvPr/>
        </p:nvSpPr>
        <p:spPr bwMode="auto">
          <a:xfrm>
            <a:off x="659489" y="1753228"/>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上　質</a:t>
            </a:r>
          </a:p>
        </p:txBody>
      </p:sp>
      <p:sp>
        <p:nvSpPr>
          <p:cNvPr id="32" name="角丸四角形 31"/>
          <p:cNvSpPr/>
          <p:nvPr/>
        </p:nvSpPr>
        <p:spPr bwMode="auto">
          <a:xfrm>
            <a:off x="3569364" y="1753228"/>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名刺用紙</a:t>
            </a:r>
          </a:p>
        </p:txBody>
      </p:sp>
      <p:sp>
        <p:nvSpPr>
          <p:cNvPr id="35" name="角丸四角形 34"/>
          <p:cNvSpPr/>
          <p:nvPr/>
        </p:nvSpPr>
        <p:spPr bwMode="auto">
          <a:xfrm>
            <a:off x="6479299" y="1753228"/>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シール・ラベル</a:t>
            </a:r>
          </a:p>
        </p:txBody>
      </p:sp>
      <p:sp>
        <p:nvSpPr>
          <p:cNvPr id="36" name="角丸四角形 35"/>
          <p:cNvSpPr/>
          <p:nvPr/>
        </p:nvSpPr>
        <p:spPr bwMode="auto">
          <a:xfrm>
            <a:off x="659489" y="2906315"/>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グロスコート</a:t>
            </a:r>
          </a:p>
        </p:txBody>
      </p:sp>
      <p:sp>
        <p:nvSpPr>
          <p:cNvPr id="37" name="角丸四角形 36"/>
          <p:cNvSpPr/>
          <p:nvPr/>
        </p:nvSpPr>
        <p:spPr bwMode="auto">
          <a:xfrm>
            <a:off x="3569364" y="2897604"/>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マットコート</a:t>
            </a:r>
          </a:p>
        </p:txBody>
      </p:sp>
      <p:sp>
        <p:nvSpPr>
          <p:cNvPr id="38" name="角丸四角形 37"/>
          <p:cNvSpPr/>
          <p:nvPr/>
        </p:nvSpPr>
        <p:spPr bwMode="auto">
          <a:xfrm>
            <a:off x="6479299" y="2906315"/>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アート紙</a:t>
            </a:r>
          </a:p>
        </p:txBody>
      </p:sp>
      <p:sp>
        <p:nvSpPr>
          <p:cNvPr id="39" name="角丸四角形 38"/>
          <p:cNvSpPr/>
          <p:nvPr/>
        </p:nvSpPr>
        <p:spPr bwMode="auto">
          <a:xfrm>
            <a:off x="659489" y="4059402"/>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封　筒</a:t>
            </a:r>
          </a:p>
        </p:txBody>
      </p:sp>
      <p:sp>
        <p:nvSpPr>
          <p:cNvPr id="41" name="角丸四角形 40"/>
          <p:cNvSpPr/>
          <p:nvPr/>
        </p:nvSpPr>
        <p:spPr bwMode="auto">
          <a:xfrm>
            <a:off x="3569364" y="4059402"/>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和紙素材</a:t>
            </a:r>
          </a:p>
        </p:txBody>
      </p:sp>
      <p:sp>
        <p:nvSpPr>
          <p:cNvPr id="42" name="角丸四角形 41"/>
          <p:cNvSpPr/>
          <p:nvPr/>
        </p:nvSpPr>
        <p:spPr bwMode="auto">
          <a:xfrm>
            <a:off x="6479299" y="4059402"/>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en-US" altLang="ja-JP" sz="2177" dirty="0">
                <a:solidFill>
                  <a:schemeClr val="bg1"/>
                </a:solidFill>
                <a:latin typeface="Meiryo UI" panose="020B0604030504040204" pitchFamily="50" charset="-128"/>
                <a:ea typeface="Meiryo UI" panose="020B0604030504040204" pitchFamily="50" charset="-128"/>
              </a:rPr>
              <a:t>PET</a:t>
            </a:r>
            <a:r>
              <a:rPr lang="ja-JP" altLang="en-US" sz="2177" dirty="0">
                <a:solidFill>
                  <a:schemeClr val="bg1"/>
                </a:solidFill>
                <a:latin typeface="Meiryo UI" panose="020B0604030504040204" pitchFamily="50" charset="-128"/>
                <a:ea typeface="Meiryo UI" panose="020B0604030504040204" pitchFamily="50" charset="-128"/>
              </a:rPr>
              <a:t>素材</a:t>
            </a:r>
          </a:p>
        </p:txBody>
      </p:sp>
      <p:sp>
        <p:nvSpPr>
          <p:cNvPr id="43" name="角丸四角形 42"/>
          <p:cNvSpPr/>
          <p:nvPr/>
        </p:nvSpPr>
        <p:spPr bwMode="auto">
          <a:xfrm>
            <a:off x="659489" y="5219402"/>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耐水加工素材</a:t>
            </a:r>
          </a:p>
        </p:txBody>
      </p:sp>
      <p:sp>
        <p:nvSpPr>
          <p:cNvPr id="44" name="角丸四角形 43"/>
          <p:cNvSpPr/>
          <p:nvPr/>
        </p:nvSpPr>
        <p:spPr bwMode="auto">
          <a:xfrm>
            <a:off x="3605419" y="5212490"/>
            <a:ext cx="2767272" cy="877246"/>
          </a:xfrm>
          <a:prstGeom prst="roundRect">
            <a:avLst>
              <a:gd name="adj" fmla="val 50000"/>
            </a:avLst>
          </a:prstGeom>
          <a:noFill/>
          <a:ln w="1905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r>
              <a:rPr lang="ja-JP" altLang="en-US" sz="2177" dirty="0">
                <a:solidFill>
                  <a:schemeClr val="bg1"/>
                </a:solidFill>
                <a:latin typeface="Meiryo UI" panose="020B0604030504040204" pitchFamily="50" charset="-128"/>
                <a:ea typeface="Meiryo UI" panose="020B0604030504040204" pitchFamily="50" charset="-128"/>
              </a:rPr>
              <a:t>ファンシーペーパー</a:t>
            </a:r>
          </a:p>
        </p:txBody>
      </p:sp>
      <p:sp>
        <p:nvSpPr>
          <p:cNvPr id="46" name="正方形/長方形 45"/>
          <p:cNvSpPr/>
          <p:nvPr/>
        </p:nvSpPr>
        <p:spPr bwMode="auto">
          <a:xfrm>
            <a:off x="6481241" y="5274212"/>
            <a:ext cx="2830078" cy="753801"/>
          </a:xfrm>
          <a:prstGeom prst="rect">
            <a:avLst/>
          </a:prstGeom>
          <a:noFill/>
          <a:ln w="9525" cap="flat" cmpd="sng" algn="ctr">
            <a:noFill/>
            <a:prstDash val="solid"/>
            <a:round/>
            <a:headEnd type="none" w="med" len="med"/>
            <a:tailEnd type="none" w="med" len="med"/>
          </a:ln>
          <a:effectLst/>
        </p:spPr>
        <p:txBody>
          <a:bodyPr vert="horz" wrap="none" lIns="82935" tIns="41468" rIns="82935" bIns="41468" numCol="1" rtlCol="0" anchor="ctr" anchorCtr="0" compatLnSpc="1">
            <a:prstTxWarp prst="textNoShape">
              <a:avLst/>
            </a:prstTxWarp>
            <a:spAutoFit/>
          </a:bodyPr>
          <a:lstStyle/>
          <a:p>
            <a:pPr algn="ctr" defTabSz="922952"/>
            <a:r>
              <a:rPr lang="ja-JP" altLang="en-US" sz="217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用紙の印刷検証等、</a:t>
            </a:r>
            <a:endParaRPr lang="en-US" altLang="ja-JP" sz="217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22952"/>
            <a:r>
              <a:rPr lang="ja-JP" altLang="en-US" sz="217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お気軽にご相談下さい。</a:t>
            </a:r>
          </a:p>
        </p:txBody>
      </p:sp>
      <p:pic>
        <p:nvPicPr>
          <p:cNvPr id="21" name="図 20"/>
          <p:cNvPicPr>
            <a:picLocks noChangeAspect="1"/>
          </p:cNvPicPr>
          <p:nvPr/>
        </p:nvPicPr>
        <p:blipFill rotWithShape="1">
          <a:blip r:embed="rId11"/>
          <a:srcRect b="19503"/>
          <a:stretch/>
        </p:blipFill>
        <p:spPr>
          <a:xfrm>
            <a:off x="2669456" y="4176914"/>
            <a:ext cx="793300" cy="786246"/>
          </a:xfrm>
          <a:prstGeom prst="rect">
            <a:avLst/>
          </a:prstGeom>
        </p:spPr>
      </p:pic>
      <p:pic>
        <p:nvPicPr>
          <p:cNvPr id="25" name="図 24"/>
          <p:cNvPicPr>
            <a:picLocks noChangeAspect="1"/>
          </p:cNvPicPr>
          <p:nvPr/>
        </p:nvPicPr>
        <p:blipFill rotWithShape="1">
          <a:blip r:embed="rId12"/>
          <a:srcRect r="28660"/>
          <a:stretch/>
        </p:blipFill>
        <p:spPr>
          <a:xfrm>
            <a:off x="5647905" y="1905591"/>
            <a:ext cx="742064" cy="577256"/>
          </a:xfrm>
          <a:prstGeom prst="rect">
            <a:avLst/>
          </a:prstGeom>
        </p:spPr>
      </p:pic>
      <p:pic>
        <p:nvPicPr>
          <p:cNvPr id="29" name="図 28"/>
          <p:cNvPicPr>
            <a:picLocks noChangeAspect="1"/>
          </p:cNvPicPr>
          <p:nvPr/>
        </p:nvPicPr>
        <p:blipFill>
          <a:blip r:embed="rId13"/>
          <a:stretch>
            <a:fillRect/>
          </a:stretch>
        </p:blipFill>
        <p:spPr>
          <a:xfrm>
            <a:off x="2977527" y="3012235"/>
            <a:ext cx="345564" cy="715994"/>
          </a:xfrm>
          <a:prstGeom prst="rect">
            <a:avLst/>
          </a:prstGeom>
        </p:spPr>
      </p:pic>
      <p:sp>
        <p:nvSpPr>
          <p:cNvPr id="6" name="タイトル 5">
            <a:extLst>
              <a:ext uri="{FF2B5EF4-FFF2-40B4-BE49-F238E27FC236}">
                <a16:creationId xmlns:a16="http://schemas.microsoft.com/office/drawing/2014/main" id="{5F272AE8-EF78-44AB-A157-27414D3AF169}"/>
              </a:ext>
            </a:extLst>
          </p:cNvPr>
          <p:cNvSpPr>
            <a:spLocks noGrp="1"/>
          </p:cNvSpPr>
          <p:nvPr>
            <p:ph type="title"/>
          </p:nvPr>
        </p:nvSpPr>
        <p:spPr/>
        <p:txBody>
          <a:bodyPr/>
          <a:lstStyle/>
          <a:p>
            <a:r>
              <a:rPr lang="ja-JP" altLang="en-US" dirty="0"/>
              <a:t>印刷可能な用紙一例</a:t>
            </a:r>
          </a:p>
        </p:txBody>
      </p:sp>
      <p:sp>
        <p:nvSpPr>
          <p:cNvPr id="2" name="スライド番号プレースホルダー 1">
            <a:extLst>
              <a:ext uri="{FF2B5EF4-FFF2-40B4-BE49-F238E27FC236}">
                <a16:creationId xmlns:a16="http://schemas.microsoft.com/office/drawing/2014/main" id="{8DD7C1BE-7990-4669-A642-8BE456AE7C05}"/>
              </a:ext>
            </a:extLst>
          </p:cNvPr>
          <p:cNvSpPr>
            <a:spLocks noGrp="1"/>
          </p:cNvSpPr>
          <p:nvPr>
            <p:ph type="sldNum" sz="quarter" idx="4"/>
          </p:nvPr>
        </p:nvSpPr>
        <p:spPr/>
        <p:txBody>
          <a:bodyPr/>
          <a:lstStyle/>
          <a:p>
            <a:pPr>
              <a:defRPr/>
            </a:pPr>
            <a:fld id="{FB3629B8-3F17-4C5D-9EA5-923845F78C95}" type="slidenum">
              <a:rPr lang="en-US" altLang="ja-JP" smtClean="0"/>
              <a:pPr>
                <a:defRPr/>
              </a:pPr>
              <a:t>56</a:t>
            </a:fld>
            <a:endParaRPr lang="en-US" altLang="ja-JP" dirty="0"/>
          </a:p>
        </p:txBody>
      </p:sp>
    </p:spTree>
    <p:extLst>
      <p:ext uri="{BB962C8B-B14F-4D97-AF65-F5344CB8AC3E}">
        <p14:creationId xmlns:p14="http://schemas.microsoft.com/office/powerpoint/2010/main" val="33541418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11"/>
          <p:cNvSpPr txBox="1">
            <a:spLocks noChangeArrowheads="1"/>
          </p:cNvSpPr>
          <p:nvPr/>
        </p:nvSpPr>
        <p:spPr>
          <a:xfrm>
            <a:off x="562156" y="6192745"/>
            <a:ext cx="6495101" cy="231923"/>
          </a:xfrm>
          <a:prstGeom prst="rect">
            <a:avLst/>
          </a:prstGeom>
        </p:spPr>
        <p:txBody>
          <a:bodyPr wrap="square"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en-US" altLang="ja-JP" sz="907" kern="0" dirty="0">
                <a:latin typeface="Meiryo UI" pitchFamily="50" charset="-128"/>
                <a:ea typeface="Meiryo UI" pitchFamily="50" charset="-128"/>
                <a:cs typeface="Meiryo UI" pitchFamily="50" charset="-128"/>
              </a:rPr>
              <a:t>※</a:t>
            </a:r>
            <a:r>
              <a:rPr lang="ja-JP" altLang="en-US" sz="907" kern="0" dirty="0">
                <a:latin typeface="Meiryo UI" pitchFamily="50" charset="-128"/>
                <a:ea typeface="Meiryo UI" pitchFamily="50" charset="-128"/>
                <a:cs typeface="Meiryo UI" pitchFamily="50" charset="-128"/>
              </a:rPr>
              <a:t>画像はイメージです。　</a:t>
            </a:r>
            <a:r>
              <a:rPr lang="en-US" altLang="ja-JP" sz="907" kern="0" dirty="0">
                <a:latin typeface="Meiryo UI" pitchFamily="50" charset="-128"/>
                <a:ea typeface="Meiryo UI" pitchFamily="50" charset="-128"/>
                <a:cs typeface="Meiryo UI" pitchFamily="50" charset="-128"/>
              </a:rPr>
              <a:t>※</a:t>
            </a:r>
            <a:r>
              <a:rPr lang="ja-JP" altLang="en-US" sz="907" kern="0" dirty="0">
                <a:latin typeface="Meiryo UI" pitchFamily="50" charset="-128"/>
                <a:ea typeface="Meiryo UI" pitchFamily="50" charset="-128"/>
                <a:cs typeface="Meiryo UI" pitchFamily="50" charset="-128"/>
              </a:rPr>
              <a:t>後加工機が必要な成果物が含まれております。詳細は弊社担当にお問い合わせください。</a:t>
            </a:r>
          </a:p>
        </p:txBody>
      </p:sp>
      <p:sp>
        <p:nvSpPr>
          <p:cNvPr id="100" name="テキスト ボックス 99"/>
          <p:cNvSpPr txBox="1"/>
          <p:nvPr/>
        </p:nvSpPr>
        <p:spPr bwMode="auto">
          <a:xfrm>
            <a:off x="467724" y="973739"/>
            <a:ext cx="897055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豊富なバリエーションの印刷物を簡単作成</a:t>
            </a:r>
          </a:p>
        </p:txBody>
      </p:sp>
      <p:sp>
        <p:nvSpPr>
          <p:cNvPr id="30" name="角丸四角形 29"/>
          <p:cNvSpPr/>
          <p:nvPr/>
        </p:nvSpPr>
        <p:spPr bwMode="auto">
          <a:xfrm>
            <a:off x="544879" y="1571499"/>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2" name="角丸四角形 31"/>
          <p:cNvSpPr/>
          <p:nvPr/>
        </p:nvSpPr>
        <p:spPr bwMode="auto">
          <a:xfrm>
            <a:off x="544879" y="3117896"/>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8" name="角丸四角形 37"/>
          <p:cNvSpPr/>
          <p:nvPr/>
        </p:nvSpPr>
        <p:spPr bwMode="auto">
          <a:xfrm>
            <a:off x="544879" y="4664294"/>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39" name="角丸四角形 38"/>
          <p:cNvSpPr/>
          <p:nvPr/>
        </p:nvSpPr>
        <p:spPr bwMode="auto">
          <a:xfrm>
            <a:off x="2333746" y="1571499"/>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0" name="角丸四角形 39"/>
          <p:cNvSpPr/>
          <p:nvPr/>
        </p:nvSpPr>
        <p:spPr bwMode="auto">
          <a:xfrm>
            <a:off x="2333746" y="3117896"/>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1" name="角丸四角形 40"/>
          <p:cNvSpPr/>
          <p:nvPr/>
        </p:nvSpPr>
        <p:spPr bwMode="auto">
          <a:xfrm>
            <a:off x="2333746" y="4664294"/>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2" name="角丸四角形 41"/>
          <p:cNvSpPr/>
          <p:nvPr/>
        </p:nvSpPr>
        <p:spPr bwMode="auto">
          <a:xfrm>
            <a:off x="4122614" y="1571499"/>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3" name="角丸四角形 42"/>
          <p:cNvSpPr/>
          <p:nvPr/>
        </p:nvSpPr>
        <p:spPr bwMode="auto">
          <a:xfrm>
            <a:off x="4122614" y="3117896"/>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4" name="角丸四角形 43"/>
          <p:cNvSpPr/>
          <p:nvPr/>
        </p:nvSpPr>
        <p:spPr bwMode="auto">
          <a:xfrm>
            <a:off x="4122614" y="4664294"/>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5" name="角丸四角形 44"/>
          <p:cNvSpPr/>
          <p:nvPr/>
        </p:nvSpPr>
        <p:spPr bwMode="auto">
          <a:xfrm>
            <a:off x="5911481" y="1571499"/>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6" name="角丸四角形 45"/>
          <p:cNvSpPr/>
          <p:nvPr/>
        </p:nvSpPr>
        <p:spPr bwMode="auto">
          <a:xfrm>
            <a:off x="5911481" y="3117896"/>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7" name="角丸四角形 46"/>
          <p:cNvSpPr/>
          <p:nvPr/>
        </p:nvSpPr>
        <p:spPr bwMode="auto">
          <a:xfrm>
            <a:off x="5911481" y="4664294"/>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8" name="角丸四角形 47"/>
          <p:cNvSpPr/>
          <p:nvPr/>
        </p:nvSpPr>
        <p:spPr bwMode="auto">
          <a:xfrm>
            <a:off x="7700349" y="1571499"/>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9" name="角丸四角形 48"/>
          <p:cNvSpPr/>
          <p:nvPr/>
        </p:nvSpPr>
        <p:spPr bwMode="auto">
          <a:xfrm>
            <a:off x="7700349" y="3117896"/>
            <a:ext cx="1600995" cy="1425450"/>
          </a:xfrm>
          <a:prstGeom prst="roundRect">
            <a:avLst>
              <a:gd name="adj" fmla="val 538"/>
            </a:avLst>
          </a:prstGeom>
          <a:solidFill>
            <a:srgbClr val="BEE1FF"/>
          </a:solidFill>
          <a:ln w="12700">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grpSp>
        <p:nvGrpSpPr>
          <p:cNvPr id="51" name="グループ化 50"/>
          <p:cNvGrpSpPr/>
          <p:nvPr/>
        </p:nvGrpSpPr>
        <p:grpSpPr>
          <a:xfrm>
            <a:off x="5959265" y="1649250"/>
            <a:ext cx="1505423" cy="1132461"/>
            <a:chOff x="7006421" y="1648815"/>
            <a:chExt cx="2388323" cy="1796627"/>
          </a:xfrm>
        </p:grpSpPr>
        <p:pic>
          <p:nvPicPr>
            <p:cNvPr id="52" name="図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5194" y="2053049"/>
              <a:ext cx="1749550" cy="1392393"/>
            </a:xfrm>
            <a:prstGeom prst="rect">
              <a:avLst/>
            </a:prstGeom>
          </p:spPr>
        </p:pic>
        <p:pic>
          <p:nvPicPr>
            <p:cNvPr id="53" name="図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6421" y="1648815"/>
              <a:ext cx="1749550" cy="1394981"/>
            </a:xfrm>
            <a:prstGeom prst="rect">
              <a:avLst/>
            </a:prstGeom>
          </p:spPr>
        </p:pic>
      </p:grpSp>
      <p:grpSp>
        <p:nvGrpSpPr>
          <p:cNvPr id="54" name="グループ化 53"/>
          <p:cNvGrpSpPr/>
          <p:nvPr/>
        </p:nvGrpSpPr>
        <p:grpSpPr>
          <a:xfrm>
            <a:off x="2407461" y="1714012"/>
            <a:ext cx="1468866" cy="905852"/>
            <a:chOff x="3198886" y="2029811"/>
            <a:chExt cx="1775184" cy="1094759"/>
          </a:xfrm>
        </p:grpSpPr>
        <p:pic>
          <p:nvPicPr>
            <p:cNvPr id="5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198886" y="2029811"/>
              <a:ext cx="1756690" cy="1064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正方形/長方形 55"/>
            <p:cNvSpPr/>
            <p:nvPr/>
          </p:nvSpPr>
          <p:spPr>
            <a:xfrm>
              <a:off x="4113524" y="2658844"/>
              <a:ext cx="860546" cy="465726"/>
            </a:xfrm>
            <a:prstGeom prst="rect">
              <a:avLst/>
            </a:prstGeom>
          </p:spPr>
          <p:txBody>
            <a:bodyPr wrap="none">
              <a:spAutoFit/>
              <a:scene3d>
                <a:camera prst="orthographicFront"/>
                <a:lightRig rig="threePt" dir="t"/>
              </a:scene3d>
              <a:sp3d extrusionH="57150" contourW="31750">
                <a:bevelT w="0" h="88900" prst="softRound"/>
                <a:contourClr>
                  <a:srgbClr val="00B050"/>
                </a:contourClr>
              </a:sp3d>
            </a:bodyPr>
            <a:lstStyle/>
            <a:p>
              <a:pPr algn="ctr" defTabSz="922509"/>
              <a:r>
                <a:rPr lang="ja-JP" altLang="en-US" sz="952"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株式会社 </a:t>
              </a:r>
              <a:endParaRPr lang="en-US" altLang="ja-JP" sz="952" b="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952"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grpSp>
      <p:grpSp>
        <p:nvGrpSpPr>
          <p:cNvPr id="3" name="グループ化 2"/>
          <p:cNvGrpSpPr/>
          <p:nvPr/>
        </p:nvGrpSpPr>
        <p:grpSpPr>
          <a:xfrm>
            <a:off x="7914740" y="1935013"/>
            <a:ext cx="1172210" cy="610407"/>
            <a:chOff x="5753764" y="3787833"/>
            <a:chExt cx="1916334" cy="997896"/>
          </a:xfrm>
        </p:grpSpPr>
        <p:pic>
          <p:nvPicPr>
            <p:cNvPr id="57" name="図 56"/>
            <p:cNvPicPr>
              <a:picLocks noChangeAspect="1"/>
            </p:cNvPicPr>
            <p:nvPr/>
          </p:nvPicPr>
          <p:blipFill rotWithShape="1">
            <a:blip r:embed="rId5" cstate="print">
              <a:extLst>
                <a:ext uri="{28A0092B-C50C-407E-A947-70E740481C1C}">
                  <a14:useLocalDpi xmlns:a14="http://schemas.microsoft.com/office/drawing/2010/main" val="0"/>
                </a:ext>
              </a:extLst>
            </a:blip>
            <a:srcRect t="16225" r="53257" b="15366"/>
            <a:stretch/>
          </p:blipFill>
          <p:spPr>
            <a:xfrm>
              <a:off x="5753764" y="3787833"/>
              <a:ext cx="1228353" cy="724755"/>
            </a:xfrm>
            <a:prstGeom prst="rect">
              <a:avLst/>
            </a:prstGeom>
          </p:spPr>
        </p:pic>
        <p:pic>
          <p:nvPicPr>
            <p:cNvPr id="58" name="図 57"/>
            <p:cNvPicPr>
              <a:picLocks noChangeAspect="1"/>
            </p:cNvPicPr>
            <p:nvPr/>
          </p:nvPicPr>
          <p:blipFill rotWithShape="1">
            <a:blip r:embed="rId6" cstate="print">
              <a:extLst>
                <a:ext uri="{28A0092B-C50C-407E-A947-70E740481C1C}">
                  <a14:useLocalDpi xmlns:a14="http://schemas.microsoft.com/office/drawing/2010/main" val="0"/>
                </a:ext>
              </a:extLst>
            </a:blip>
            <a:srcRect r="43360" b="11212"/>
            <a:stretch/>
          </p:blipFill>
          <p:spPr>
            <a:xfrm>
              <a:off x="6445863" y="4076719"/>
              <a:ext cx="1224235" cy="709010"/>
            </a:xfrm>
            <a:prstGeom prst="rect">
              <a:avLst/>
            </a:prstGeom>
          </p:spPr>
        </p:pic>
      </p:grpSp>
      <p:pic>
        <p:nvPicPr>
          <p:cNvPr id="59" name="図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619" y="3211909"/>
            <a:ext cx="1178175" cy="751448"/>
          </a:xfrm>
          <a:prstGeom prst="rect">
            <a:avLst/>
          </a:prstGeom>
        </p:spPr>
      </p:pic>
      <p:sp>
        <p:nvSpPr>
          <p:cNvPr id="63" name="正方形/長方形 62"/>
          <p:cNvSpPr/>
          <p:nvPr/>
        </p:nvSpPr>
        <p:spPr>
          <a:xfrm>
            <a:off x="6374385" y="4247444"/>
            <a:ext cx="675185"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報告書</a:t>
            </a:r>
          </a:p>
        </p:txBody>
      </p:sp>
      <p:sp>
        <p:nvSpPr>
          <p:cNvPr id="65" name="正方形/長方形 64"/>
          <p:cNvSpPr/>
          <p:nvPr/>
        </p:nvSpPr>
        <p:spPr>
          <a:xfrm>
            <a:off x="8085507" y="4247444"/>
            <a:ext cx="830677"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マニュアル</a:t>
            </a:r>
          </a:p>
        </p:txBody>
      </p:sp>
      <p:sp>
        <p:nvSpPr>
          <p:cNvPr id="66" name="正方形/長方形 65"/>
          <p:cNvSpPr/>
          <p:nvPr/>
        </p:nvSpPr>
        <p:spPr>
          <a:xfrm>
            <a:off x="4692919" y="4247444"/>
            <a:ext cx="460382"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en-US" altLang="ja-JP" sz="1270" b="1" dirty="0">
                <a:latin typeface="Meiryo UI" panose="020B0604030504040204" pitchFamily="50" charset="-128"/>
                <a:ea typeface="Meiryo UI" panose="020B0604030504040204" pitchFamily="50" charset="-128"/>
                <a:cs typeface="Meiryo UI" panose="020B0604030504040204" pitchFamily="50" charset="-128"/>
              </a:rPr>
              <a:t>DM</a:t>
            </a:r>
          </a:p>
        </p:txBody>
      </p:sp>
      <p:sp>
        <p:nvSpPr>
          <p:cNvPr id="67" name="正方形/長方形 66"/>
          <p:cNvSpPr/>
          <p:nvPr/>
        </p:nvSpPr>
        <p:spPr>
          <a:xfrm>
            <a:off x="2714899" y="4247444"/>
            <a:ext cx="838691"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会社案内</a:t>
            </a:r>
          </a:p>
        </p:txBody>
      </p:sp>
      <p:sp>
        <p:nvSpPr>
          <p:cNvPr id="69" name="正方形/長方形 68"/>
          <p:cNvSpPr/>
          <p:nvPr/>
        </p:nvSpPr>
        <p:spPr>
          <a:xfrm>
            <a:off x="6028937" y="2692285"/>
            <a:ext cx="1366080"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営業プレゼン資料</a:t>
            </a:r>
          </a:p>
        </p:txBody>
      </p:sp>
      <p:sp>
        <p:nvSpPr>
          <p:cNvPr id="70" name="正方形/長方形 69"/>
          <p:cNvSpPr/>
          <p:nvPr/>
        </p:nvSpPr>
        <p:spPr>
          <a:xfrm>
            <a:off x="8245006" y="2692285"/>
            <a:ext cx="511680"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名刺</a:t>
            </a:r>
          </a:p>
        </p:txBody>
      </p:sp>
      <p:sp>
        <p:nvSpPr>
          <p:cNvPr id="71" name="正方形/長方形 70"/>
          <p:cNvSpPr/>
          <p:nvPr/>
        </p:nvSpPr>
        <p:spPr>
          <a:xfrm>
            <a:off x="4258505" y="2692285"/>
            <a:ext cx="1329211"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zh-TW" altLang="en-US" sz="1270" b="1">
                <a:latin typeface="Meiryo UI" panose="020B0604030504040204" pitchFamily="50" charset="-128"/>
                <a:ea typeface="Meiryo UI" panose="020B0604030504040204" pitchFamily="50" charset="-128"/>
                <a:cs typeface="Meiryo UI" panose="020B0604030504040204" pitchFamily="50" charset="-128"/>
              </a:rPr>
              <a:t>重要事項説明書</a:t>
            </a:r>
            <a:endParaRPr lang="zh-TW" altLang="en-US" sz="127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p:cNvSpPr/>
          <p:nvPr/>
        </p:nvSpPr>
        <p:spPr>
          <a:xfrm>
            <a:off x="2770201" y="2692285"/>
            <a:ext cx="728084"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ポスター</a:t>
            </a:r>
          </a:p>
        </p:txBody>
      </p:sp>
      <p:sp>
        <p:nvSpPr>
          <p:cNvPr id="74" name="正方形/長方形 73"/>
          <p:cNvSpPr/>
          <p:nvPr/>
        </p:nvSpPr>
        <p:spPr>
          <a:xfrm>
            <a:off x="6182023" y="5785220"/>
            <a:ext cx="1059906"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クリアファイル</a:t>
            </a:r>
          </a:p>
        </p:txBody>
      </p:sp>
      <p:sp>
        <p:nvSpPr>
          <p:cNvPr id="75" name="正方形/長方形 74"/>
          <p:cNvSpPr/>
          <p:nvPr/>
        </p:nvSpPr>
        <p:spPr>
          <a:xfrm>
            <a:off x="4518992" y="5785220"/>
            <a:ext cx="808235"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ノベルティ</a:t>
            </a:r>
          </a:p>
        </p:txBody>
      </p:sp>
      <p:sp>
        <p:nvSpPr>
          <p:cNvPr id="76" name="正方形/長方形 75"/>
          <p:cNvSpPr/>
          <p:nvPr/>
        </p:nvSpPr>
        <p:spPr>
          <a:xfrm>
            <a:off x="2701272" y="5785220"/>
            <a:ext cx="865943"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立体</a:t>
            </a:r>
            <a:r>
              <a:rPr lang="en-US" altLang="ja-JP" sz="1270" b="1" dirty="0">
                <a:latin typeface="Meiryo UI" panose="020B0604030504040204" pitchFamily="50" charset="-128"/>
                <a:ea typeface="Meiryo UI" panose="020B0604030504040204" pitchFamily="50" charset="-128"/>
                <a:cs typeface="Meiryo UI" panose="020B0604030504040204" pitchFamily="50" charset="-128"/>
              </a:rPr>
              <a:t>POP</a:t>
            </a:r>
          </a:p>
        </p:txBody>
      </p:sp>
      <p:sp>
        <p:nvSpPr>
          <p:cNvPr id="77" name="正方形/長方形 76"/>
          <p:cNvSpPr/>
          <p:nvPr/>
        </p:nvSpPr>
        <p:spPr>
          <a:xfrm>
            <a:off x="1089536" y="5785220"/>
            <a:ext cx="511680"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封筒</a:t>
            </a:r>
            <a:endParaRPr lang="en-US" altLang="ja-JP" sz="1270"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67"/>
          <p:cNvSpPr/>
          <p:nvPr/>
        </p:nvSpPr>
        <p:spPr>
          <a:xfrm>
            <a:off x="567759" y="4247444"/>
            <a:ext cx="1555234"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カタログ</a:t>
            </a:r>
            <a:r>
              <a:rPr lang="en-US" altLang="ja-JP" sz="127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270" b="1" dirty="0">
                <a:latin typeface="Meiryo UI" panose="020B0604030504040204" pitchFamily="50" charset="-128"/>
                <a:ea typeface="Meiryo UI" panose="020B0604030504040204" pitchFamily="50" charset="-128"/>
                <a:cs typeface="Meiryo UI" panose="020B0604030504040204" pitchFamily="50" charset="-128"/>
              </a:rPr>
              <a:t>パンフレット</a:t>
            </a:r>
          </a:p>
        </p:txBody>
      </p:sp>
      <p:pic>
        <p:nvPicPr>
          <p:cNvPr id="5" name="図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698" y="1560525"/>
            <a:ext cx="1189175" cy="891287"/>
          </a:xfrm>
          <a:prstGeom prst="rect">
            <a:avLst/>
          </a:prstGeom>
        </p:spPr>
      </p:pic>
      <p:pic>
        <p:nvPicPr>
          <p:cNvPr id="4" name="図 3"/>
          <p:cNvPicPr>
            <a:picLocks noChangeAspect="1"/>
          </p:cNvPicPr>
          <p:nvPr/>
        </p:nvPicPr>
        <p:blipFill>
          <a:blip r:embed="rId9"/>
          <a:stretch>
            <a:fillRect/>
          </a:stretch>
        </p:blipFill>
        <p:spPr>
          <a:xfrm>
            <a:off x="2862912" y="4801912"/>
            <a:ext cx="542662" cy="967137"/>
          </a:xfrm>
          <a:prstGeom prst="rect">
            <a:avLst/>
          </a:prstGeom>
        </p:spPr>
      </p:pic>
      <p:pic>
        <p:nvPicPr>
          <p:cNvPr id="50" name="図 4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50793" y="3222667"/>
            <a:ext cx="689186" cy="971126"/>
          </a:xfrm>
          <a:prstGeom prst="rect">
            <a:avLst/>
          </a:prstGeom>
        </p:spPr>
      </p:pic>
      <p:pic>
        <p:nvPicPr>
          <p:cNvPr id="60" name="図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56253" y="3226169"/>
            <a:ext cx="689186" cy="971125"/>
          </a:xfrm>
          <a:prstGeom prst="rect">
            <a:avLst/>
          </a:prstGeom>
        </p:spPr>
      </p:pic>
      <p:pic>
        <p:nvPicPr>
          <p:cNvPr id="61" name="図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8350" y="3216612"/>
            <a:ext cx="1181356" cy="753477"/>
          </a:xfrm>
          <a:prstGeom prst="rect">
            <a:avLst/>
          </a:prstGeom>
        </p:spPr>
      </p:pic>
      <p:pic>
        <p:nvPicPr>
          <p:cNvPr id="62" name="図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1215350">
            <a:off x="2469406" y="3461201"/>
            <a:ext cx="624779" cy="752485"/>
          </a:xfrm>
          <a:prstGeom prst="rect">
            <a:avLst/>
          </a:prstGeom>
        </p:spPr>
      </p:pic>
      <p:pic>
        <p:nvPicPr>
          <p:cNvPr id="79" name="図 7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21142723">
            <a:off x="690690" y="3460193"/>
            <a:ext cx="620964" cy="748149"/>
          </a:xfrm>
          <a:prstGeom prst="rect">
            <a:avLst/>
          </a:prstGeom>
        </p:spPr>
      </p:pic>
      <p:pic>
        <p:nvPicPr>
          <p:cNvPr id="64" name="図 6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37376" y="1841217"/>
            <a:ext cx="1172182" cy="772772"/>
          </a:xfrm>
          <a:prstGeom prst="rect">
            <a:avLst/>
          </a:prstGeom>
        </p:spPr>
      </p:pic>
      <p:grpSp>
        <p:nvGrpSpPr>
          <p:cNvPr id="12" name="グループ化 11"/>
          <p:cNvGrpSpPr/>
          <p:nvPr/>
        </p:nvGrpSpPr>
        <p:grpSpPr>
          <a:xfrm>
            <a:off x="4356176" y="3275624"/>
            <a:ext cx="1117024" cy="971820"/>
            <a:chOff x="4472773" y="3611526"/>
            <a:chExt cx="1231571" cy="1071477"/>
          </a:xfrm>
        </p:grpSpPr>
        <p:grpSp>
          <p:nvGrpSpPr>
            <p:cNvPr id="6" name="グループ化 5"/>
            <p:cNvGrpSpPr/>
            <p:nvPr/>
          </p:nvGrpSpPr>
          <p:grpSpPr>
            <a:xfrm rot="777282">
              <a:off x="5005005" y="3611526"/>
              <a:ext cx="698859" cy="961428"/>
              <a:chOff x="3545952" y="2331702"/>
              <a:chExt cx="2632887" cy="3622092"/>
            </a:xfrm>
          </p:grpSpPr>
          <p:pic>
            <p:nvPicPr>
              <p:cNvPr id="82" name="図 8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545952" y="2331702"/>
                <a:ext cx="2632887" cy="3622092"/>
              </a:xfrm>
              <a:prstGeom prst="rect">
                <a:avLst/>
              </a:prstGeom>
            </p:spPr>
          </p:pic>
          <p:pic>
            <p:nvPicPr>
              <p:cNvPr id="2" name="図 1"/>
              <p:cNvPicPr>
                <a:picLocks noChangeAspect="1"/>
              </p:cNvPicPr>
              <p:nvPr/>
            </p:nvPicPr>
            <p:blipFill rotWithShape="1">
              <a:blip r:embed="rId17" cstate="print">
                <a:extLst>
                  <a:ext uri="{28A0092B-C50C-407E-A947-70E740481C1C}">
                    <a14:useLocalDpi xmlns:a14="http://schemas.microsoft.com/office/drawing/2010/main" val="0"/>
                  </a:ext>
                </a:extLst>
              </a:blip>
              <a:srcRect l="15623" r="12389" b="1250"/>
              <a:stretch/>
            </p:blipFill>
            <p:spPr>
              <a:xfrm>
                <a:off x="3569460" y="2359821"/>
                <a:ext cx="2572634" cy="3545680"/>
              </a:xfrm>
              <a:prstGeom prst="rect">
                <a:avLst/>
              </a:prstGeom>
            </p:spPr>
          </p:pic>
        </p:grpSp>
        <p:pic>
          <p:nvPicPr>
            <p:cNvPr id="11" name="図 10"/>
            <p:cNvPicPr>
              <a:picLocks noChangeAspect="1"/>
            </p:cNvPicPr>
            <p:nvPr/>
          </p:nvPicPr>
          <p:blipFill>
            <a:blip r:embed="rId18"/>
            <a:stretch>
              <a:fillRect/>
            </a:stretch>
          </p:blipFill>
          <p:spPr>
            <a:xfrm>
              <a:off x="4986609" y="3878841"/>
              <a:ext cx="717735" cy="697229"/>
            </a:xfrm>
            <a:prstGeom prst="rect">
              <a:avLst/>
            </a:prstGeom>
          </p:spPr>
        </p:pic>
        <p:pic>
          <p:nvPicPr>
            <p:cNvPr id="81" name="図 8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21026222">
              <a:off x="4472773" y="3721575"/>
              <a:ext cx="698859" cy="961428"/>
            </a:xfrm>
            <a:prstGeom prst="rect">
              <a:avLst/>
            </a:prstGeom>
          </p:spPr>
        </p:pic>
      </p:grpSp>
      <p:pic>
        <p:nvPicPr>
          <p:cNvPr id="15" name="図 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1113547">
            <a:off x="1346404" y="1909592"/>
            <a:ext cx="592437" cy="837958"/>
          </a:xfrm>
          <a:prstGeom prst="rect">
            <a:avLst/>
          </a:prstGeom>
        </p:spPr>
      </p:pic>
      <p:sp>
        <p:nvSpPr>
          <p:cNvPr id="73" name="正方形/長方形 72"/>
          <p:cNvSpPr/>
          <p:nvPr/>
        </p:nvSpPr>
        <p:spPr>
          <a:xfrm>
            <a:off x="506043" y="2692285"/>
            <a:ext cx="1678665" cy="28777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270" b="1" dirty="0">
                <a:latin typeface="Meiryo UI" panose="020B0604030504040204" pitchFamily="50" charset="-128"/>
                <a:ea typeface="Meiryo UI" panose="020B0604030504040204" pitchFamily="50" charset="-128"/>
                <a:cs typeface="Meiryo UI" panose="020B0604030504040204" pitchFamily="50" charset="-128"/>
              </a:rPr>
              <a:t>地域ポスティングチラシ</a:t>
            </a:r>
          </a:p>
        </p:txBody>
      </p:sp>
      <p:grpSp>
        <p:nvGrpSpPr>
          <p:cNvPr id="7" name="グループ化 6"/>
          <p:cNvGrpSpPr/>
          <p:nvPr/>
        </p:nvGrpSpPr>
        <p:grpSpPr>
          <a:xfrm>
            <a:off x="599569" y="4975616"/>
            <a:ext cx="1478234" cy="834884"/>
            <a:chOff x="-605505" y="2933274"/>
            <a:chExt cx="2720044" cy="1536239"/>
          </a:xfrm>
        </p:grpSpPr>
        <p:pic>
          <p:nvPicPr>
            <p:cNvPr id="86" name="図 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385048">
              <a:off x="860055" y="2933274"/>
              <a:ext cx="1254484" cy="1536239"/>
            </a:xfrm>
            <a:prstGeom prst="rect">
              <a:avLst/>
            </a:prstGeom>
          </p:spPr>
        </p:pic>
        <p:pic>
          <p:nvPicPr>
            <p:cNvPr id="85" name="図 8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1057399">
              <a:off x="-605505" y="3324243"/>
              <a:ext cx="1683828" cy="751350"/>
            </a:xfrm>
            <a:prstGeom prst="rect">
              <a:avLst/>
            </a:prstGeom>
          </p:spPr>
        </p:pic>
      </p:grpSp>
      <p:sp>
        <p:nvSpPr>
          <p:cNvPr id="83" name="Rectangle 11"/>
          <p:cNvSpPr txBox="1">
            <a:spLocks noChangeArrowheads="1"/>
          </p:cNvSpPr>
          <p:nvPr/>
        </p:nvSpPr>
        <p:spPr>
          <a:xfrm>
            <a:off x="7667659" y="5913585"/>
            <a:ext cx="854799" cy="287771"/>
          </a:xfrm>
          <a:prstGeom prst="rect">
            <a:avLst/>
          </a:prstGeom>
        </p:spPr>
        <p:txBody>
          <a:bodyPr wrap="square"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ja-JP" altLang="en-US" sz="1270" kern="0" dirty="0">
                <a:solidFill>
                  <a:schemeClr val="tx1">
                    <a:lumMod val="75000"/>
                    <a:lumOff val="25000"/>
                  </a:schemeClr>
                </a:solidFill>
                <a:latin typeface="Meiryo UI" pitchFamily="50" charset="-128"/>
                <a:ea typeface="Meiryo UI" pitchFamily="50" charset="-128"/>
                <a:cs typeface="Meiryo UI" pitchFamily="50" charset="-128"/>
              </a:rPr>
              <a:t>・・・</a:t>
            </a:r>
            <a:r>
              <a:rPr lang="en-US" altLang="ja-JP" sz="1270" kern="0" dirty="0">
                <a:solidFill>
                  <a:schemeClr val="tx1">
                    <a:lumMod val="75000"/>
                    <a:lumOff val="25000"/>
                  </a:schemeClr>
                </a:solidFill>
                <a:latin typeface="Meiryo UI" pitchFamily="50" charset="-128"/>
                <a:ea typeface="Meiryo UI" pitchFamily="50" charset="-128"/>
                <a:cs typeface="Meiryo UI" pitchFamily="50" charset="-128"/>
              </a:rPr>
              <a:t>etc.</a:t>
            </a:r>
            <a:endParaRPr lang="ja-JP" altLang="en-US" sz="1270" kern="0"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89" name="Rectangle 11"/>
          <p:cNvSpPr txBox="1">
            <a:spLocks noChangeArrowheads="1"/>
          </p:cNvSpPr>
          <p:nvPr/>
        </p:nvSpPr>
        <p:spPr>
          <a:xfrm>
            <a:off x="7566852" y="4649563"/>
            <a:ext cx="1340264" cy="594586"/>
          </a:xfrm>
          <a:prstGeom prst="rect">
            <a:avLst/>
          </a:prstGeom>
        </p:spPr>
        <p:txBody>
          <a:bodyPr wrap="square" anchor="ctr">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1088" kern="0" dirty="0">
                <a:solidFill>
                  <a:schemeClr val="tx1">
                    <a:lumMod val="75000"/>
                    <a:lumOff val="25000"/>
                  </a:schemeClr>
                </a:solidFill>
                <a:latin typeface="Meiryo UI" pitchFamily="50" charset="-128"/>
                <a:ea typeface="Meiryo UI" pitchFamily="50" charset="-128"/>
                <a:cs typeface="Meiryo UI" pitchFamily="50" charset="-128"/>
              </a:rPr>
              <a:t>手に取ってもらえる</a:t>
            </a:r>
            <a:endParaRPr lang="en-US" altLang="ja-JP" sz="1088" kern="0" dirty="0">
              <a:solidFill>
                <a:schemeClr val="tx1">
                  <a:lumMod val="75000"/>
                  <a:lumOff val="25000"/>
                </a:schemeClr>
              </a:solidFill>
              <a:latin typeface="Meiryo UI" pitchFamily="50" charset="-128"/>
              <a:ea typeface="Meiryo UI" pitchFamily="50" charset="-128"/>
              <a:cs typeface="Meiryo UI" pitchFamily="50" charset="-128"/>
            </a:endParaRPr>
          </a:p>
          <a:p>
            <a:pPr algn="ctr"/>
            <a:r>
              <a:rPr lang="ja-JP" altLang="en-US" sz="1088" kern="0" dirty="0">
                <a:solidFill>
                  <a:schemeClr val="tx1">
                    <a:lumMod val="75000"/>
                    <a:lumOff val="25000"/>
                  </a:schemeClr>
                </a:solidFill>
                <a:latin typeface="Meiryo UI" pitchFamily="50" charset="-128"/>
                <a:ea typeface="Meiryo UI" pitchFamily="50" charset="-128"/>
                <a:cs typeface="Meiryo UI" pitchFamily="50" charset="-128"/>
              </a:rPr>
              <a:t>ユニークな販促物も作成可能</a:t>
            </a:r>
          </a:p>
        </p:txBody>
      </p:sp>
      <p:grpSp>
        <p:nvGrpSpPr>
          <p:cNvPr id="9" name="グループ化 8"/>
          <p:cNvGrpSpPr/>
          <p:nvPr/>
        </p:nvGrpSpPr>
        <p:grpSpPr>
          <a:xfrm>
            <a:off x="8312736" y="5074745"/>
            <a:ext cx="1022110" cy="891778"/>
            <a:chOff x="8835064" y="5595140"/>
            <a:chExt cx="1126924" cy="983227"/>
          </a:xfrm>
        </p:grpSpPr>
        <p:pic>
          <p:nvPicPr>
            <p:cNvPr id="84" name="図 83"/>
            <p:cNvPicPr>
              <a:picLocks noChangeAspect="1"/>
            </p:cNvPicPr>
            <p:nvPr/>
          </p:nvPicPr>
          <p:blipFill>
            <a:blip r:embed="rId22"/>
            <a:stretch>
              <a:fillRect/>
            </a:stretch>
          </p:blipFill>
          <p:spPr>
            <a:xfrm>
              <a:off x="8958858" y="5595140"/>
              <a:ext cx="1003130" cy="972914"/>
            </a:xfrm>
            <a:prstGeom prst="rect">
              <a:avLst/>
            </a:prstGeom>
          </p:spPr>
        </p:pic>
        <p:pic>
          <p:nvPicPr>
            <p:cNvPr id="91" name="図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rot="20267372">
              <a:off x="8845070" y="5813771"/>
              <a:ext cx="509588" cy="651650"/>
            </a:xfrm>
            <a:prstGeom prst="rect">
              <a:avLst/>
            </a:prstGeom>
          </p:spPr>
        </p:pic>
        <p:pic>
          <p:nvPicPr>
            <p:cNvPr id="87" name="図 86"/>
            <p:cNvPicPr>
              <a:picLocks noChangeAspect="1"/>
            </p:cNvPicPr>
            <p:nvPr/>
          </p:nvPicPr>
          <p:blipFill>
            <a:blip r:embed="rId24"/>
            <a:stretch>
              <a:fillRect/>
            </a:stretch>
          </p:blipFill>
          <p:spPr>
            <a:xfrm>
              <a:off x="8835064" y="6214499"/>
              <a:ext cx="208509" cy="363868"/>
            </a:xfrm>
            <a:prstGeom prst="rect">
              <a:avLst/>
            </a:prstGeom>
          </p:spPr>
        </p:pic>
      </p:grpSp>
      <p:pic>
        <p:nvPicPr>
          <p:cNvPr id="92" name="図 9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373094" y="4822802"/>
            <a:ext cx="739963" cy="946247"/>
          </a:xfrm>
          <a:prstGeom prst="rect">
            <a:avLst/>
          </a:prstGeom>
        </p:spPr>
      </p:pic>
      <p:sp>
        <p:nvSpPr>
          <p:cNvPr id="10" name="タイトル 9">
            <a:extLst>
              <a:ext uri="{FF2B5EF4-FFF2-40B4-BE49-F238E27FC236}">
                <a16:creationId xmlns:a16="http://schemas.microsoft.com/office/drawing/2014/main" id="{2DC45182-756B-4B46-A2F0-678DCC9438EF}"/>
              </a:ext>
            </a:extLst>
          </p:cNvPr>
          <p:cNvSpPr>
            <a:spLocks noGrp="1"/>
          </p:cNvSpPr>
          <p:nvPr>
            <p:ph type="title"/>
          </p:nvPr>
        </p:nvSpPr>
        <p:spPr/>
        <p:txBody>
          <a:bodyPr/>
          <a:lstStyle/>
          <a:p>
            <a:r>
              <a:rPr lang="ja-JP" altLang="en-US" dirty="0"/>
              <a:t>作成可能な印刷物一例</a:t>
            </a:r>
          </a:p>
        </p:txBody>
      </p:sp>
      <p:pic>
        <p:nvPicPr>
          <p:cNvPr id="13" name="図 12">
            <a:extLst>
              <a:ext uri="{FF2B5EF4-FFF2-40B4-BE49-F238E27FC236}">
                <a16:creationId xmlns:a16="http://schemas.microsoft.com/office/drawing/2014/main" id="{32B777B4-824E-4D6E-BFF3-701BDD18D827}"/>
              </a:ext>
            </a:extLst>
          </p:cNvPr>
          <p:cNvPicPr>
            <a:picLocks noChangeAspect="1"/>
          </p:cNvPicPr>
          <p:nvPr/>
        </p:nvPicPr>
        <p:blipFill>
          <a:blip r:embed="rId26"/>
          <a:stretch>
            <a:fillRect/>
          </a:stretch>
        </p:blipFill>
        <p:spPr>
          <a:xfrm>
            <a:off x="4472455" y="4853483"/>
            <a:ext cx="901308" cy="923426"/>
          </a:xfrm>
          <a:prstGeom prst="rect">
            <a:avLst/>
          </a:prstGeom>
        </p:spPr>
      </p:pic>
      <p:sp>
        <p:nvSpPr>
          <p:cNvPr id="8" name="スライド番号プレースホルダー 7">
            <a:extLst>
              <a:ext uri="{FF2B5EF4-FFF2-40B4-BE49-F238E27FC236}">
                <a16:creationId xmlns:a16="http://schemas.microsoft.com/office/drawing/2014/main" id="{C2E67C8F-BFED-44E0-AFD5-D900227CBA9C}"/>
              </a:ext>
            </a:extLst>
          </p:cNvPr>
          <p:cNvSpPr>
            <a:spLocks noGrp="1"/>
          </p:cNvSpPr>
          <p:nvPr>
            <p:ph type="sldNum" sz="quarter" idx="4"/>
          </p:nvPr>
        </p:nvSpPr>
        <p:spPr/>
        <p:txBody>
          <a:bodyPr/>
          <a:lstStyle/>
          <a:p>
            <a:pPr>
              <a:defRPr/>
            </a:pPr>
            <a:fld id="{FB3629B8-3F17-4C5D-9EA5-923845F78C95}" type="slidenum">
              <a:rPr lang="en-US" altLang="ja-JP" smtClean="0"/>
              <a:pPr>
                <a:defRPr/>
              </a:pPr>
              <a:t>57</a:t>
            </a:fld>
            <a:endParaRPr lang="en-US" altLang="ja-JP" dirty="0"/>
          </a:p>
        </p:txBody>
      </p:sp>
    </p:spTree>
    <p:extLst>
      <p:ext uri="{BB962C8B-B14F-4D97-AF65-F5344CB8AC3E}">
        <p14:creationId xmlns:p14="http://schemas.microsoft.com/office/powerpoint/2010/main" val="97047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楕円 2"/>
          <p:cNvSpPr/>
          <p:nvPr/>
        </p:nvSpPr>
        <p:spPr bwMode="auto">
          <a:xfrm>
            <a:off x="627523" y="2526174"/>
            <a:ext cx="1564291" cy="1564291"/>
          </a:xfrm>
          <a:prstGeom prst="ellipse">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7" name="テキスト ボックス 6"/>
          <p:cNvSpPr txBox="1"/>
          <p:nvPr/>
        </p:nvSpPr>
        <p:spPr>
          <a:xfrm>
            <a:off x="561461" y="2090971"/>
            <a:ext cx="1482820" cy="354841"/>
          </a:xfrm>
          <a:prstGeom prst="rect">
            <a:avLst/>
          </a:prstGeom>
          <a:noFill/>
        </p:spPr>
        <p:txBody>
          <a:bodyPr wrap="square" rtlCol="0">
            <a:spAutoFit/>
          </a:bodyPr>
          <a:lstStyle/>
          <a:p>
            <a:r>
              <a:rPr lang="ja-JP" altLang="en-US" sz="1706"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例えば・・・</a:t>
            </a:r>
          </a:p>
        </p:txBody>
      </p:sp>
      <p:sp>
        <p:nvSpPr>
          <p:cNvPr id="16" name="テキスト ボックス 15"/>
          <p:cNvSpPr txBox="1"/>
          <p:nvPr/>
        </p:nvSpPr>
        <p:spPr>
          <a:xfrm>
            <a:off x="5741749" y="3798021"/>
            <a:ext cx="3407139" cy="594586"/>
          </a:xfrm>
          <a:prstGeom prst="rect">
            <a:avLst/>
          </a:prstGeom>
          <a:noFill/>
        </p:spPr>
        <p:txBody>
          <a:bodyPr wrap="square" rtlCol="0">
            <a:spAutoFit/>
          </a:bodyPr>
          <a:lstStyle/>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Ａ</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用紙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枚で名刺</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枚を作成</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■カウンター料金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カラー</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=150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■Ａ</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用紙代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8</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=80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テキスト ボックス 20"/>
          <p:cNvSpPr txBox="1"/>
          <p:nvPr/>
        </p:nvSpPr>
        <p:spPr>
          <a:xfrm>
            <a:off x="5741749" y="5645758"/>
            <a:ext cx="3943510" cy="594586"/>
          </a:xfrm>
          <a:prstGeom prst="rect">
            <a:avLst/>
          </a:prstGeom>
          <a:noFill/>
        </p:spPr>
        <p:txBody>
          <a:bodyPr wrap="square" rtlCol="0">
            <a:spAutoFit/>
          </a:bodyPr>
          <a:lstStyle/>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Ａ</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用紙・両面・集約にて</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4</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面</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36</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ページ</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■カウンター料金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×18</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枚分</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両面</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270</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■Ａ</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グロスコート紙　</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×9</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=63</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Rectangle 2"/>
          <p:cNvSpPr txBox="1">
            <a:spLocks noChangeArrowheads="1"/>
          </p:cNvSpPr>
          <p:nvPr/>
        </p:nvSpPr>
        <p:spPr>
          <a:xfrm>
            <a:off x="561461" y="1560803"/>
            <a:ext cx="7956663" cy="34362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defRPr/>
            </a:pPr>
            <a:r>
              <a:rPr lang="ja-JP" altLang="en-US" sz="1633" kern="0"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ムダもなくなる為、外注に比べ安価になることも多いです</a:t>
            </a:r>
            <a:endParaRPr lang="en-US" altLang="ja-JP" sz="1633" kern="0" dirty="0">
              <a:solidFill>
                <a:srgbClr val="5A5A5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テキスト ボックス 37"/>
          <p:cNvSpPr txBox="1"/>
          <p:nvPr/>
        </p:nvSpPr>
        <p:spPr>
          <a:xfrm>
            <a:off x="561461" y="6537856"/>
            <a:ext cx="4175629" cy="245901"/>
          </a:xfrm>
          <a:prstGeom prst="rect">
            <a:avLst/>
          </a:prstGeom>
          <a:noFill/>
        </p:spPr>
        <p:txBody>
          <a:bodyPr wrap="square" rtlCol="0">
            <a:spAutoFit/>
          </a:bodyPr>
          <a:lstStyle/>
          <a:p>
            <a:r>
              <a:rPr lang="en-US" altLang="ja-JP" sz="998"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dirty="0">
                <a:latin typeface="Meiryo UI" panose="020B0604030504040204" pitchFamily="50" charset="-128"/>
                <a:ea typeface="Meiryo UI" panose="020B0604030504040204" pitchFamily="50" charset="-128"/>
                <a:cs typeface="Meiryo UI" panose="020B0604030504040204" pitchFamily="50" charset="-128"/>
              </a:rPr>
              <a:t>価格は過去の提案実績データを参照した参考価格です。</a:t>
            </a:r>
          </a:p>
        </p:txBody>
      </p:sp>
      <p:sp>
        <p:nvSpPr>
          <p:cNvPr id="39" name="テキスト ボックス 38"/>
          <p:cNvSpPr txBox="1"/>
          <p:nvPr/>
        </p:nvSpPr>
        <p:spPr>
          <a:xfrm>
            <a:off x="5853001" y="2502501"/>
            <a:ext cx="2570103" cy="245901"/>
          </a:xfrm>
          <a:prstGeom prst="rect">
            <a:avLst/>
          </a:prstGeom>
          <a:noFill/>
        </p:spPr>
        <p:txBody>
          <a:bodyPr wrap="square" rtlCol="0">
            <a:spAutoFit/>
          </a:bodyPr>
          <a:lstStyle/>
          <a:p>
            <a:r>
              <a:rPr lang="en-US" altLang="ja-JP" sz="998" dirty="0">
                <a:latin typeface="Meiryo UI" panose="020B0604030504040204" pitchFamily="50" charset="-128"/>
                <a:ea typeface="Meiryo UI" panose="020B0604030504040204" pitchFamily="50" charset="-128"/>
                <a:cs typeface="Meiryo UI" panose="020B0604030504040204" pitchFamily="50" charset="-128"/>
              </a:rPr>
              <a:t>※</a:t>
            </a:r>
            <a:r>
              <a:rPr lang="ja-JP" altLang="en-US" sz="998" dirty="0">
                <a:latin typeface="Meiryo UI" panose="020B0604030504040204" pitchFamily="50" charset="-128"/>
                <a:ea typeface="Meiryo UI" panose="020B0604030504040204" pitchFamily="50" charset="-128"/>
                <a:cs typeface="Meiryo UI" panose="020B0604030504040204" pitchFamily="50" charset="-128"/>
              </a:rPr>
              <a:t>カウンター料金がカラー＠</a:t>
            </a:r>
            <a:r>
              <a:rPr lang="en-US" altLang="ja-JP" sz="998" dirty="0">
                <a:latin typeface="Meiryo UI" panose="020B0604030504040204" pitchFamily="50" charset="-128"/>
                <a:ea typeface="Meiryo UI" panose="020B0604030504040204" pitchFamily="50" charset="-128"/>
                <a:cs typeface="Meiryo UI" panose="020B0604030504040204" pitchFamily="50" charset="-128"/>
              </a:rPr>
              <a:t>15</a:t>
            </a:r>
            <a:r>
              <a:rPr lang="ja-JP" altLang="en-US" sz="998" dirty="0">
                <a:latin typeface="Meiryo UI" panose="020B0604030504040204" pitchFamily="50" charset="-128"/>
                <a:ea typeface="Meiryo UI" panose="020B0604030504040204" pitchFamily="50" charset="-128"/>
                <a:cs typeface="Meiryo UI" panose="020B0604030504040204" pitchFamily="50" charset="-128"/>
              </a:rPr>
              <a:t>円の場合</a:t>
            </a:r>
          </a:p>
        </p:txBody>
      </p:sp>
      <p:sp>
        <p:nvSpPr>
          <p:cNvPr id="34" name="テキスト ボックス 33"/>
          <p:cNvSpPr txBox="1"/>
          <p:nvPr/>
        </p:nvSpPr>
        <p:spPr bwMode="auto">
          <a:xfrm>
            <a:off x="467724" y="973739"/>
            <a:ext cx="8970553"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小ロットから印刷可能でコスト削減</a:t>
            </a:r>
          </a:p>
        </p:txBody>
      </p:sp>
      <p:sp>
        <p:nvSpPr>
          <p:cNvPr id="35" name="下矢印 34"/>
          <p:cNvSpPr/>
          <p:nvPr/>
        </p:nvSpPr>
        <p:spPr>
          <a:xfrm rot="5400000" flipV="1">
            <a:off x="5153593" y="3001655"/>
            <a:ext cx="682246" cy="864901"/>
          </a:xfrm>
          <a:prstGeom prst="downArrow">
            <a:avLst>
              <a:gd name="adj1" fmla="val 74425"/>
              <a:gd name="adj2" fmla="val 83893"/>
            </a:avLst>
          </a:prstGeom>
          <a:gradFill flip="none" rotWithShape="1">
            <a:gsLst>
              <a:gs pos="0">
                <a:srgbClr val="FF7C80">
                  <a:alpha val="5000"/>
                </a:srgbClr>
              </a:gs>
              <a:gs pos="84000">
                <a:srgbClr val="FF7C80"/>
              </a:gs>
              <a:gs pos="100000">
                <a:srgbClr val="FF7C8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defRPr/>
            </a:pPr>
            <a:endParaRPr lang="ja-JP" altLang="en-US" sz="1706" dirty="0">
              <a:latin typeface="HGPｺﾞｼｯｸM" pitchFamily="50" charset="-128"/>
              <a:ea typeface="HGPｺﾞｼｯｸM" pitchFamily="50" charset="-128"/>
            </a:endParaRPr>
          </a:p>
        </p:txBody>
      </p:sp>
      <p:sp>
        <p:nvSpPr>
          <p:cNvPr id="44" name="下矢印 43"/>
          <p:cNvSpPr/>
          <p:nvPr/>
        </p:nvSpPr>
        <p:spPr>
          <a:xfrm rot="5400000" flipV="1">
            <a:off x="5153593" y="4841476"/>
            <a:ext cx="682246" cy="864901"/>
          </a:xfrm>
          <a:prstGeom prst="downArrow">
            <a:avLst>
              <a:gd name="adj1" fmla="val 74425"/>
              <a:gd name="adj2" fmla="val 83893"/>
            </a:avLst>
          </a:prstGeom>
          <a:gradFill flip="none" rotWithShape="1">
            <a:gsLst>
              <a:gs pos="0">
                <a:srgbClr val="FF7C80">
                  <a:alpha val="5000"/>
                </a:srgbClr>
              </a:gs>
              <a:gs pos="84000">
                <a:srgbClr val="FF7C80"/>
              </a:gs>
              <a:gs pos="100000">
                <a:srgbClr val="FF7C8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defRPr/>
            </a:pPr>
            <a:endParaRPr lang="ja-JP" altLang="en-US" sz="1706" dirty="0">
              <a:latin typeface="HGPｺﾞｼｯｸM" pitchFamily="50" charset="-128"/>
              <a:ea typeface="HGPｺﾞｼｯｸM" pitchFamily="50" charset="-128"/>
            </a:endParaRPr>
          </a:p>
        </p:txBody>
      </p:sp>
      <p:sp>
        <p:nvSpPr>
          <p:cNvPr id="47" name="テキスト ボックス 46"/>
          <p:cNvSpPr txBox="1"/>
          <p:nvPr/>
        </p:nvSpPr>
        <p:spPr>
          <a:xfrm>
            <a:off x="2566246" y="2753522"/>
            <a:ext cx="1482820" cy="354841"/>
          </a:xfrm>
          <a:prstGeom prst="rect">
            <a:avLst/>
          </a:prstGeom>
          <a:noFill/>
        </p:spPr>
        <p:txBody>
          <a:bodyPr wrap="square" rtlCol="0">
            <a:spAutoFit/>
          </a:bodyPr>
          <a:lstStyle/>
          <a:p>
            <a:r>
              <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100</a:t>
            </a:r>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枚あたり</a:t>
            </a:r>
          </a:p>
        </p:txBody>
      </p:sp>
      <p:sp>
        <p:nvSpPr>
          <p:cNvPr id="48" name="テキスト ボックス 47"/>
          <p:cNvSpPr txBox="1"/>
          <p:nvPr/>
        </p:nvSpPr>
        <p:spPr>
          <a:xfrm>
            <a:off x="2566246" y="4586427"/>
            <a:ext cx="1482820" cy="354841"/>
          </a:xfrm>
          <a:prstGeom prst="rect">
            <a:avLst/>
          </a:prstGeom>
          <a:noFill/>
        </p:spPr>
        <p:txBody>
          <a:bodyPr wrap="square" rtlCol="0">
            <a:spAutoFit/>
          </a:bodyPr>
          <a:lstStyle/>
          <a:p>
            <a:r>
              <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36</a:t>
            </a:r>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ページもの</a:t>
            </a:r>
          </a:p>
        </p:txBody>
      </p:sp>
      <p:sp>
        <p:nvSpPr>
          <p:cNvPr id="49" name="テキスト ボックス 48"/>
          <p:cNvSpPr txBox="1"/>
          <p:nvPr/>
        </p:nvSpPr>
        <p:spPr>
          <a:xfrm>
            <a:off x="2566246" y="4788078"/>
            <a:ext cx="2732976" cy="846065"/>
          </a:xfrm>
          <a:prstGeom prst="rect">
            <a:avLst/>
          </a:prstGeom>
          <a:noFill/>
        </p:spPr>
        <p:txBody>
          <a:bodyPr wrap="square" rtlCol="0">
            <a:spAutoFit/>
          </a:bodyPr>
          <a:lstStyle/>
          <a:p>
            <a:r>
              <a:rPr lang="en-US" altLang="ja-JP" sz="4898"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700</a:t>
            </a:r>
            <a:r>
              <a:rPr lang="ja-JP" altLang="en-US" sz="254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r>
              <a:rPr lang="en-US" altLang="ja-JP" sz="254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54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冊</a:t>
            </a:r>
          </a:p>
        </p:txBody>
      </p:sp>
      <p:sp>
        <p:nvSpPr>
          <p:cNvPr id="50" name="テキスト ボックス 49"/>
          <p:cNvSpPr txBox="1"/>
          <p:nvPr/>
        </p:nvSpPr>
        <p:spPr>
          <a:xfrm>
            <a:off x="2566246" y="3015379"/>
            <a:ext cx="2732976" cy="846065"/>
          </a:xfrm>
          <a:prstGeom prst="rect">
            <a:avLst/>
          </a:prstGeom>
          <a:noFill/>
        </p:spPr>
        <p:txBody>
          <a:bodyPr wrap="square" rtlCol="0">
            <a:spAutoFit/>
          </a:bodyPr>
          <a:lstStyle/>
          <a:p>
            <a:r>
              <a:rPr lang="en-US" altLang="ja-JP" sz="4898"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1,000</a:t>
            </a:r>
            <a:r>
              <a:rPr lang="ja-JP" altLang="en-US" sz="254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円</a:t>
            </a:r>
          </a:p>
        </p:txBody>
      </p:sp>
      <p:sp>
        <p:nvSpPr>
          <p:cNvPr id="53" name="正方形/長方形 52"/>
          <p:cNvSpPr/>
          <p:nvPr/>
        </p:nvSpPr>
        <p:spPr bwMode="auto">
          <a:xfrm>
            <a:off x="2289223" y="2076624"/>
            <a:ext cx="3164109" cy="374216"/>
          </a:xfrm>
          <a:prstGeom prst="rect">
            <a:avLst/>
          </a:prstGeom>
          <a:solidFill>
            <a:schemeClr val="bg1">
              <a:lumMod val="50000"/>
            </a:schemeClr>
          </a:solidFill>
          <a:ln w="19050" cap="flat" cmpd="sng" algn="ctr">
            <a:no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922952"/>
            <a:r>
              <a:rPr lang="ja-JP" altLang="en-US" sz="1706"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外　注</a:t>
            </a:r>
          </a:p>
        </p:txBody>
      </p:sp>
      <p:sp>
        <p:nvSpPr>
          <p:cNvPr id="54" name="正方形/長方形 53"/>
          <p:cNvSpPr/>
          <p:nvPr/>
        </p:nvSpPr>
        <p:spPr bwMode="auto">
          <a:xfrm>
            <a:off x="5874065" y="2076624"/>
            <a:ext cx="3164109" cy="374216"/>
          </a:xfrm>
          <a:prstGeom prst="rect">
            <a:avLst/>
          </a:prstGeom>
          <a:solidFill>
            <a:srgbClr val="0064B4"/>
          </a:solidFill>
          <a:ln w="19050" cap="flat" cmpd="sng" algn="ctr">
            <a:solidFill>
              <a:srgbClr val="0064B4"/>
            </a:solidFill>
            <a:prstDash val="solid"/>
            <a:round/>
            <a:headEnd type="none" w="med" len="med"/>
            <a:tailEnd type="none" w="med" len="med"/>
          </a:ln>
          <a:effectLst/>
        </p:spPr>
        <p:txBody>
          <a:bodyPr vert="horz" wrap="square" lIns="82935" tIns="41468" rIns="82935" bIns="41468" numCol="1" rtlCol="0" anchor="ctr" anchorCtr="0" compatLnSpc="1">
            <a:prstTxWarp prst="textNoShape">
              <a:avLst/>
            </a:prstTxWarp>
          </a:bodyPr>
          <a:lstStyle/>
          <a:p>
            <a:pPr algn="ctr" defTabSz="922952"/>
            <a:r>
              <a:rPr lang="en-US" altLang="ja-JP" sz="1706"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POD</a:t>
            </a:r>
            <a:r>
              <a:rPr lang="ja-JP" altLang="en-US" sz="1706"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機</a:t>
            </a:r>
          </a:p>
        </p:txBody>
      </p:sp>
      <p:sp>
        <p:nvSpPr>
          <p:cNvPr id="55" name="テキスト ボックス 54"/>
          <p:cNvSpPr txBox="1"/>
          <p:nvPr/>
        </p:nvSpPr>
        <p:spPr>
          <a:xfrm>
            <a:off x="5853001" y="2753522"/>
            <a:ext cx="1482820" cy="354841"/>
          </a:xfrm>
          <a:prstGeom prst="rect">
            <a:avLst/>
          </a:prstGeom>
          <a:noFill/>
        </p:spPr>
        <p:txBody>
          <a:bodyPr wrap="square" rtlCol="0">
            <a:spAutoFit/>
          </a:bodyPr>
          <a:lstStyle/>
          <a:p>
            <a:r>
              <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100</a:t>
            </a:r>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枚あたり</a:t>
            </a:r>
          </a:p>
        </p:txBody>
      </p:sp>
      <p:sp>
        <p:nvSpPr>
          <p:cNvPr id="56" name="テキスト ボックス 55"/>
          <p:cNvSpPr txBox="1"/>
          <p:nvPr/>
        </p:nvSpPr>
        <p:spPr>
          <a:xfrm>
            <a:off x="5853001" y="4586427"/>
            <a:ext cx="1482820" cy="354841"/>
          </a:xfrm>
          <a:prstGeom prst="rect">
            <a:avLst/>
          </a:prstGeom>
          <a:noFill/>
        </p:spPr>
        <p:txBody>
          <a:bodyPr wrap="square" rtlCol="0">
            <a:spAutoFit/>
          </a:bodyPr>
          <a:lstStyle/>
          <a:p>
            <a:r>
              <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36</a:t>
            </a:r>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ページもの</a:t>
            </a:r>
          </a:p>
        </p:txBody>
      </p:sp>
      <p:sp>
        <p:nvSpPr>
          <p:cNvPr id="57" name="テキスト ボックス 56"/>
          <p:cNvSpPr txBox="1"/>
          <p:nvPr/>
        </p:nvSpPr>
        <p:spPr>
          <a:xfrm>
            <a:off x="6349810" y="4788078"/>
            <a:ext cx="2879534" cy="846065"/>
          </a:xfrm>
          <a:prstGeom prst="rect">
            <a:avLst/>
          </a:prstGeom>
          <a:noFill/>
        </p:spPr>
        <p:txBody>
          <a:bodyPr wrap="square" rtlCol="0">
            <a:spAutoFit/>
          </a:bodyPr>
          <a:lstStyle/>
          <a:p>
            <a:r>
              <a:rPr lang="ja-JP" altLang="en-US"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約</a:t>
            </a:r>
            <a:r>
              <a:rPr lang="en-US" altLang="ja-JP" sz="4898"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333</a:t>
            </a:r>
            <a:r>
              <a:rPr lang="ja-JP" altLang="en-US"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円</a:t>
            </a:r>
            <a:r>
              <a:rPr lang="en-US" altLang="ja-JP"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冊</a:t>
            </a:r>
          </a:p>
        </p:txBody>
      </p:sp>
      <p:sp>
        <p:nvSpPr>
          <p:cNvPr id="58" name="テキスト ボックス 57"/>
          <p:cNvSpPr txBox="1"/>
          <p:nvPr/>
        </p:nvSpPr>
        <p:spPr>
          <a:xfrm>
            <a:off x="6349810" y="3015379"/>
            <a:ext cx="2879534" cy="846065"/>
          </a:xfrm>
          <a:prstGeom prst="rect">
            <a:avLst/>
          </a:prstGeom>
          <a:noFill/>
        </p:spPr>
        <p:txBody>
          <a:bodyPr wrap="square" rtlCol="0">
            <a:spAutoFit/>
          </a:bodyPr>
          <a:lstStyle/>
          <a:p>
            <a:r>
              <a:rPr lang="ja-JP" altLang="en-US"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約</a:t>
            </a:r>
            <a:r>
              <a:rPr lang="en-US" altLang="ja-JP" sz="4898"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230</a:t>
            </a:r>
            <a:r>
              <a:rPr lang="ja-JP" altLang="en-US" sz="254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円</a:t>
            </a:r>
          </a:p>
        </p:txBody>
      </p:sp>
      <p:sp>
        <p:nvSpPr>
          <p:cNvPr id="2" name="円形吹き出し 1"/>
          <p:cNvSpPr/>
          <p:nvPr/>
        </p:nvSpPr>
        <p:spPr bwMode="auto">
          <a:xfrm>
            <a:off x="8157007" y="2695704"/>
            <a:ext cx="1012492" cy="626823"/>
          </a:xfrm>
          <a:custGeom>
            <a:avLst/>
            <a:gdLst>
              <a:gd name="connsiteX0" fmla="*/ 358060 w 1227621"/>
              <a:gd name="connsiteY0" fmla="*/ 954675 h 848600"/>
              <a:gd name="connsiteX1" fmla="*/ 312165 w 1227621"/>
              <a:gd name="connsiteY1" fmla="*/ 793830 h 848600"/>
              <a:gd name="connsiteX2" fmla="*/ 159191 w 1227621"/>
              <a:gd name="connsiteY2" fmla="*/ 139217 h 848600"/>
              <a:gd name="connsiteX3" fmla="*/ 801793 w 1227621"/>
              <a:gd name="connsiteY3" fmla="*/ 20388 h 848600"/>
              <a:gd name="connsiteX4" fmla="*/ 1170363 w 1227621"/>
              <a:gd name="connsiteY4" fmla="*/ 603246 h 848600"/>
              <a:gd name="connsiteX5" fmla="*/ 534386 w 1227621"/>
              <a:gd name="connsiteY5" fmla="*/ 845034 h 848600"/>
              <a:gd name="connsiteX6" fmla="*/ 358060 w 1227621"/>
              <a:gd name="connsiteY6" fmla="*/ 954675 h 848600"/>
              <a:gd name="connsiteX0" fmla="*/ 243840 w 1227951"/>
              <a:gd name="connsiteY0" fmla="*/ 1011840 h 1011840"/>
              <a:gd name="connsiteX1" fmla="*/ 312245 w 1227951"/>
              <a:gd name="connsiteY1" fmla="*/ 793845 h 1011840"/>
              <a:gd name="connsiteX2" fmla="*/ 159271 w 1227951"/>
              <a:gd name="connsiteY2" fmla="*/ 139232 h 1011840"/>
              <a:gd name="connsiteX3" fmla="*/ 801873 w 1227951"/>
              <a:gd name="connsiteY3" fmla="*/ 20403 h 1011840"/>
              <a:gd name="connsiteX4" fmla="*/ 1170443 w 1227951"/>
              <a:gd name="connsiteY4" fmla="*/ 603261 h 1011840"/>
              <a:gd name="connsiteX5" fmla="*/ 534466 w 1227951"/>
              <a:gd name="connsiteY5" fmla="*/ 845049 h 1011840"/>
              <a:gd name="connsiteX6" fmla="*/ 243840 w 1227951"/>
              <a:gd name="connsiteY6" fmla="*/ 1011840 h 1011840"/>
              <a:gd name="connsiteX0" fmla="*/ 243840 w 1227951"/>
              <a:gd name="connsiteY0" fmla="*/ 1011840 h 1011840"/>
              <a:gd name="connsiteX1" fmla="*/ 312245 w 1227951"/>
              <a:gd name="connsiteY1" fmla="*/ 793845 h 1011840"/>
              <a:gd name="connsiteX2" fmla="*/ 159271 w 1227951"/>
              <a:gd name="connsiteY2" fmla="*/ 139232 h 1011840"/>
              <a:gd name="connsiteX3" fmla="*/ 801873 w 1227951"/>
              <a:gd name="connsiteY3" fmla="*/ 20403 h 1011840"/>
              <a:gd name="connsiteX4" fmla="*/ 1170443 w 1227951"/>
              <a:gd name="connsiteY4" fmla="*/ 603261 h 1011840"/>
              <a:gd name="connsiteX5" fmla="*/ 534466 w 1227951"/>
              <a:gd name="connsiteY5" fmla="*/ 845049 h 1011840"/>
              <a:gd name="connsiteX6" fmla="*/ 243840 w 1227951"/>
              <a:gd name="connsiteY6" fmla="*/ 1011840 h 1011840"/>
              <a:gd name="connsiteX0" fmla="*/ 243840 w 1227951"/>
              <a:gd name="connsiteY0" fmla="*/ 1011840 h 1011840"/>
              <a:gd name="connsiteX1" fmla="*/ 312245 w 1227951"/>
              <a:gd name="connsiteY1" fmla="*/ 793845 h 1011840"/>
              <a:gd name="connsiteX2" fmla="*/ 159271 w 1227951"/>
              <a:gd name="connsiteY2" fmla="*/ 139232 h 1011840"/>
              <a:gd name="connsiteX3" fmla="*/ 801873 w 1227951"/>
              <a:gd name="connsiteY3" fmla="*/ 20403 h 1011840"/>
              <a:gd name="connsiteX4" fmla="*/ 1170443 w 1227951"/>
              <a:gd name="connsiteY4" fmla="*/ 603261 h 1011840"/>
              <a:gd name="connsiteX5" fmla="*/ 534466 w 1227951"/>
              <a:gd name="connsiteY5" fmla="*/ 845049 h 1011840"/>
              <a:gd name="connsiteX6" fmla="*/ 243840 w 1227951"/>
              <a:gd name="connsiteY6" fmla="*/ 1011840 h 101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7951" h="1011840">
                <a:moveTo>
                  <a:pt x="243840" y="1011840"/>
                </a:moveTo>
                <a:cubicBezTo>
                  <a:pt x="304742" y="958225"/>
                  <a:pt x="327543" y="847460"/>
                  <a:pt x="312245" y="793845"/>
                </a:cubicBezTo>
                <a:cubicBezTo>
                  <a:pt x="-30706" y="660076"/>
                  <a:pt x="-105307" y="340840"/>
                  <a:pt x="159271" y="139232"/>
                </a:cubicBezTo>
                <a:cubicBezTo>
                  <a:pt x="321164" y="15870"/>
                  <a:pt x="572499" y="-30607"/>
                  <a:pt x="801873" y="20403"/>
                </a:cubicBezTo>
                <a:cubicBezTo>
                  <a:pt x="1153281" y="98551"/>
                  <a:pt x="1326127" y="371890"/>
                  <a:pt x="1170443" y="603261"/>
                </a:cubicBezTo>
                <a:cubicBezTo>
                  <a:pt x="1057477" y="771145"/>
                  <a:pt x="800070" y="869007"/>
                  <a:pt x="534466" y="845049"/>
                </a:cubicBezTo>
                <a:cubicBezTo>
                  <a:pt x="437591" y="900646"/>
                  <a:pt x="435965" y="975293"/>
                  <a:pt x="243840" y="1011840"/>
                </a:cubicBezTo>
                <a:close/>
              </a:path>
            </a:pathLst>
          </a:custGeom>
          <a:solidFill>
            <a:srgbClr val="C00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0" name="テキスト ボックス 29"/>
          <p:cNvSpPr txBox="1"/>
          <p:nvPr/>
        </p:nvSpPr>
        <p:spPr>
          <a:xfrm rot="424243">
            <a:off x="8106220" y="2727749"/>
            <a:ext cx="1114065" cy="427361"/>
          </a:xfrm>
          <a:prstGeom prst="rect">
            <a:avLst/>
          </a:prstGeom>
          <a:noFill/>
        </p:spPr>
        <p:txBody>
          <a:bodyPr wrap="square" rtlCol="0">
            <a:spAutoFit/>
          </a:bodyPr>
          <a:lstStyle/>
          <a:p>
            <a:pPr algn="ctr"/>
            <a:r>
              <a:rPr lang="ja-JP" altLang="en-US" sz="2177"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お得</a:t>
            </a:r>
          </a:p>
        </p:txBody>
      </p:sp>
      <p:grpSp>
        <p:nvGrpSpPr>
          <p:cNvPr id="31" name="グループ化 30"/>
          <p:cNvGrpSpPr/>
          <p:nvPr/>
        </p:nvGrpSpPr>
        <p:grpSpPr>
          <a:xfrm>
            <a:off x="561688" y="2727573"/>
            <a:ext cx="1756153" cy="914485"/>
            <a:chOff x="5753764" y="3787833"/>
            <a:chExt cx="1916334" cy="997896"/>
          </a:xfrm>
        </p:grpSpPr>
        <p:pic>
          <p:nvPicPr>
            <p:cNvPr id="32" name="図 31"/>
            <p:cNvPicPr>
              <a:picLocks noChangeAspect="1"/>
            </p:cNvPicPr>
            <p:nvPr/>
          </p:nvPicPr>
          <p:blipFill rotWithShape="1">
            <a:blip r:embed="rId2" cstate="print">
              <a:extLst>
                <a:ext uri="{28A0092B-C50C-407E-A947-70E740481C1C}">
                  <a14:useLocalDpi xmlns:a14="http://schemas.microsoft.com/office/drawing/2010/main" val="0"/>
                </a:ext>
              </a:extLst>
            </a:blip>
            <a:srcRect t="16225" r="53257" b="15366"/>
            <a:stretch/>
          </p:blipFill>
          <p:spPr>
            <a:xfrm>
              <a:off x="5753764" y="3787833"/>
              <a:ext cx="1228353" cy="724755"/>
            </a:xfrm>
            <a:prstGeom prst="rect">
              <a:avLst/>
            </a:prstGeom>
          </p:spPr>
        </p:pic>
        <p:pic>
          <p:nvPicPr>
            <p:cNvPr id="33" name="図 32"/>
            <p:cNvPicPr>
              <a:picLocks noChangeAspect="1"/>
            </p:cNvPicPr>
            <p:nvPr/>
          </p:nvPicPr>
          <p:blipFill rotWithShape="1">
            <a:blip r:embed="rId3" cstate="print">
              <a:extLst>
                <a:ext uri="{28A0092B-C50C-407E-A947-70E740481C1C}">
                  <a14:useLocalDpi xmlns:a14="http://schemas.microsoft.com/office/drawing/2010/main" val="0"/>
                </a:ext>
              </a:extLst>
            </a:blip>
            <a:srcRect r="43360" b="11212"/>
            <a:stretch/>
          </p:blipFill>
          <p:spPr>
            <a:xfrm>
              <a:off x="6445863" y="4076719"/>
              <a:ext cx="1224235" cy="709010"/>
            </a:xfrm>
            <a:prstGeom prst="rect">
              <a:avLst/>
            </a:prstGeom>
          </p:spPr>
        </p:pic>
      </p:grpSp>
      <p:sp>
        <p:nvSpPr>
          <p:cNvPr id="36" name="楕円 35"/>
          <p:cNvSpPr/>
          <p:nvPr/>
        </p:nvSpPr>
        <p:spPr bwMode="auto">
          <a:xfrm>
            <a:off x="627523" y="4562991"/>
            <a:ext cx="1564291" cy="1564291"/>
          </a:xfrm>
          <a:prstGeom prst="ellipse">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43" name="正方形/長方形 42"/>
          <p:cNvSpPr/>
          <p:nvPr/>
        </p:nvSpPr>
        <p:spPr>
          <a:xfrm>
            <a:off x="1104821" y="3649011"/>
            <a:ext cx="620683" cy="35484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706" b="1" dirty="0">
                <a:latin typeface="Meiryo UI" panose="020B0604030504040204" pitchFamily="50" charset="-128"/>
                <a:ea typeface="Meiryo UI" panose="020B0604030504040204" pitchFamily="50" charset="-128"/>
                <a:cs typeface="Meiryo UI" panose="020B0604030504040204" pitchFamily="50" charset="-128"/>
              </a:rPr>
              <a:t>名刺</a:t>
            </a:r>
          </a:p>
        </p:txBody>
      </p:sp>
      <p:grpSp>
        <p:nvGrpSpPr>
          <p:cNvPr id="5" name="グループ化 4"/>
          <p:cNvGrpSpPr/>
          <p:nvPr/>
        </p:nvGrpSpPr>
        <p:grpSpPr>
          <a:xfrm>
            <a:off x="549315" y="4768603"/>
            <a:ext cx="1557370" cy="1096609"/>
            <a:chOff x="431406" y="3541278"/>
            <a:chExt cx="1560217" cy="1098613"/>
          </a:xfrm>
        </p:grpSpPr>
        <p:pic>
          <p:nvPicPr>
            <p:cNvPr id="40" name="図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631" y="3541278"/>
              <a:ext cx="1298992" cy="828506"/>
            </a:xfrm>
            <a:prstGeom prst="rect">
              <a:avLst/>
            </a:prstGeom>
          </p:spPr>
        </p:pic>
        <p:pic>
          <p:nvPicPr>
            <p:cNvPr id="46" name="図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42723">
              <a:off x="431406" y="3815022"/>
              <a:ext cx="684642" cy="824869"/>
            </a:xfrm>
            <a:prstGeom prst="rect">
              <a:avLst/>
            </a:prstGeom>
          </p:spPr>
        </p:pic>
      </p:grpSp>
      <p:sp>
        <p:nvSpPr>
          <p:cNvPr id="45" name="正方形/長方形 44"/>
          <p:cNvSpPr/>
          <p:nvPr/>
        </p:nvSpPr>
        <p:spPr>
          <a:xfrm>
            <a:off x="959064" y="5728384"/>
            <a:ext cx="901209" cy="354841"/>
          </a:xfrm>
          <a:prstGeom prst="rect">
            <a:avLst/>
          </a:prstGeom>
        </p:spPr>
        <p:txBody>
          <a:bodyPr wrap="none">
            <a:spAutoFit/>
            <a:scene3d>
              <a:camera prst="orthographicFront"/>
              <a:lightRig rig="threePt" dir="t"/>
            </a:scene3d>
            <a:sp3d extrusionH="57150" contourW="38100">
              <a:bevelT w="0" h="88900" prst="softRound"/>
              <a:contourClr>
                <a:schemeClr val="bg1"/>
              </a:contourClr>
            </a:sp3d>
          </a:bodyPr>
          <a:lstStyle/>
          <a:p>
            <a:pPr algn="ctr" defTabSz="922509"/>
            <a:r>
              <a:rPr lang="ja-JP" altLang="en-US" sz="1706" b="1" dirty="0">
                <a:latin typeface="Meiryo UI" panose="020B0604030504040204" pitchFamily="50" charset="-128"/>
                <a:ea typeface="Meiryo UI" panose="020B0604030504040204" pitchFamily="50" charset="-128"/>
                <a:cs typeface="Meiryo UI" panose="020B0604030504040204" pitchFamily="50" charset="-128"/>
              </a:rPr>
              <a:t>カタログ</a:t>
            </a:r>
          </a:p>
        </p:txBody>
      </p:sp>
      <p:sp>
        <p:nvSpPr>
          <p:cNvPr id="41" name="正方形/長方形 40">
            <a:extLst>
              <a:ext uri="{FF2B5EF4-FFF2-40B4-BE49-F238E27FC236}">
                <a16:creationId xmlns:a16="http://schemas.microsoft.com/office/drawing/2014/main" id="{4A0B7609-2C72-4B78-8F2A-F392B353F39E}"/>
              </a:ext>
            </a:extLst>
          </p:cNvPr>
          <p:cNvSpPr/>
          <p:nvPr/>
        </p:nvSpPr>
        <p:spPr bwMode="auto">
          <a:xfrm rot="425029">
            <a:off x="7101708" y="109574"/>
            <a:ext cx="3317412" cy="1566556"/>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rIns="32652" rtlCol="0" anchor="ctr"/>
          <a:lstStyle/>
          <a:p>
            <a:pPr algn="ctr"/>
            <a:r>
              <a:rPr lang="ja-JP" altLang="en-US" sz="2268" b="1" dirty="0">
                <a:latin typeface="Meiryo UI" pitchFamily="50" charset="-128"/>
                <a:ea typeface="Meiryo UI" pitchFamily="50" charset="-128"/>
                <a:cs typeface="Meiryo UI" pitchFamily="50" charset="-128"/>
              </a:rPr>
              <a:t>＊金額編集必要＊</a:t>
            </a:r>
            <a:endParaRPr lang="en-US" altLang="ja-JP" sz="2268" b="1" dirty="0">
              <a:latin typeface="Meiryo UI" pitchFamily="50" charset="-128"/>
              <a:ea typeface="Meiryo UI" pitchFamily="50" charset="-128"/>
              <a:cs typeface="Meiryo UI" pitchFamily="50" charset="-128"/>
            </a:endParaRPr>
          </a:p>
          <a:p>
            <a:pPr algn="ctr"/>
            <a:r>
              <a:rPr lang="ja-JP" altLang="en-US" sz="2268" b="1" dirty="0">
                <a:latin typeface="Meiryo UI" pitchFamily="50" charset="-128"/>
                <a:ea typeface="Meiryo UI" pitchFamily="50" charset="-128"/>
                <a:cs typeface="Meiryo UI" pitchFamily="50" charset="-128"/>
              </a:rPr>
              <a:t>必要に応じて</a:t>
            </a:r>
            <a:endParaRPr lang="en-US" altLang="ja-JP" sz="2268" b="1" dirty="0">
              <a:latin typeface="Meiryo UI" pitchFamily="50" charset="-128"/>
              <a:ea typeface="Meiryo UI" pitchFamily="50" charset="-128"/>
              <a:cs typeface="Meiryo UI" pitchFamily="50" charset="-128"/>
            </a:endParaRPr>
          </a:p>
          <a:p>
            <a:pPr algn="ctr"/>
            <a:r>
              <a:rPr lang="ja-JP" altLang="en-US" sz="2268" b="1" dirty="0">
                <a:latin typeface="Meiryo UI" pitchFamily="50" charset="-128"/>
                <a:ea typeface="Meiryo UI" pitchFamily="50" charset="-128"/>
                <a:cs typeface="Meiryo UI" pitchFamily="50" charset="-128"/>
              </a:rPr>
              <a:t>利用して下さい</a:t>
            </a:r>
          </a:p>
        </p:txBody>
      </p:sp>
      <p:sp>
        <p:nvSpPr>
          <p:cNvPr id="4" name="タイトル 3">
            <a:extLst>
              <a:ext uri="{FF2B5EF4-FFF2-40B4-BE49-F238E27FC236}">
                <a16:creationId xmlns:a16="http://schemas.microsoft.com/office/drawing/2014/main" id="{1151C788-871F-4480-8CF2-097941B3E68C}"/>
              </a:ext>
            </a:extLst>
          </p:cNvPr>
          <p:cNvSpPr>
            <a:spLocks noGrp="1"/>
          </p:cNvSpPr>
          <p:nvPr>
            <p:ph type="title"/>
          </p:nvPr>
        </p:nvSpPr>
        <p:spPr/>
        <p:txBody>
          <a:bodyPr/>
          <a:lstStyle/>
          <a:p>
            <a:r>
              <a:rPr lang="ja-JP" altLang="en-US" dirty="0"/>
              <a:t>外注コスト削減　～コスト比較～</a:t>
            </a:r>
          </a:p>
        </p:txBody>
      </p:sp>
      <p:sp>
        <p:nvSpPr>
          <p:cNvPr id="8" name="スライド番号プレースホルダー 7">
            <a:extLst>
              <a:ext uri="{FF2B5EF4-FFF2-40B4-BE49-F238E27FC236}">
                <a16:creationId xmlns:a16="http://schemas.microsoft.com/office/drawing/2014/main" id="{633E5BB4-8A93-4D01-A69D-95A0F6143A70}"/>
              </a:ext>
            </a:extLst>
          </p:cNvPr>
          <p:cNvSpPr>
            <a:spLocks noGrp="1"/>
          </p:cNvSpPr>
          <p:nvPr>
            <p:ph type="sldNum" sz="quarter" idx="4"/>
          </p:nvPr>
        </p:nvSpPr>
        <p:spPr/>
        <p:txBody>
          <a:bodyPr/>
          <a:lstStyle/>
          <a:p>
            <a:pPr>
              <a:defRPr/>
            </a:pPr>
            <a:fld id="{FB3629B8-3F17-4C5D-9EA5-923845F78C95}" type="slidenum">
              <a:rPr lang="en-US" altLang="ja-JP" smtClean="0"/>
              <a:pPr>
                <a:defRPr/>
              </a:pPr>
              <a:t>58</a:t>
            </a:fld>
            <a:endParaRPr lang="en-US" altLang="ja-JP" dirty="0"/>
          </a:p>
        </p:txBody>
      </p:sp>
    </p:spTree>
    <p:extLst>
      <p:ext uri="{BB962C8B-B14F-4D97-AF65-F5344CB8AC3E}">
        <p14:creationId xmlns:p14="http://schemas.microsoft.com/office/powerpoint/2010/main" val="242509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ドーナツ 42"/>
          <p:cNvSpPr/>
          <p:nvPr/>
        </p:nvSpPr>
        <p:spPr bwMode="auto">
          <a:xfrm>
            <a:off x="5169873" y="1905634"/>
            <a:ext cx="4007051" cy="4007051"/>
          </a:xfrm>
          <a:prstGeom prst="donut">
            <a:avLst/>
          </a:prstGeom>
          <a:solidFill>
            <a:srgbClr val="FFFF66"/>
          </a:solidFill>
          <a:ln>
            <a:noFill/>
            <a:headEnd type="none" w="med" len="med"/>
            <a:tailEnd type="none" w="med" len="med"/>
          </a:ln>
          <a:effectLst>
            <a:softEdge rad="508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62" name="図 61">
            <a:extLst>
              <a:ext uri="{FF2B5EF4-FFF2-40B4-BE49-F238E27FC236}">
                <a16:creationId xmlns:a16="http://schemas.microsoft.com/office/drawing/2014/main" id="{B4DFD088-4530-4073-9582-185D004C59EA}"/>
              </a:ext>
            </a:extLst>
          </p:cNvPr>
          <p:cNvPicPr>
            <a:picLocks noChangeAspect="1"/>
          </p:cNvPicPr>
          <p:nvPr/>
        </p:nvPicPr>
        <p:blipFill>
          <a:blip r:embed="rId2"/>
          <a:stretch>
            <a:fillRect/>
          </a:stretch>
        </p:blipFill>
        <p:spPr>
          <a:xfrm>
            <a:off x="5488906" y="3874384"/>
            <a:ext cx="532164" cy="878686"/>
          </a:xfrm>
          <a:prstGeom prst="rect">
            <a:avLst/>
          </a:prstGeom>
        </p:spPr>
      </p:pic>
      <p:pic>
        <p:nvPicPr>
          <p:cNvPr id="53" name="図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793" y="2764273"/>
            <a:ext cx="2752632" cy="2309677"/>
          </a:xfrm>
          <a:prstGeom prst="rect">
            <a:avLst/>
          </a:prstGeom>
        </p:spPr>
      </p:pic>
      <p:pic>
        <p:nvPicPr>
          <p:cNvPr id="54" name="図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370" y="2772554"/>
            <a:ext cx="2752632" cy="2309677"/>
          </a:xfrm>
          <a:prstGeom prst="rect">
            <a:avLst/>
          </a:prstGeom>
        </p:spPr>
      </p:pic>
      <p:sp>
        <p:nvSpPr>
          <p:cNvPr id="42" name="ドーナツ 41"/>
          <p:cNvSpPr/>
          <p:nvPr/>
        </p:nvSpPr>
        <p:spPr bwMode="auto">
          <a:xfrm>
            <a:off x="530348" y="1905634"/>
            <a:ext cx="4007051" cy="4007051"/>
          </a:xfrm>
          <a:prstGeom prst="donut">
            <a:avLst/>
          </a:prstGeom>
          <a:solidFill>
            <a:srgbClr val="FFFF66"/>
          </a:solidFill>
          <a:ln>
            <a:noFill/>
            <a:headEnd type="none" w="med" len="med"/>
            <a:tailEnd type="none" w="med" len="med"/>
          </a:ln>
          <a:effectLst>
            <a:softEdge rad="508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 name="Rectangle 3"/>
          <p:cNvSpPr txBox="1">
            <a:spLocks noChangeArrowheads="1"/>
          </p:cNvSpPr>
          <p:nvPr/>
        </p:nvSpPr>
        <p:spPr bwMode="auto">
          <a:xfrm>
            <a:off x="1653464" y="5754673"/>
            <a:ext cx="6599073" cy="532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4606" tIns="42304" rIns="84606" bIns="42304">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2902" dirty="0">
                <a:solidFill>
                  <a:srgbClr val="5A5A5A"/>
                </a:solidFill>
                <a:latin typeface="Meiryo UI" pitchFamily="50" charset="-128"/>
                <a:ea typeface="Meiryo UI" pitchFamily="50" charset="-128"/>
                <a:cs typeface="Meiryo UI" pitchFamily="50" charset="-128"/>
              </a:rPr>
              <a:t>お客様にとって最適なご提案ができます</a:t>
            </a:r>
          </a:p>
        </p:txBody>
      </p:sp>
      <p:sp>
        <p:nvSpPr>
          <p:cNvPr id="9" name="正方形/長方形 8"/>
          <p:cNvSpPr/>
          <p:nvPr/>
        </p:nvSpPr>
        <p:spPr>
          <a:xfrm>
            <a:off x="1736286" y="3298844"/>
            <a:ext cx="1561646" cy="1097223"/>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マルチ</a:t>
            </a:r>
            <a:endParaRPr lang="en-US" altLang="ja-JP"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ベンダー</a:t>
            </a:r>
          </a:p>
        </p:txBody>
      </p:sp>
      <p:sp>
        <p:nvSpPr>
          <p:cNvPr id="10" name="正方形/長方形 9"/>
          <p:cNvSpPr/>
          <p:nvPr/>
        </p:nvSpPr>
        <p:spPr>
          <a:xfrm>
            <a:off x="6298027" y="3298844"/>
            <a:ext cx="1813317" cy="1097223"/>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マルチ</a:t>
            </a:r>
            <a:endParaRPr lang="en-US" altLang="ja-JP"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22509"/>
            <a:r>
              <a:rPr lang="ja-JP" altLang="en-US" sz="3265"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フィールド</a:t>
            </a:r>
          </a:p>
        </p:txBody>
      </p:sp>
      <p:sp>
        <p:nvSpPr>
          <p:cNvPr id="52" name="Rectangle 3"/>
          <p:cNvSpPr txBox="1">
            <a:spLocks noChangeArrowheads="1"/>
          </p:cNvSpPr>
          <p:nvPr/>
        </p:nvSpPr>
        <p:spPr bwMode="auto">
          <a:xfrm>
            <a:off x="4690833" y="4873335"/>
            <a:ext cx="4965133" cy="643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06" tIns="42304" rIns="84606" bIns="42304">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1814" dirty="0">
                <a:solidFill>
                  <a:srgbClr val="5A5A5A"/>
                </a:solidFill>
                <a:latin typeface="Meiryo UI" pitchFamily="50" charset="-128"/>
                <a:ea typeface="Meiryo UI" pitchFamily="50" charset="-128"/>
                <a:cs typeface="Meiryo UI" pitchFamily="50" charset="-128"/>
              </a:rPr>
              <a:t>消耗品から周辺機器、</a:t>
            </a:r>
            <a:endParaRPr lang="en-US" altLang="ja-JP" sz="1814" dirty="0">
              <a:solidFill>
                <a:srgbClr val="5A5A5A"/>
              </a:solidFill>
              <a:latin typeface="Meiryo UI" pitchFamily="50" charset="-128"/>
              <a:ea typeface="Meiryo UI" pitchFamily="50" charset="-128"/>
              <a:cs typeface="Meiryo UI" pitchFamily="50" charset="-128"/>
            </a:endParaRPr>
          </a:p>
          <a:p>
            <a:pPr algn="ctr">
              <a:defRPr/>
            </a:pPr>
            <a:r>
              <a:rPr lang="ja-JP" altLang="en-US" sz="1814" dirty="0">
                <a:solidFill>
                  <a:srgbClr val="5A5A5A"/>
                </a:solidFill>
                <a:latin typeface="Meiryo UI" pitchFamily="50" charset="-128"/>
                <a:ea typeface="Meiryo UI" pitchFamily="50" charset="-128"/>
                <a:cs typeface="Meiryo UI" pitchFamily="50" charset="-128"/>
              </a:rPr>
              <a:t>ソフトウェア、セキュリティまで</a:t>
            </a:r>
            <a:endParaRPr lang="en-US" altLang="ja-JP" sz="1814" dirty="0">
              <a:solidFill>
                <a:srgbClr val="5A5A5A"/>
              </a:solidFill>
              <a:latin typeface="Meiryo UI" pitchFamily="50" charset="-128"/>
              <a:ea typeface="Meiryo UI" pitchFamily="50" charset="-128"/>
              <a:cs typeface="Meiryo UI" pitchFamily="50" charset="-128"/>
            </a:endParaRPr>
          </a:p>
        </p:txBody>
      </p:sp>
      <p:sp>
        <p:nvSpPr>
          <p:cNvPr id="46" name="テキスト ボックス 45"/>
          <p:cNvSpPr txBox="1"/>
          <p:nvPr/>
        </p:nvSpPr>
        <p:spPr bwMode="auto">
          <a:xfrm>
            <a:off x="2025735" y="933733"/>
            <a:ext cx="587180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メーカーではない 大塚商会だから</a:t>
            </a:r>
          </a:p>
        </p:txBody>
      </p:sp>
      <p:sp>
        <p:nvSpPr>
          <p:cNvPr id="47" name="テキスト ボックス 46"/>
          <p:cNvSpPr txBox="1"/>
          <p:nvPr/>
        </p:nvSpPr>
        <p:spPr bwMode="auto">
          <a:xfrm>
            <a:off x="1449511" y="1474107"/>
            <a:ext cx="702425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メーカーも、商材も選びません</a:t>
            </a:r>
            <a:endParaRPr lang="en-US" altLang="ja-JP" sz="2902" dirty="0">
              <a:solidFill>
                <a:srgbClr val="5A5A5A"/>
              </a:solidFill>
              <a:latin typeface="Meiryo UI" pitchFamily="50" charset="-128"/>
              <a:ea typeface="Meiryo UI" pitchFamily="50" charset="-128"/>
              <a:cs typeface="Meiryo UI" pitchFamily="50" charset="-128"/>
            </a:endParaRPr>
          </a:p>
        </p:txBody>
      </p:sp>
      <p:sp>
        <p:nvSpPr>
          <p:cNvPr id="45" name="テキスト ボックス 44"/>
          <p:cNvSpPr txBox="1"/>
          <p:nvPr/>
        </p:nvSpPr>
        <p:spPr bwMode="auto">
          <a:xfrm>
            <a:off x="1545469" y="5289714"/>
            <a:ext cx="1641350" cy="3449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1706" b="1" dirty="0">
                <a:solidFill>
                  <a:schemeClr val="bg1">
                    <a:lumMod val="65000"/>
                  </a:schemeClr>
                </a:solidFill>
                <a:latin typeface="Meiryo UI" pitchFamily="50" charset="-128"/>
                <a:ea typeface="Meiryo UI" pitchFamily="50" charset="-128"/>
                <a:cs typeface="Meiryo UI" pitchFamily="50" charset="-128"/>
              </a:rPr>
              <a:t>and more..</a:t>
            </a:r>
            <a:endParaRPr lang="ja-JP" altLang="en-US" sz="1706" b="1" dirty="0">
              <a:solidFill>
                <a:schemeClr val="bg1">
                  <a:lumMod val="65000"/>
                </a:schemeClr>
              </a:solidFill>
              <a:latin typeface="Meiryo UI" pitchFamily="50" charset="-128"/>
              <a:ea typeface="Meiryo UI" pitchFamily="50" charset="-128"/>
              <a:cs typeface="Meiryo UI" pitchFamily="50" charset="-128"/>
            </a:endParaRPr>
          </a:p>
        </p:txBody>
      </p:sp>
      <p:pic>
        <p:nvPicPr>
          <p:cNvPr id="39" name="図 38"/>
          <p:cNvPicPr>
            <a:picLocks noChangeAspect="1"/>
          </p:cNvPicPr>
          <p:nvPr/>
        </p:nvPicPr>
        <p:blipFill>
          <a:blip r:embed="rId5"/>
          <a:stretch>
            <a:fillRect/>
          </a:stretch>
        </p:blipFill>
        <p:spPr>
          <a:xfrm>
            <a:off x="8107767" y="2507627"/>
            <a:ext cx="494898" cy="708507"/>
          </a:xfrm>
          <a:prstGeom prst="rect">
            <a:avLst/>
          </a:prstGeom>
        </p:spPr>
      </p:pic>
      <p:grpSp>
        <p:nvGrpSpPr>
          <p:cNvPr id="44" name="グループ化 43"/>
          <p:cNvGrpSpPr/>
          <p:nvPr/>
        </p:nvGrpSpPr>
        <p:grpSpPr>
          <a:xfrm>
            <a:off x="8193861" y="4242663"/>
            <a:ext cx="846733" cy="551410"/>
            <a:chOff x="6001164" y="1877630"/>
            <a:chExt cx="1616504" cy="1052700"/>
          </a:xfrm>
        </p:grpSpPr>
        <p:pic>
          <p:nvPicPr>
            <p:cNvPr id="48" name="図 47"/>
            <p:cNvPicPr>
              <a:picLocks noChangeAspect="1"/>
            </p:cNvPicPr>
            <p:nvPr/>
          </p:nvPicPr>
          <p:blipFill>
            <a:blip r:embed="rId6"/>
            <a:stretch>
              <a:fillRect/>
            </a:stretch>
          </p:blipFill>
          <p:spPr>
            <a:xfrm>
              <a:off x="6001164" y="1877630"/>
              <a:ext cx="1616504" cy="1052700"/>
            </a:xfrm>
            <a:prstGeom prst="rect">
              <a:avLst/>
            </a:prstGeom>
          </p:spPr>
        </p:pic>
        <p:sp>
          <p:nvSpPr>
            <p:cNvPr id="49" name="正方形/長方形 48"/>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50" name="図 49"/>
          <p:cNvPicPr>
            <a:picLocks noChangeAspect="1"/>
          </p:cNvPicPr>
          <p:nvPr/>
        </p:nvPicPr>
        <p:blipFill>
          <a:blip r:embed="rId7"/>
          <a:stretch>
            <a:fillRect/>
          </a:stretch>
        </p:blipFill>
        <p:spPr>
          <a:xfrm>
            <a:off x="8772483" y="4499272"/>
            <a:ext cx="390637" cy="388392"/>
          </a:xfrm>
          <a:prstGeom prst="rect">
            <a:avLst/>
          </a:prstGeom>
        </p:spPr>
      </p:pic>
      <p:pic>
        <p:nvPicPr>
          <p:cNvPr id="51" name="図 50"/>
          <p:cNvPicPr>
            <a:picLocks noChangeAspect="1"/>
          </p:cNvPicPr>
          <p:nvPr/>
        </p:nvPicPr>
        <p:blipFill>
          <a:blip r:embed="rId8"/>
          <a:stretch>
            <a:fillRect/>
          </a:stretch>
        </p:blipFill>
        <p:spPr>
          <a:xfrm>
            <a:off x="6200696" y="2238382"/>
            <a:ext cx="602154" cy="612869"/>
          </a:xfrm>
          <a:prstGeom prst="rect">
            <a:avLst/>
          </a:prstGeom>
        </p:spPr>
      </p:pic>
      <p:pic>
        <p:nvPicPr>
          <p:cNvPr id="57" name="図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9755" y="2393819"/>
            <a:ext cx="419223" cy="419223"/>
          </a:xfrm>
          <a:prstGeom prst="rect">
            <a:avLst/>
          </a:prstGeom>
        </p:spPr>
      </p:pic>
      <p:pic>
        <p:nvPicPr>
          <p:cNvPr id="58" name="図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73028" y="2978214"/>
            <a:ext cx="508717" cy="631243"/>
          </a:xfrm>
          <a:prstGeom prst="rect">
            <a:avLst/>
          </a:prstGeom>
        </p:spPr>
      </p:pic>
      <p:pic>
        <p:nvPicPr>
          <p:cNvPr id="59" name="図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17649" y="2650157"/>
            <a:ext cx="283149" cy="283149"/>
          </a:xfrm>
          <a:prstGeom prst="rect">
            <a:avLst/>
          </a:prstGeom>
        </p:spPr>
      </p:pic>
      <p:grpSp>
        <p:nvGrpSpPr>
          <p:cNvPr id="6" name="グループ化 5"/>
          <p:cNvGrpSpPr/>
          <p:nvPr/>
        </p:nvGrpSpPr>
        <p:grpSpPr>
          <a:xfrm>
            <a:off x="7031452" y="2146635"/>
            <a:ext cx="780480" cy="616166"/>
            <a:chOff x="9759860" y="4196296"/>
            <a:chExt cx="1112419" cy="878222"/>
          </a:xfrm>
        </p:grpSpPr>
        <p:pic>
          <p:nvPicPr>
            <p:cNvPr id="60" name="Picture 23" descr="LED2"/>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59860" y="4196296"/>
              <a:ext cx="1003204" cy="7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3" descr="C:\Users\812516\Desktop\ライティング2017\Resize\80w.jpg"/>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493" b="100000" l="3307" r="100000"/>
                      </a14:imgEffect>
                    </a14:imgLayer>
                  </a14:imgProps>
                </a:ext>
                <a:ext uri="{28A0092B-C50C-407E-A947-70E740481C1C}">
                  <a14:useLocalDpi xmlns:a14="http://schemas.microsoft.com/office/drawing/2010/main"/>
                </a:ext>
              </a:extLst>
            </a:blip>
            <a:srcRect/>
            <a:stretch/>
          </p:blipFill>
          <p:spPr bwMode="auto">
            <a:xfrm>
              <a:off x="10089229" y="4361566"/>
              <a:ext cx="783050" cy="712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p:cNvGrpSpPr/>
          <p:nvPr/>
        </p:nvGrpSpPr>
        <p:grpSpPr>
          <a:xfrm>
            <a:off x="8397539" y="3414767"/>
            <a:ext cx="620640" cy="602894"/>
            <a:chOff x="2230381" y="2660945"/>
            <a:chExt cx="2294992" cy="2229369"/>
          </a:xfrm>
        </p:grpSpPr>
        <p:pic>
          <p:nvPicPr>
            <p:cNvPr id="12" name="図 11"/>
            <p:cNvPicPr>
              <a:picLocks noChangeAspect="1"/>
            </p:cNvPicPr>
            <p:nvPr/>
          </p:nvPicPr>
          <p:blipFill>
            <a:blip r:embed="rId15"/>
            <a:stretch>
              <a:fillRect/>
            </a:stretch>
          </p:blipFill>
          <p:spPr>
            <a:xfrm>
              <a:off x="2230381" y="2660945"/>
              <a:ext cx="1743075" cy="2085975"/>
            </a:xfrm>
            <a:prstGeom prst="rect">
              <a:avLst/>
            </a:prstGeom>
          </p:spPr>
        </p:pic>
        <p:pic>
          <p:nvPicPr>
            <p:cNvPr id="11" name="図 10"/>
            <p:cNvPicPr>
              <a:picLocks noChangeAspect="1"/>
            </p:cNvPicPr>
            <p:nvPr/>
          </p:nvPicPr>
          <p:blipFill>
            <a:blip r:embed="rId16"/>
            <a:stretch>
              <a:fillRect/>
            </a:stretch>
          </p:blipFill>
          <p:spPr>
            <a:xfrm>
              <a:off x="3353798" y="3261539"/>
              <a:ext cx="1171575" cy="1628775"/>
            </a:xfrm>
            <a:prstGeom prst="rect">
              <a:avLst/>
            </a:prstGeom>
          </p:spPr>
        </p:pic>
      </p:grpSp>
      <p:sp>
        <p:nvSpPr>
          <p:cNvPr id="4" name="タイトル 3">
            <a:extLst>
              <a:ext uri="{FF2B5EF4-FFF2-40B4-BE49-F238E27FC236}">
                <a16:creationId xmlns:a16="http://schemas.microsoft.com/office/drawing/2014/main" id="{B3F37624-6793-45BE-B26C-99C396B41C88}"/>
              </a:ext>
            </a:extLst>
          </p:cNvPr>
          <p:cNvSpPr>
            <a:spLocks noGrp="1"/>
          </p:cNvSpPr>
          <p:nvPr>
            <p:ph type="title"/>
          </p:nvPr>
        </p:nvSpPr>
        <p:spPr/>
        <p:txBody>
          <a:bodyPr/>
          <a:lstStyle/>
          <a:p>
            <a:r>
              <a:rPr lang="ja-JP" altLang="en-US" dirty="0"/>
              <a:t>大塚商会の総合力</a:t>
            </a:r>
          </a:p>
        </p:txBody>
      </p:sp>
      <p:sp>
        <p:nvSpPr>
          <p:cNvPr id="2" name="テキスト ボックス 1">
            <a:extLst>
              <a:ext uri="{FF2B5EF4-FFF2-40B4-BE49-F238E27FC236}">
                <a16:creationId xmlns:a16="http://schemas.microsoft.com/office/drawing/2014/main" id="{91264F9D-2340-4841-8670-C320FFA248FF}"/>
              </a:ext>
            </a:extLst>
          </p:cNvPr>
          <p:cNvSpPr txBox="1"/>
          <p:nvPr/>
        </p:nvSpPr>
        <p:spPr>
          <a:xfrm>
            <a:off x="1378431" y="2365334"/>
            <a:ext cx="957442" cy="354841"/>
          </a:xfrm>
          <a:prstGeom prst="rect">
            <a:avLst/>
          </a:prstGeom>
          <a:noFill/>
        </p:spPr>
        <p:txBody>
          <a:bodyPr wrap="none" rtlCol="0">
            <a:spAutoFit/>
          </a:bodyPr>
          <a:lstStyle/>
          <a:p>
            <a:r>
              <a:rPr lang="en-US" altLang="ja-JP" sz="1706" b="1" dirty="0">
                <a:solidFill>
                  <a:srgbClr val="D31B26"/>
                </a:solidFill>
                <a:latin typeface="Meiryo UI" panose="020B0604030504040204" pitchFamily="50" charset="-128"/>
                <a:ea typeface="Meiryo UI" panose="020B0604030504040204" pitchFamily="50" charset="-128"/>
              </a:rPr>
              <a:t>RICOH</a:t>
            </a:r>
            <a:endParaRPr lang="ja-JP" altLang="en-US" sz="1706" b="1" dirty="0">
              <a:solidFill>
                <a:srgbClr val="D31B26"/>
              </a:solidFill>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8AF2889A-A197-4519-95C9-5C0879944CAE}"/>
              </a:ext>
            </a:extLst>
          </p:cNvPr>
          <p:cNvSpPr txBox="1"/>
          <p:nvPr/>
        </p:nvSpPr>
        <p:spPr>
          <a:xfrm>
            <a:off x="2744473" y="2365334"/>
            <a:ext cx="914033" cy="354841"/>
          </a:xfrm>
          <a:prstGeom prst="rect">
            <a:avLst/>
          </a:prstGeom>
          <a:noFill/>
        </p:spPr>
        <p:txBody>
          <a:bodyPr wrap="none" rtlCol="0">
            <a:spAutoFit/>
          </a:bodyPr>
          <a:lstStyle/>
          <a:p>
            <a:r>
              <a:rPr lang="en-US" altLang="ja-JP" sz="1706" b="1" dirty="0">
                <a:solidFill>
                  <a:srgbClr val="D31B26"/>
                </a:solidFill>
                <a:latin typeface="Meiryo UI" panose="020B0604030504040204" pitchFamily="50" charset="-128"/>
                <a:ea typeface="Meiryo UI" panose="020B0604030504040204" pitchFamily="50" charset="-128"/>
              </a:rPr>
              <a:t>Canon</a:t>
            </a:r>
            <a:endParaRPr lang="ja-JP" altLang="en-US" sz="1706" b="1" dirty="0">
              <a:solidFill>
                <a:srgbClr val="D31B26"/>
              </a:solidFill>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28CE206-E72C-42DF-8F4E-86459CBD41A8}"/>
              </a:ext>
            </a:extLst>
          </p:cNvPr>
          <p:cNvSpPr txBox="1"/>
          <p:nvPr/>
        </p:nvSpPr>
        <p:spPr>
          <a:xfrm>
            <a:off x="576952" y="2867970"/>
            <a:ext cx="1168910" cy="354841"/>
          </a:xfrm>
          <a:prstGeom prst="rect">
            <a:avLst/>
          </a:prstGeom>
          <a:noFill/>
        </p:spPr>
        <p:txBody>
          <a:bodyPr wrap="none" rtlCol="0">
            <a:spAutoFit/>
          </a:bodyPr>
          <a:lstStyle/>
          <a:p>
            <a:r>
              <a:rPr lang="en-US" altLang="ja-JP" sz="1706" b="1" dirty="0">
                <a:solidFill>
                  <a:srgbClr val="D31B26"/>
                </a:solidFill>
                <a:latin typeface="Meiryo UI" panose="020B0604030504040204" pitchFamily="50" charset="-128"/>
                <a:ea typeface="Meiryo UI" panose="020B0604030504040204" pitchFamily="50" charset="-128"/>
              </a:rPr>
              <a:t>FUJITSU</a:t>
            </a:r>
            <a:endParaRPr lang="ja-JP" altLang="en-US" sz="1706" b="1" dirty="0">
              <a:solidFill>
                <a:srgbClr val="D31B26"/>
              </a:solidFill>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84E09ACD-2FB8-45EC-B2E1-8F93D636F69D}"/>
              </a:ext>
            </a:extLst>
          </p:cNvPr>
          <p:cNvSpPr txBox="1"/>
          <p:nvPr/>
        </p:nvSpPr>
        <p:spPr>
          <a:xfrm>
            <a:off x="440478" y="3575305"/>
            <a:ext cx="800347" cy="354841"/>
          </a:xfrm>
          <a:prstGeom prst="rect">
            <a:avLst/>
          </a:prstGeom>
          <a:noFill/>
        </p:spPr>
        <p:txBody>
          <a:bodyPr wrap="none" rtlCol="0">
            <a:spAutoFit/>
          </a:bodyPr>
          <a:lstStyle/>
          <a:p>
            <a:r>
              <a:rPr lang="en-US" altLang="ja-JP" sz="1706" b="1" dirty="0">
                <a:solidFill>
                  <a:srgbClr val="0E0E69"/>
                </a:solidFill>
                <a:latin typeface="Meiryo UI" panose="020B0604030504040204" pitchFamily="50" charset="-128"/>
                <a:ea typeface="Meiryo UI" panose="020B0604030504040204" pitchFamily="50" charset="-128"/>
              </a:rPr>
              <a:t>KDDI</a:t>
            </a:r>
            <a:endParaRPr lang="ja-JP" altLang="en-US" sz="1706" b="1" dirty="0">
              <a:solidFill>
                <a:srgbClr val="0E0E69"/>
              </a:solidFill>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086B427A-5A63-4200-9197-85C8CEDC8919}"/>
              </a:ext>
            </a:extLst>
          </p:cNvPr>
          <p:cNvSpPr txBox="1"/>
          <p:nvPr/>
        </p:nvSpPr>
        <p:spPr>
          <a:xfrm>
            <a:off x="508319" y="4171442"/>
            <a:ext cx="867545" cy="538865"/>
          </a:xfrm>
          <a:prstGeom prst="rect">
            <a:avLst/>
          </a:prstGeom>
          <a:noFill/>
        </p:spPr>
        <p:txBody>
          <a:bodyPr wrap="none" rtlCol="0">
            <a:spAutoFit/>
          </a:bodyPr>
          <a:lstStyle/>
          <a:p>
            <a:r>
              <a:rPr lang="en-US" altLang="ja-JP" sz="1451" b="1" dirty="0">
                <a:solidFill>
                  <a:srgbClr val="D31B26"/>
                </a:solidFill>
                <a:latin typeface="Meiryo UI" panose="020B0604030504040204" pitchFamily="50" charset="-128"/>
                <a:ea typeface="Meiryo UI" panose="020B0604030504040204" pitchFamily="50" charset="-128"/>
              </a:rPr>
              <a:t>TREND</a:t>
            </a:r>
          </a:p>
          <a:p>
            <a:r>
              <a:rPr lang="en-US" altLang="ja-JP" sz="1451" b="1" dirty="0">
                <a:solidFill>
                  <a:srgbClr val="D31B26"/>
                </a:solidFill>
                <a:latin typeface="Meiryo UI" panose="020B0604030504040204" pitchFamily="50" charset="-128"/>
                <a:ea typeface="Meiryo UI" panose="020B0604030504040204" pitchFamily="50" charset="-128"/>
              </a:rPr>
              <a:t>MICRO</a:t>
            </a:r>
            <a:endParaRPr lang="ja-JP" altLang="en-US" sz="1451" b="1" dirty="0">
              <a:solidFill>
                <a:srgbClr val="D31B26"/>
              </a:solidFill>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490696DC-3F04-414C-84A9-91EC2F8E1036}"/>
              </a:ext>
            </a:extLst>
          </p:cNvPr>
          <p:cNvSpPr txBox="1"/>
          <p:nvPr/>
        </p:nvSpPr>
        <p:spPr>
          <a:xfrm>
            <a:off x="932141" y="4925031"/>
            <a:ext cx="1322093" cy="354841"/>
          </a:xfrm>
          <a:prstGeom prst="rect">
            <a:avLst/>
          </a:prstGeom>
          <a:noFill/>
        </p:spPr>
        <p:txBody>
          <a:bodyPr wrap="none" rtlCol="0">
            <a:spAutoFit/>
          </a:bodyPr>
          <a:lstStyle/>
          <a:p>
            <a:r>
              <a:rPr lang="en-US" altLang="ja-JP" sz="1706" b="1" dirty="0">
                <a:latin typeface="Meiryo UI" panose="020B0604030504040204" pitchFamily="50" charset="-128"/>
                <a:ea typeface="Meiryo UI" panose="020B0604030504040204" pitchFamily="50" charset="-128"/>
              </a:rPr>
              <a:t>Symantec</a:t>
            </a:r>
            <a:endParaRPr lang="ja-JP" altLang="en-US" sz="1706" b="1" dirty="0">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19E6772A-CD0A-4A3D-922E-25DEA123EC93}"/>
              </a:ext>
            </a:extLst>
          </p:cNvPr>
          <p:cNvSpPr txBox="1"/>
          <p:nvPr/>
        </p:nvSpPr>
        <p:spPr>
          <a:xfrm>
            <a:off x="2847701" y="4961249"/>
            <a:ext cx="1240404" cy="354841"/>
          </a:xfrm>
          <a:prstGeom prst="rect">
            <a:avLst/>
          </a:prstGeom>
          <a:noFill/>
        </p:spPr>
        <p:txBody>
          <a:bodyPr wrap="none" rtlCol="0">
            <a:spAutoFit/>
          </a:bodyPr>
          <a:lstStyle/>
          <a:p>
            <a:r>
              <a:rPr lang="en-US" altLang="ja-JP" sz="1706" b="1" dirty="0">
                <a:solidFill>
                  <a:srgbClr val="242425"/>
                </a:solidFill>
                <a:latin typeface="Meiryo UI" panose="020B0604030504040204" pitchFamily="50" charset="-128"/>
                <a:ea typeface="Meiryo UI" panose="020B0604030504040204" pitchFamily="50" charset="-128"/>
              </a:rPr>
              <a:t>SoftBank</a:t>
            </a:r>
            <a:endParaRPr lang="ja-JP" altLang="en-US" sz="1706" b="1" dirty="0">
              <a:solidFill>
                <a:srgbClr val="242425"/>
              </a:solidFill>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02903537-8AB2-4A75-A215-1C8837478A4F}"/>
              </a:ext>
            </a:extLst>
          </p:cNvPr>
          <p:cNvSpPr txBox="1"/>
          <p:nvPr/>
        </p:nvSpPr>
        <p:spPr>
          <a:xfrm>
            <a:off x="3653900" y="4285434"/>
            <a:ext cx="976549" cy="354841"/>
          </a:xfrm>
          <a:prstGeom prst="rect">
            <a:avLst/>
          </a:prstGeom>
          <a:noFill/>
        </p:spPr>
        <p:txBody>
          <a:bodyPr wrap="none" rtlCol="0">
            <a:spAutoFit/>
          </a:bodyPr>
          <a:lstStyle/>
          <a:p>
            <a:r>
              <a:rPr lang="en-US" altLang="ja-JP" sz="1706" b="1" dirty="0">
                <a:solidFill>
                  <a:srgbClr val="11218C"/>
                </a:solidFill>
                <a:latin typeface="Meiryo UI" panose="020B0604030504040204" pitchFamily="50" charset="-128"/>
                <a:ea typeface="Meiryo UI" panose="020B0604030504040204" pitchFamily="50" charset="-128"/>
              </a:rPr>
              <a:t>EPSON</a:t>
            </a:r>
            <a:endParaRPr lang="ja-JP" altLang="en-US" sz="1706" b="1" dirty="0">
              <a:solidFill>
                <a:srgbClr val="11218C"/>
              </a:solidFill>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24579ADE-38FD-4ECD-B2A2-EB6BB53D1CE2}"/>
              </a:ext>
            </a:extLst>
          </p:cNvPr>
          <p:cNvSpPr txBox="1"/>
          <p:nvPr/>
        </p:nvSpPr>
        <p:spPr>
          <a:xfrm>
            <a:off x="3849285" y="3585794"/>
            <a:ext cx="654346" cy="354841"/>
          </a:xfrm>
          <a:prstGeom prst="rect">
            <a:avLst/>
          </a:prstGeom>
          <a:noFill/>
        </p:spPr>
        <p:txBody>
          <a:bodyPr wrap="none" rtlCol="0">
            <a:spAutoFit/>
          </a:bodyPr>
          <a:lstStyle/>
          <a:p>
            <a:r>
              <a:rPr lang="en-US" altLang="ja-JP" sz="1706" b="1" dirty="0">
                <a:solidFill>
                  <a:srgbClr val="1414A0"/>
                </a:solidFill>
                <a:latin typeface="Meiryo UI" panose="020B0604030504040204" pitchFamily="50" charset="-128"/>
                <a:ea typeface="Meiryo UI" panose="020B0604030504040204" pitchFamily="50" charset="-128"/>
              </a:rPr>
              <a:t>NEC</a:t>
            </a:r>
            <a:endParaRPr lang="ja-JP" altLang="en-US" sz="1706" b="1" dirty="0">
              <a:solidFill>
                <a:srgbClr val="1414A0"/>
              </a:solidFill>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8D81F3C9-FE05-488D-9A10-ED49EF5DA6CB}"/>
              </a:ext>
            </a:extLst>
          </p:cNvPr>
          <p:cNvSpPr txBox="1"/>
          <p:nvPr/>
        </p:nvSpPr>
        <p:spPr>
          <a:xfrm>
            <a:off x="3689086" y="2863864"/>
            <a:ext cx="479618" cy="354841"/>
          </a:xfrm>
          <a:prstGeom prst="rect">
            <a:avLst/>
          </a:prstGeom>
          <a:noFill/>
        </p:spPr>
        <p:txBody>
          <a:bodyPr wrap="none" rtlCol="0">
            <a:spAutoFit/>
          </a:bodyPr>
          <a:lstStyle/>
          <a:p>
            <a:r>
              <a:rPr lang="en-US" altLang="ja-JP" sz="1706" b="1" dirty="0">
                <a:latin typeface="Meiryo UI" panose="020B0604030504040204" pitchFamily="50" charset="-128"/>
                <a:ea typeface="Meiryo UI" panose="020B0604030504040204" pitchFamily="50" charset="-128"/>
              </a:rPr>
              <a:t>hp</a:t>
            </a:r>
            <a:endParaRPr lang="ja-JP" altLang="en-US" sz="1706" b="1"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99617E3A-DBF6-4D54-A746-A0C5022488AB}"/>
              </a:ext>
            </a:extLst>
          </p:cNvPr>
          <p:cNvSpPr>
            <a:spLocks noGrp="1"/>
          </p:cNvSpPr>
          <p:nvPr>
            <p:ph type="sldNum" sz="quarter" idx="4"/>
          </p:nvPr>
        </p:nvSpPr>
        <p:spPr/>
        <p:txBody>
          <a:bodyPr/>
          <a:lstStyle/>
          <a:p>
            <a:pPr>
              <a:defRPr/>
            </a:pPr>
            <a:fld id="{FB3629B8-3F17-4C5D-9EA5-923845F78C95}" type="slidenum">
              <a:rPr lang="en-US" altLang="ja-JP" smtClean="0"/>
              <a:pPr>
                <a:defRPr/>
              </a:pPr>
              <a:t>5</a:t>
            </a:fld>
            <a:endParaRPr lang="en-US" altLang="ja-JP" dirty="0"/>
          </a:p>
        </p:txBody>
      </p:sp>
    </p:spTree>
    <p:extLst>
      <p:ext uri="{BB962C8B-B14F-4D97-AF65-F5344CB8AC3E}">
        <p14:creationId xmlns:p14="http://schemas.microsoft.com/office/powerpoint/2010/main" val="1835438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bwMode="auto">
          <a:xfrm>
            <a:off x="4510122" y="1858728"/>
            <a:ext cx="4809295" cy="3684123"/>
          </a:xfrm>
          <a:prstGeom prst="roundRect">
            <a:avLst>
              <a:gd name="adj" fmla="val 1190"/>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5" name="角丸四角形 4"/>
          <p:cNvSpPr/>
          <p:nvPr/>
        </p:nvSpPr>
        <p:spPr bwMode="auto">
          <a:xfrm>
            <a:off x="586584" y="1858728"/>
            <a:ext cx="3834520" cy="3684123"/>
          </a:xfrm>
          <a:prstGeom prst="roundRect">
            <a:avLst>
              <a:gd name="adj" fmla="val 1190"/>
            </a:avLst>
          </a:prstGeom>
          <a:solidFill>
            <a:srgbClr val="BEE1F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5" name="角丸四角形 34"/>
          <p:cNvSpPr/>
          <p:nvPr/>
        </p:nvSpPr>
        <p:spPr bwMode="auto">
          <a:xfrm>
            <a:off x="661396" y="4817340"/>
            <a:ext cx="3684898" cy="612748"/>
          </a:xfrm>
          <a:prstGeom prst="roundRect">
            <a:avLst>
              <a:gd name="adj" fmla="val 1190"/>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6" name="角丸四角形 35"/>
          <p:cNvSpPr/>
          <p:nvPr/>
        </p:nvSpPr>
        <p:spPr bwMode="auto">
          <a:xfrm>
            <a:off x="4586817" y="4817340"/>
            <a:ext cx="4655907" cy="612748"/>
          </a:xfrm>
          <a:prstGeom prst="roundRect">
            <a:avLst>
              <a:gd name="adj" fmla="val 1190"/>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25" name="テキスト ボックス 24"/>
          <p:cNvSpPr txBox="1"/>
          <p:nvPr/>
        </p:nvSpPr>
        <p:spPr>
          <a:xfrm>
            <a:off x="561460" y="909988"/>
            <a:ext cx="8505393" cy="371512"/>
          </a:xfrm>
          <a:prstGeom prst="rect">
            <a:avLst/>
          </a:prstGeom>
          <a:noFill/>
        </p:spPr>
        <p:txBody>
          <a:bodyPr wrap="square" rtlCol="0">
            <a:spAutoFit/>
          </a:bodyPr>
          <a:lstStyle/>
          <a:p>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お客様にとって有益な最新ソリューション・</a:t>
            </a:r>
            <a:r>
              <a:rPr lang="en-US" altLang="ja-JP"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POD</a:t>
            </a:r>
            <a:r>
              <a:rPr lang="ja-JP" altLang="en-US" sz="1814"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活用事例など</a:t>
            </a:r>
          </a:p>
        </p:txBody>
      </p:sp>
      <p:sp>
        <p:nvSpPr>
          <p:cNvPr id="31" name="テキスト ボックス 30"/>
          <p:cNvSpPr txBox="1"/>
          <p:nvPr/>
        </p:nvSpPr>
        <p:spPr bwMode="auto">
          <a:xfrm>
            <a:off x="1289334" y="1266192"/>
            <a:ext cx="7413680"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トレンド情報を継続的にご提供</a:t>
            </a:r>
          </a:p>
        </p:txBody>
      </p:sp>
      <p:sp>
        <p:nvSpPr>
          <p:cNvPr id="6" name="角丸四角形 5"/>
          <p:cNvSpPr/>
          <p:nvPr/>
        </p:nvSpPr>
        <p:spPr bwMode="auto">
          <a:xfrm>
            <a:off x="586584" y="5663683"/>
            <a:ext cx="8732833" cy="669711"/>
          </a:xfrm>
          <a:prstGeom prst="roundRect">
            <a:avLst>
              <a:gd name="adj" fmla="val 538"/>
            </a:avLst>
          </a:prstGeom>
          <a:solidFill>
            <a:schemeClr val="bg1"/>
          </a:solidFill>
          <a:ln w="19050">
            <a:solidFill>
              <a:srgbClr val="0064B4"/>
            </a:solid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2" name="ホームベース 1"/>
          <p:cNvSpPr/>
          <p:nvPr/>
        </p:nvSpPr>
        <p:spPr bwMode="auto">
          <a:xfrm>
            <a:off x="586584" y="5663682"/>
            <a:ext cx="1241944" cy="669711"/>
          </a:xfrm>
          <a:prstGeom prst="homePlate">
            <a:avLst>
              <a:gd name="adj" fmla="val 31876"/>
            </a:avLst>
          </a:prstGeom>
          <a:solidFill>
            <a:srgbClr val="0064B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8" name="Rectangle 11"/>
          <p:cNvSpPr txBox="1">
            <a:spLocks noChangeArrowheads="1"/>
          </p:cNvSpPr>
          <p:nvPr/>
        </p:nvSpPr>
        <p:spPr>
          <a:xfrm>
            <a:off x="509760" y="5719386"/>
            <a:ext cx="1310013" cy="56695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1270" b="1" kern="0" dirty="0">
                <a:solidFill>
                  <a:schemeClr val="bg1"/>
                </a:solidFill>
                <a:latin typeface="Meiryo UI" pitchFamily="50" charset="-128"/>
                <a:ea typeface="Meiryo UI" pitchFamily="50" charset="-128"/>
                <a:cs typeface="Meiryo UI" pitchFamily="50" charset="-128"/>
              </a:rPr>
              <a:t>大塚ならではの</a:t>
            </a:r>
            <a:endParaRPr lang="en-US" altLang="ja-JP" sz="1270" b="1" kern="0" dirty="0">
              <a:solidFill>
                <a:schemeClr val="bg1"/>
              </a:solidFill>
              <a:latin typeface="Meiryo UI" pitchFamily="50" charset="-128"/>
              <a:ea typeface="Meiryo UI" pitchFamily="50" charset="-128"/>
              <a:cs typeface="Meiryo UI" pitchFamily="50" charset="-128"/>
            </a:endParaRPr>
          </a:p>
          <a:p>
            <a:pPr algn="ctr"/>
            <a:r>
              <a:rPr lang="ja-JP" altLang="en-US" sz="1814" b="1" kern="0" dirty="0">
                <a:solidFill>
                  <a:schemeClr val="bg1"/>
                </a:solidFill>
                <a:latin typeface="Meiryo UI" pitchFamily="50" charset="-128"/>
                <a:ea typeface="Meiryo UI" pitchFamily="50" charset="-128"/>
                <a:cs typeface="Meiryo UI" pitchFamily="50" charset="-128"/>
              </a:rPr>
              <a:t>総合提案</a:t>
            </a:r>
            <a:endParaRPr lang="en-US" altLang="ja-JP" sz="1814" b="1" kern="0" dirty="0">
              <a:solidFill>
                <a:schemeClr val="bg1"/>
              </a:solidFill>
              <a:latin typeface="Meiryo UI" pitchFamily="50" charset="-128"/>
              <a:ea typeface="Meiryo UI" pitchFamily="50" charset="-128"/>
              <a:cs typeface="Meiryo UI" pitchFamily="50" charset="-128"/>
            </a:endParaRPr>
          </a:p>
        </p:txBody>
      </p:sp>
      <p:sp>
        <p:nvSpPr>
          <p:cNvPr id="9" name="テキスト ボックス 8"/>
          <p:cNvSpPr txBox="1"/>
          <p:nvPr/>
        </p:nvSpPr>
        <p:spPr>
          <a:xfrm>
            <a:off x="1785333" y="5705428"/>
            <a:ext cx="7833452" cy="617348"/>
          </a:xfrm>
          <a:prstGeom prst="rect">
            <a:avLst/>
          </a:prstGeom>
          <a:noFill/>
        </p:spPr>
        <p:txBody>
          <a:bodyPr wrap="square" rtlCol="0">
            <a:spAutoFit/>
          </a:bodyPr>
          <a:lstStyle/>
          <a:p>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オンデマンドプリンターはもちろん、全ての</a:t>
            </a:r>
            <a:r>
              <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IT</a:t>
            </a:r>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機器に関してのご提案・サポートが可能です。</a:t>
            </a:r>
            <a:endParaRPr lang="en-US" altLang="ja-JP"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706"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業種業界を問わないお取引実績により、事例を含めた最適なご提案をさせて頂きます。</a:t>
            </a:r>
          </a:p>
        </p:txBody>
      </p:sp>
      <p:sp>
        <p:nvSpPr>
          <p:cNvPr id="17" name="テキスト ボックス 16"/>
          <p:cNvSpPr txBox="1"/>
          <p:nvPr/>
        </p:nvSpPr>
        <p:spPr>
          <a:xfrm>
            <a:off x="4566878" y="4843871"/>
            <a:ext cx="4795702" cy="594586"/>
          </a:xfrm>
          <a:prstGeom prst="rect">
            <a:avLst/>
          </a:prstGeom>
          <a:noFill/>
        </p:spPr>
        <p:txBody>
          <a:bodyPr wrap="square" rtlCol="0">
            <a:spAutoFit/>
          </a:bodyPr>
          <a:lstStyle/>
          <a:p>
            <a:r>
              <a:rPr lang="ja-JP" altLang="en-US" sz="1088"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定期的な展示会にて、最新機種・後加工機・マテリアルのご紹介が可能です。</a:t>
            </a:r>
          </a:p>
          <a:p>
            <a:r>
              <a:rPr lang="ja-JP" altLang="en-US" sz="1088"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最新情報・業界動向セミナー・デザインセミナーなども定期的に開催しております</a:t>
            </a:r>
          </a:p>
          <a:p>
            <a:r>
              <a:rPr lang="ja-JP" altLang="en-US" sz="1088"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メール、</a:t>
            </a:r>
            <a:r>
              <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DM</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会員様限定の最新情報・お客様活用事例等ご紹介いたします。</a:t>
            </a:r>
          </a:p>
        </p:txBody>
      </p:sp>
      <p:sp>
        <p:nvSpPr>
          <p:cNvPr id="18" name="テキスト ボックス 17"/>
          <p:cNvSpPr txBox="1"/>
          <p:nvPr/>
        </p:nvSpPr>
        <p:spPr>
          <a:xfrm>
            <a:off x="843202" y="4843871"/>
            <a:ext cx="3506413" cy="427168"/>
          </a:xfrm>
          <a:prstGeom prst="rect">
            <a:avLst/>
          </a:prstGeom>
          <a:noFill/>
        </p:spPr>
        <p:txBody>
          <a:bodyPr wrap="square" rtlCol="0">
            <a:spAutoFit/>
          </a:bodyPr>
          <a:lstStyle/>
          <a:p>
            <a:r>
              <a:rPr lang="ja-JP" altLang="en-US" sz="1088" dirty="0">
                <a:solidFill>
                  <a:srgbClr val="0064B4"/>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オンデマンドプリンターで使用できる様々な用紙を、</a:t>
            </a:r>
            <a:endParaRPr lang="en-US" altLang="ja-JP"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1088"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　 弊社窓口一本で、多種類・小ロットでご提供できます。</a:t>
            </a:r>
          </a:p>
        </p:txBody>
      </p:sp>
      <p:sp>
        <p:nvSpPr>
          <p:cNvPr id="19" name="Rectangle 11"/>
          <p:cNvSpPr txBox="1">
            <a:spLocks noChangeArrowheads="1"/>
          </p:cNvSpPr>
          <p:nvPr/>
        </p:nvSpPr>
        <p:spPr>
          <a:xfrm>
            <a:off x="6600492" y="2325613"/>
            <a:ext cx="2575582" cy="34362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r>
              <a:rPr lang="ja-JP" altLang="en-US" sz="1633" kern="0" dirty="0">
                <a:solidFill>
                  <a:sysClr val="windowText" lastClr="000000"/>
                </a:solidFill>
                <a:latin typeface="Meiryo UI" pitchFamily="50" charset="-128"/>
                <a:ea typeface="Meiryo UI" pitchFamily="50" charset="-128"/>
                <a:cs typeface="Meiryo UI" pitchFamily="50" charset="-128"/>
              </a:rPr>
              <a:t>有益な情報を定期的に・・</a:t>
            </a:r>
          </a:p>
        </p:txBody>
      </p:sp>
      <p:cxnSp>
        <p:nvCxnSpPr>
          <p:cNvPr id="20" name="直線コネクタ 19"/>
          <p:cNvCxnSpPr/>
          <p:nvPr/>
        </p:nvCxnSpPr>
        <p:spPr bwMode="auto">
          <a:xfrm>
            <a:off x="6476361" y="2660594"/>
            <a:ext cx="2444863" cy="0"/>
          </a:xfrm>
          <a:prstGeom prst="line">
            <a:avLst/>
          </a:prstGeom>
          <a:solidFill>
            <a:schemeClr val="accent1"/>
          </a:solidFill>
          <a:ln w="3810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2" name="角丸四角形 31"/>
          <p:cNvSpPr/>
          <p:nvPr/>
        </p:nvSpPr>
        <p:spPr bwMode="auto">
          <a:xfrm>
            <a:off x="669638" y="1936278"/>
            <a:ext cx="3668413" cy="465987"/>
          </a:xfrm>
          <a:prstGeom prst="roundRect">
            <a:avLst>
              <a:gd name="adj" fmla="val 1190"/>
            </a:avLst>
          </a:prstGeom>
          <a:solidFill>
            <a:srgbClr val="0064B4"/>
          </a:solidFill>
          <a:ln w="19050"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4" name="角丸四角形 33"/>
          <p:cNvSpPr/>
          <p:nvPr/>
        </p:nvSpPr>
        <p:spPr bwMode="auto">
          <a:xfrm>
            <a:off x="4810364" y="2211017"/>
            <a:ext cx="1768797" cy="711589"/>
          </a:xfrm>
          <a:prstGeom prst="roundRect">
            <a:avLst>
              <a:gd name="adj" fmla="val 1190"/>
            </a:avLst>
          </a:prstGeom>
          <a:solidFill>
            <a:srgbClr val="0064B4"/>
          </a:solidFill>
          <a:ln w="19050"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33" name="角丸四角形 32"/>
          <p:cNvSpPr/>
          <p:nvPr/>
        </p:nvSpPr>
        <p:spPr bwMode="auto">
          <a:xfrm>
            <a:off x="4592795" y="1936278"/>
            <a:ext cx="1373859" cy="465987"/>
          </a:xfrm>
          <a:prstGeom prst="roundRect">
            <a:avLst>
              <a:gd name="adj" fmla="val 1190"/>
            </a:avLst>
          </a:prstGeom>
          <a:solidFill>
            <a:srgbClr val="0064B4"/>
          </a:solidFill>
          <a:ln w="19050"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sp>
        <p:nvSpPr>
          <p:cNvPr id="23" name="Rectangle 11"/>
          <p:cNvSpPr txBox="1">
            <a:spLocks noChangeArrowheads="1"/>
          </p:cNvSpPr>
          <p:nvPr/>
        </p:nvSpPr>
        <p:spPr>
          <a:xfrm>
            <a:off x="1439554" y="2001781"/>
            <a:ext cx="2128580" cy="34362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1633" b="1" kern="0" dirty="0">
                <a:solidFill>
                  <a:schemeClr val="bg1"/>
                </a:solidFill>
                <a:latin typeface="Meiryo UI" pitchFamily="50" charset="-128"/>
                <a:ea typeface="Meiryo UI" pitchFamily="50" charset="-128"/>
                <a:cs typeface="Meiryo UI" pitchFamily="50" charset="-128"/>
              </a:rPr>
              <a:t>マテリアルカタログ</a:t>
            </a:r>
          </a:p>
        </p:txBody>
      </p:sp>
      <p:sp>
        <p:nvSpPr>
          <p:cNvPr id="24" name="Rectangle 11"/>
          <p:cNvSpPr txBox="1">
            <a:spLocks noChangeArrowheads="1"/>
          </p:cNvSpPr>
          <p:nvPr/>
        </p:nvSpPr>
        <p:spPr>
          <a:xfrm>
            <a:off x="4789034" y="2001781"/>
            <a:ext cx="981382" cy="34362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1633" b="1" kern="0" dirty="0">
                <a:solidFill>
                  <a:schemeClr val="bg1"/>
                </a:solidFill>
                <a:latin typeface="Meiryo UI" pitchFamily="50" charset="-128"/>
                <a:ea typeface="Meiryo UI" pitchFamily="50" charset="-128"/>
                <a:cs typeface="Meiryo UI" pitchFamily="50" charset="-128"/>
              </a:rPr>
              <a:t>展示会</a:t>
            </a:r>
          </a:p>
        </p:txBody>
      </p:sp>
      <p:sp>
        <p:nvSpPr>
          <p:cNvPr id="27" name="Rectangle 11"/>
          <p:cNvSpPr txBox="1">
            <a:spLocks noChangeArrowheads="1"/>
          </p:cNvSpPr>
          <p:nvPr/>
        </p:nvSpPr>
        <p:spPr>
          <a:xfrm>
            <a:off x="4780563" y="2465724"/>
            <a:ext cx="1828399" cy="343620"/>
          </a:xfrm>
          <a:prstGeom prst="rect">
            <a:avLst/>
          </a:prstGeom>
        </p:spPr>
        <p:txBody>
          <a:bodyPr wrap="square">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r>
              <a:rPr lang="ja-JP" altLang="en-US" sz="1633" b="1" kern="0" dirty="0">
                <a:solidFill>
                  <a:schemeClr val="bg1"/>
                </a:solidFill>
                <a:latin typeface="Meiryo UI" pitchFamily="50" charset="-128"/>
                <a:ea typeface="Meiryo UI" pitchFamily="50" charset="-128"/>
                <a:cs typeface="Meiryo UI" pitchFamily="50" charset="-128"/>
              </a:rPr>
              <a:t>セミナー</a:t>
            </a:r>
            <a:r>
              <a:rPr lang="en-US" altLang="ja-JP" sz="1633" b="1" kern="0" dirty="0">
                <a:solidFill>
                  <a:schemeClr val="bg1"/>
                </a:solidFill>
                <a:latin typeface="Meiryo UI" pitchFamily="50" charset="-128"/>
                <a:ea typeface="Meiryo UI" pitchFamily="50" charset="-128"/>
                <a:cs typeface="Meiryo UI" pitchFamily="50" charset="-128"/>
              </a:rPr>
              <a:t>/DM</a:t>
            </a:r>
            <a:r>
              <a:rPr lang="ja-JP" altLang="en-US" sz="1633" b="1" kern="0" dirty="0">
                <a:solidFill>
                  <a:schemeClr val="bg1"/>
                </a:solidFill>
                <a:latin typeface="Meiryo UI" pitchFamily="50" charset="-128"/>
                <a:ea typeface="Meiryo UI" pitchFamily="50" charset="-128"/>
                <a:cs typeface="Meiryo UI" pitchFamily="50" charset="-128"/>
              </a:rPr>
              <a:t>　</a:t>
            </a:r>
            <a:r>
              <a:rPr lang="ja-JP" altLang="en-US" sz="1270" kern="0" dirty="0">
                <a:solidFill>
                  <a:schemeClr val="bg1"/>
                </a:solidFill>
                <a:latin typeface="Meiryo UI" pitchFamily="50" charset="-128"/>
                <a:ea typeface="Meiryo UI" pitchFamily="50" charset="-128"/>
                <a:cs typeface="Meiryo UI" pitchFamily="50" charset="-128"/>
              </a:rPr>
              <a:t>など</a:t>
            </a:r>
          </a:p>
        </p:txBody>
      </p:sp>
      <p:sp>
        <p:nvSpPr>
          <p:cNvPr id="10" name="二等辺三角形 9">
            <a:extLst>
              <a:ext uri="{FF2B5EF4-FFF2-40B4-BE49-F238E27FC236}">
                <a16:creationId xmlns:a16="http://schemas.microsoft.com/office/drawing/2014/main" id="{BCF2E694-6945-4617-B8BF-00E5CA84D4F8}"/>
              </a:ext>
            </a:extLst>
          </p:cNvPr>
          <p:cNvSpPr/>
          <p:nvPr/>
        </p:nvSpPr>
        <p:spPr bwMode="auto">
          <a:xfrm rot="15040628">
            <a:off x="6840533" y="3084009"/>
            <a:ext cx="475150" cy="789041"/>
          </a:xfrm>
          <a:prstGeom prst="triangle">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82935" tIns="41468" rIns="82935" bIns="41468" numCol="1" spcCol="0" rtlCol="0" fromWordArt="0" anchor="t" anchorCtr="0" forceAA="0" compatLnSpc="1">
            <a:prstTxWarp prst="textNoShape">
              <a:avLst/>
            </a:prstTxWarp>
            <a:noAutofit/>
          </a:bodyPr>
          <a:lstStyle/>
          <a:p>
            <a:pPr defTabSz="922952"/>
            <a:endParaRPr lang="ja-JP" altLang="en-US" sz="2902" dirty="0">
              <a:latin typeface="HGS創英角ﾎﾟｯﾌﾟ体" pitchFamily="50" charset="-128"/>
              <a:ea typeface="HGS創英角ﾎﾟｯﾌﾟ体" pitchFamily="50" charset="-128"/>
            </a:endParaRPr>
          </a:p>
        </p:txBody>
      </p:sp>
      <p:sp>
        <p:nvSpPr>
          <p:cNvPr id="4" name="四角形: 角を丸くする 3">
            <a:extLst>
              <a:ext uri="{FF2B5EF4-FFF2-40B4-BE49-F238E27FC236}">
                <a16:creationId xmlns:a16="http://schemas.microsoft.com/office/drawing/2014/main" id="{784EF3D3-D469-4B00-97ED-3DF9B1778F17}"/>
              </a:ext>
            </a:extLst>
          </p:cNvPr>
          <p:cNvSpPr/>
          <p:nvPr/>
        </p:nvSpPr>
        <p:spPr bwMode="auto">
          <a:xfrm>
            <a:off x="6974863" y="2904720"/>
            <a:ext cx="2032125" cy="1223193"/>
          </a:xfrm>
          <a:prstGeom prst="roundRect">
            <a:avLst>
              <a:gd name="adj" fmla="val 4757"/>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39" name="図 38">
            <a:extLst>
              <a:ext uri="{FF2B5EF4-FFF2-40B4-BE49-F238E27FC236}">
                <a16:creationId xmlns:a16="http://schemas.microsoft.com/office/drawing/2014/main" id="{CC845213-23CD-49D5-9A21-F68E2C566F94}"/>
              </a:ext>
            </a:extLst>
          </p:cNvPr>
          <p:cNvPicPr>
            <a:picLocks noChangeAspect="1"/>
          </p:cNvPicPr>
          <p:nvPr/>
        </p:nvPicPr>
        <p:blipFill>
          <a:blip r:embed="rId2"/>
          <a:stretch>
            <a:fillRect/>
          </a:stretch>
        </p:blipFill>
        <p:spPr>
          <a:xfrm>
            <a:off x="7112961" y="2987060"/>
            <a:ext cx="1755928" cy="1058513"/>
          </a:xfrm>
          <a:prstGeom prst="rect">
            <a:avLst/>
          </a:prstGeom>
        </p:spPr>
      </p:pic>
      <p:sp>
        <p:nvSpPr>
          <p:cNvPr id="42" name="テキスト ボックス 41">
            <a:extLst>
              <a:ext uri="{FF2B5EF4-FFF2-40B4-BE49-F238E27FC236}">
                <a16:creationId xmlns:a16="http://schemas.microsoft.com/office/drawing/2014/main" id="{E1035C93-1B9C-4AAB-A5B6-A046D291FD37}"/>
              </a:ext>
            </a:extLst>
          </p:cNvPr>
          <p:cNvSpPr txBox="1"/>
          <p:nvPr/>
        </p:nvSpPr>
        <p:spPr>
          <a:xfrm>
            <a:off x="7202589" y="4590793"/>
            <a:ext cx="2018669" cy="231923"/>
          </a:xfrm>
          <a:prstGeom prst="rect">
            <a:avLst/>
          </a:prstGeom>
          <a:noFill/>
        </p:spPr>
        <p:txBody>
          <a:bodyPr wrap="square" rtlCol="0">
            <a:spAutoFit/>
          </a:bodyPr>
          <a:lstStyle/>
          <a:p>
            <a:pPr algn="r"/>
            <a:r>
              <a:rPr lang="en-US" altLang="ja-JP"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907"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画像はイメージです</a:t>
            </a:r>
          </a:p>
        </p:txBody>
      </p:sp>
      <p:grpSp>
        <p:nvGrpSpPr>
          <p:cNvPr id="15" name="グループ化 14">
            <a:extLst>
              <a:ext uri="{FF2B5EF4-FFF2-40B4-BE49-F238E27FC236}">
                <a16:creationId xmlns:a16="http://schemas.microsoft.com/office/drawing/2014/main" id="{2A3D2605-A7B5-48CE-B2B2-D0587BE25C81}"/>
              </a:ext>
            </a:extLst>
          </p:cNvPr>
          <p:cNvGrpSpPr/>
          <p:nvPr/>
        </p:nvGrpSpPr>
        <p:grpSpPr>
          <a:xfrm>
            <a:off x="7245587" y="3091011"/>
            <a:ext cx="1496773" cy="861190"/>
            <a:chOff x="7658483" y="3407982"/>
            <a:chExt cx="1650261" cy="949502"/>
          </a:xfrm>
        </p:grpSpPr>
        <p:pic>
          <p:nvPicPr>
            <p:cNvPr id="11" name="図 10">
              <a:extLst>
                <a:ext uri="{FF2B5EF4-FFF2-40B4-BE49-F238E27FC236}">
                  <a16:creationId xmlns:a16="http://schemas.microsoft.com/office/drawing/2014/main" id="{ECEFC23B-FC3E-4155-8ABC-46C12DEAFDB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0980"/>
            <a:stretch/>
          </p:blipFill>
          <p:spPr>
            <a:xfrm>
              <a:off x="7658483" y="3407982"/>
              <a:ext cx="972618" cy="949502"/>
            </a:xfrm>
            <a:prstGeom prst="rect">
              <a:avLst/>
            </a:prstGeom>
          </p:spPr>
        </p:pic>
        <p:pic>
          <p:nvPicPr>
            <p:cNvPr id="12" name="図 11">
              <a:extLst>
                <a:ext uri="{FF2B5EF4-FFF2-40B4-BE49-F238E27FC236}">
                  <a16:creationId xmlns:a16="http://schemas.microsoft.com/office/drawing/2014/main" id="{477CC3AF-58B2-4A8A-AA10-4DDA72B74336}"/>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b="33842"/>
            <a:stretch/>
          </p:blipFill>
          <p:spPr>
            <a:xfrm>
              <a:off x="8560584" y="3407982"/>
              <a:ext cx="742687" cy="949502"/>
            </a:xfrm>
            <a:prstGeom prst="rect">
              <a:avLst/>
            </a:prstGeom>
          </p:spPr>
        </p:pic>
        <p:sp>
          <p:nvSpPr>
            <p:cNvPr id="14" name="正方形/長方形 13">
              <a:extLst>
                <a:ext uri="{FF2B5EF4-FFF2-40B4-BE49-F238E27FC236}">
                  <a16:creationId xmlns:a16="http://schemas.microsoft.com/office/drawing/2014/main" id="{0C73763F-4953-4AC7-8F0E-9B43BE176B0F}"/>
                </a:ext>
              </a:extLst>
            </p:cNvPr>
            <p:cNvSpPr/>
            <p:nvPr/>
          </p:nvSpPr>
          <p:spPr bwMode="auto">
            <a:xfrm>
              <a:off x="8922402" y="3935082"/>
              <a:ext cx="386342" cy="411315"/>
            </a:xfrm>
            <a:prstGeom prst="rect">
              <a:avLst/>
            </a:prstGeom>
            <a:solidFill>
              <a:srgbClr val="EAEAEA"/>
            </a:solidFill>
            <a:ln w="9525" cap="flat" cmpd="sng" algn="ctr">
              <a:solidFill>
                <a:srgbClr val="969696"/>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45" name="図 44">
              <a:extLst>
                <a:ext uri="{FF2B5EF4-FFF2-40B4-BE49-F238E27FC236}">
                  <a16:creationId xmlns:a16="http://schemas.microsoft.com/office/drawing/2014/main" id="{3201A58C-80EB-4EFF-8B92-2FCA7C4E70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271" y="3950399"/>
              <a:ext cx="332882" cy="400563"/>
            </a:xfrm>
            <a:prstGeom prst="rect">
              <a:avLst/>
            </a:prstGeom>
          </p:spPr>
        </p:pic>
      </p:grpSp>
      <p:grpSp>
        <p:nvGrpSpPr>
          <p:cNvPr id="30" name="グループ化 29">
            <a:extLst>
              <a:ext uri="{FF2B5EF4-FFF2-40B4-BE49-F238E27FC236}">
                <a16:creationId xmlns:a16="http://schemas.microsoft.com/office/drawing/2014/main" id="{78568E82-1E76-45A8-8C51-920B93265025}"/>
              </a:ext>
            </a:extLst>
          </p:cNvPr>
          <p:cNvGrpSpPr/>
          <p:nvPr/>
        </p:nvGrpSpPr>
        <p:grpSpPr>
          <a:xfrm>
            <a:off x="5003318" y="3394347"/>
            <a:ext cx="1739888" cy="1317238"/>
            <a:chOff x="5186277" y="3742424"/>
            <a:chExt cx="1918307" cy="1452316"/>
          </a:xfrm>
        </p:grpSpPr>
        <p:pic>
          <p:nvPicPr>
            <p:cNvPr id="40" name="図 39">
              <a:extLst>
                <a:ext uri="{FF2B5EF4-FFF2-40B4-BE49-F238E27FC236}">
                  <a16:creationId xmlns:a16="http://schemas.microsoft.com/office/drawing/2014/main" id="{BCA7C3B7-8EAC-4ECD-891C-3B78C5D836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6277" y="3742424"/>
              <a:ext cx="1918307" cy="1452316"/>
            </a:xfrm>
            <a:prstGeom prst="rect">
              <a:avLst/>
            </a:prstGeom>
          </p:spPr>
        </p:pic>
        <p:grpSp>
          <p:nvGrpSpPr>
            <p:cNvPr id="46" name="グループ化 45">
              <a:extLst>
                <a:ext uri="{FF2B5EF4-FFF2-40B4-BE49-F238E27FC236}">
                  <a16:creationId xmlns:a16="http://schemas.microsoft.com/office/drawing/2014/main" id="{342D8EBE-A838-4925-84D4-045E7669F4A8}"/>
                </a:ext>
              </a:extLst>
            </p:cNvPr>
            <p:cNvGrpSpPr/>
            <p:nvPr/>
          </p:nvGrpSpPr>
          <p:grpSpPr>
            <a:xfrm>
              <a:off x="6016685" y="3832493"/>
              <a:ext cx="495240" cy="284943"/>
              <a:chOff x="7658483" y="3407982"/>
              <a:chExt cx="1650261" cy="949502"/>
            </a:xfrm>
          </p:grpSpPr>
          <p:pic>
            <p:nvPicPr>
              <p:cNvPr id="47" name="図 46">
                <a:extLst>
                  <a:ext uri="{FF2B5EF4-FFF2-40B4-BE49-F238E27FC236}">
                    <a16:creationId xmlns:a16="http://schemas.microsoft.com/office/drawing/2014/main" id="{A37ACD5E-80C1-49C8-823F-819727B524F2}"/>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30980"/>
              <a:stretch/>
            </p:blipFill>
            <p:spPr>
              <a:xfrm>
                <a:off x="7658483" y="3407982"/>
                <a:ext cx="972618" cy="949502"/>
              </a:xfrm>
              <a:prstGeom prst="rect">
                <a:avLst/>
              </a:prstGeom>
            </p:spPr>
          </p:pic>
          <p:pic>
            <p:nvPicPr>
              <p:cNvPr id="48" name="図 47">
                <a:extLst>
                  <a:ext uri="{FF2B5EF4-FFF2-40B4-BE49-F238E27FC236}">
                    <a16:creationId xmlns:a16="http://schemas.microsoft.com/office/drawing/2014/main" id="{3654443F-448B-4374-976D-735C3C378D7A}"/>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artisticCrisscrossEtching/>
                        </a14:imgEffect>
                      </a14:imgLayer>
                    </a14:imgProps>
                  </a:ext>
                  <a:ext uri="{28A0092B-C50C-407E-A947-70E740481C1C}">
                    <a14:useLocalDpi xmlns:a14="http://schemas.microsoft.com/office/drawing/2010/main" val="0"/>
                  </a:ext>
                </a:extLst>
              </a:blip>
              <a:srcRect b="33842"/>
              <a:stretch/>
            </p:blipFill>
            <p:spPr>
              <a:xfrm>
                <a:off x="8560584" y="3407982"/>
                <a:ext cx="742687" cy="949502"/>
              </a:xfrm>
              <a:prstGeom prst="rect">
                <a:avLst/>
              </a:prstGeom>
            </p:spPr>
          </p:pic>
          <p:sp>
            <p:nvSpPr>
              <p:cNvPr id="49" name="正方形/長方形 48">
                <a:extLst>
                  <a:ext uri="{FF2B5EF4-FFF2-40B4-BE49-F238E27FC236}">
                    <a16:creationId xmlns:a16="http://schemas.microsoft.com/office/drawing/2014/main" id="{A5B3400F-DEB1-4F9A-B3F2-A1F43AE66385}"/>
                  </a:ext>
                </a:extLst>
              </p:cNvPr>
              <p:cNvSpPr/>
              <p:nvPr/>
            </p:nvSpPr>
            <p:spPr bwMode="auto">
              <a:xfrm>
                <a:off x="8922402" y="3935082"/>
                <a:ext cx="386342" cy="411315"/>
              </a:xfrm>
              <a:prstGeom prst="rect">
                <a:avLst/>
              </a:prstGeom>
              <a:solidFill>
                <a:srgbClr val="EAEAEA"/>
              </a:solidFill>
              <a:ln w="9525" cap="flat" cmpd="sng" algn="ctr">
                <a:solidFill>
                  <a:srgbClr val="969696"/>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pic>
            <p:nvPicPr>
              <p:cNvPr id="50" name="図 49">
                <a:extLst>
                  <a:ext uri="{FF2B5EF4-FFF2-40B4-BE49-F238E27FC236}">
                    <a16:creationId xmlns:a16="http://schemas.microsoft.com/office/drawing/2014/main" id="{38C2D727-F9D6-4D8C-A50A-91DD0D3183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3271" y="3950399"/>
                <a:ext cx="332882" cy="400563"/>
              </a:xfrm>
              <a:prstGeom prst="rect">
                <a:avLst/>
              </a:prstGeom>
            </p:spPr>
          </p:pic>
        </p:grpSp>
        <p:sp>
          <p:nvSpPr>
            <p:cNvPr id="16" name="四角形: 角を丸くする 15">
              <a:extLst>
                <a:ext uri="{FF2B5EF4-FFF2-40B4-BE49-F238E27FC236}">
                  <a16:creationId xmlns:a16="http://schemas.microsoft.com/office/drawing/2014/main" id="{79CCD4A7-130F-47A3-8257-BB0D5F85CFC5}"/>
                </a:ext>
              </a:extLst>
            </p:cNvPr>
            <p:cNvSpPr/>
            <p:nvPr/>
          </p:nvSpPr>
          <p:spPr bwMode="auto">
            <a:xfrm>
              <a:off x="5931884" y="4055566"/>
              <a:ext cx="150545" cy="135919"/>
            </a:xfrm>
            <a:custGeom>
              <a:avLst/>
              <a:gdLst>
                <a:gd name="connsiteX0" fmla="*/ 0 w 125145"/>
                <a:gd name="connsiteY0" fmla="*/ 19479 h 116869"/>
                <a:gd name="connsiteX1" fmla="*/ 19479 w 125145"/>
                <a:gd name="connsiteY1" fmla="*/ 0 h 116869"/>
                <a:gd name="connsiteX2" fmla="*/ 105666 w 125145"/>
                <a:gd name="connsiteY2" fmla="*/ 0 h 116869"/>
                <a:gd name="connsiteX3" fmla="*/ 125145 w 125145"/>
                <a:gd name="connsiteY3" fmla="*/ 19479 h 116869"/>
                <a:gd name="connsiteX4" fmla="*/ 125145 w 125145"/>
                <a:gd name="connsiteY4" fmla="*/ 97390 h 116869"/>
                <a:gd name="connsiteX5" fmla="*/ 105666 w 125145"/>
                <a:gd name="connsiteY5" fmla="*/ 116869 h 116869"/>
                <a:gd name="connsiteX6" fmla="*/ 19479 w 125145"/>
                <a:gd name="connsiteY6" fmla="*/ 116869 h 116869"/>
                <a:gd name="connsiteX7" fmla="*/ 0 w 125145"/>
                <a:gd name="connsiteY7" fmla="*/ 97390 h 116869"/>
                <a:gd name="connsiteX8" fmla="*/ 0 w 125145"/>
                <a:gd name="connsiteY8" fmla="*/ 19479 h 116869"/>
                <a:gd name="connsiteX0" fmla="*/ 0 w 125145"/>
                <a:gd name="connsiteY0" fmla="*/ 19479 h 135919"/>
                <a:gd name="connsiteX1" fmla="*/ 19479 w 125145"/>
                <a:gd name="connsiteY1" fmla="*/ 0 h 135919"/>
                <a:gd name="connsiteX2" fmla="*/ 105666 w 125145"/>
                <a:gd name="connsiteY2" fmla="*/ 0 h 135919"/>
                <a:gd name="connsiteX3" fmla="*/ 125145 w 125145"/>
                <a:gd name="connsiteY3" fmla="*/ 19479 h 135919"/>
                <a:gd name="connsiteX4" fmla="*/ 125145 w 125145"/>
                <a:gd name="connsiteY4" fmla="*/ 97390 h 135919"/>
                <a:gd name="connsiteX5" fmla="*/ 105666 w 125145"/>
                <a:gd name="connsiteY5" fmla="*/ 135919 h 135919"/>
                <a:gd name="connsiteX6" fmla="*/ 19479 w 125145"/>
                <a:gd name="connsiteY6" fmla="*/ 116869 h 135919"/>
                <a:gd name="connsiteX7" fmla="*/ 0 w 125145"/>
                <a:gd name="connsiteY7" fmla="*/ 97390 h 135919"/>
                <a:gd name="connsiteX8" fmla="*/ 0 w 125145"/>
                <a:gd name="connsiteY8" fmla="*/ 19479 h 135919"/>
                <a:gd name="connsiteX0" fmla="*/ 0 w 144195"/>
                <a:gd name="connsiteY0" fmla="*/ 19479 h 135919"/>
                <a:gd name="connsiteX1" fmla="*/ 19479 w 144195"/>
                <a:gd name="connsiteY1" fmla="*/ 0 h 135919"/>
                <a:gd name="connsiteX2" fmla="*/ 105666 w 144195"/>
                <a:gd name="connsiteY2" fmla="*/ 0 h 135919"/>
                <a:gd name="connsiteX3" fmla="*/ 125145 w 144195"/>
                <a:gd name="connsiteY3" fmla="*/ 19479 h 135919"/>
                <a:gd name="connsiteX4" fmla="*/ 144195 w 144195"/>
                <a:gd name="connsiteY4" fmla="*/ 116440 h 135919"/>
                <a:gd name="connsiteX5" fmla="*/ 105666 w 144195"/>
                <a:gd name="connsiteY5" fmla="*/ 135919 h 135919"/>
                <a:gd name="connsiteX6" fmla="*/ 19479 w 144195"/>
                <a:gd name="connsiteY6" fmla="*/ 116869 h 135919"/>
                <a:gd name="connsiteX7" fmla="*/ 0 w 144195"/>
                <a:gd name="connsiteY7" fmla="*/ 97390 h 135919"/>
                <a:gd name="connsiteX8" fmla="*/ 0 w 144195"/>
                <a:gd name="connsiteY8" fmla="*/ 19479 h 135919"/>
                <a:gd name="connsiteX0" fmla="*/ 0 w 144195"/>
                <a:gd name="connsiteY0" fmla="*/ 19479 h 135919"/>
                <a:gd name="connsiteX1" fmla="*/ 19479 w 144195"/>
                <a:gd name="connsiteY1" fmla="*/ 0 h 135919"/>
                <a:gd name="connsiteX2" fmla="*/ 83441 w 144195"/>
                <a:gd name="connsiteY2" fmla="*/ 0 h 135919"/>
                <a:gd name="connsiteX3" fmla="*/ 125145 w 144195"/>
                <a:gd name="connsiteY3" fmla="*/ 19479 h 135919"/>
                <a:gd name="connsiteX4" fmla="*/ 144195 w 144195"/>
                <a:gd name="connsiteY4" fmla="*/ 116440 h 135919"/>
                <a:gd name="connsiteX5" fmla="*/ 105666 w 144195"/>
                <a:gd name="connsiteY5" fmla="*/ 135919 h 135919"/>
                <a:gd name="connsiteX6" fmla="*/ 19479 w 144195"/>
                <a:gd name="connsiteY6" fmla="*/ 116869 h 135919"/>
                <a:gd name="connsiteX7" fmla="*/ 0 w 144195"/>
                <a:gd name="connsiteY7" fmla="*/ 97390 h 135919"/>
                <a:gd name="connsiteX8" fmla="*/ 0 w 144195"/>
                <a:gd name="connsiteY8" fmla="*/ 19479 h 135919"/>
                <a:gd name="connsiteX0" fmla="*/ 0 w 144195"/>
                <a:gd name="connsiteY0" fmla="*/ 19479 h 135919"/>
                <a:gd name="connsiteX1" fmla="*/ 19479 w 144195"/>
                <a:gd name="connsiteY1" fmla="*/ 0 h 135919"/>
                <a:gd name="connsiteX2" fmla="*/ 83441 w 144195"/>
                <a:gd name="connsiteY2" fmla="*/ 0 h 135919"/>
                <a:gd name="connsiteX3" fmla="*/ 128320 w 144195"/>
                <a:gd name="connsiteY3" fmla="*/ 44879 h 135919"/>
                <a:gd name="connsiteX4" fmla="*/ 144195 w 144195"/>
                <a:gd name="connsiteY4" fmla="*/ 116440 h 135919"/>
                <a:gd name="connsiteX5" fmla="*/ 105666 w 144195"/>
                <a:gd name="connsiteY5" fmla="*/ 135919 h 135919"/>
                <a:gd name="connsiteX6" fmla="*/ 19479 w 144195"/>
                <a:gd name="connsiteY6" fmla="*/ 116869 h 135919"/>
                <a:gd name="connsiteX7" fmla="*/ 0 w 144195"/>
                <a:gd name="connsiteY7" fmla="*/ 97390 h 135919"/>
                <a:gd name="connsiteX8" fmla="*/ 0 w 144195"/>
                <a:gd name="connsiteY8" fmla="*/ 19479 h 135919"/>
                <a:gd name="connsiteX0" fmla="*/ 0 w 150545"/>
                <a:gd name="connsiteY0" fmla="*/ 19479 h 135919"/>
                <a:gd name="connsiteX1" fmla="*/ 19479 w 150545"/>
                <a:gd name="connsiteY1" fmla="*/ 0 h 135919"/>
                <a:gd name="connsiteX2" fmla="*/ 83441 w 150545"/>
                <a:gd name="connsiteY2" fmla="*/ 0 h 135919"/>
                <a:gd name="connsiteX3" fmla="*/ 128320 w 150545"/>
                <a:gd name="connsiteY3" fmla="*/ 44879 h 135919"/>
                <a:gd name="connsiteX4" fmla="*/ 150545 w 150545"/>
                <a:gd name="connsiteY4" fmla="*/ 122790 h 135919"/>
                <a:gd name="connsiteX5" fmla="*/ 105666 w 150545"/>
                <a:gd name="connsiteY5" fmla="*/ 135919 h 135919"/>
                <a:gd name="connsiteX6" fmla="*/ 19479 w 150545"/>
                <a:gd name="connsiteY6" fmla="*/ 116869 h 135919"/>
                <a:gd name="connsiteX7" fmla="*/ 0 w 150545"/>
                <a:gd name="connsiteY7" fmla="*/ 97390 h 135919"/>
                <a:gd name="connsiteX8" fmla="*/ 0 w 150545"/>
                <a:gd name="connsiteY8" fmla="*/ 19479 h 13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45" h="135919">
                  <a:moveTo>
                    <a:pt x="0" y="19479"/>
                  </a:moveTo>
                  <a:cubicBezTo>
                    <a:pt x="0" y="8721"/>
                    <a:pt x="8721" y="0"/>
                    <a:pt x="19479" y="0"/>
                  </a:cubicBezTo>
                  <a:lnTo>
                    <a:pt x="83441" y="0"/>
                  </a:lnTo>
                  <a:cubicBezTo>
                    <a:pt x="94199" y="0"/>
                    <a:pt x="128320" y="34121"/>
                    <a:pt x="128320" y="44879"/>
                  </a:cubicBezTo>
                  <a:lnTo>
                    <a:pt x="150545" y="122790"/>
                  </a:lnTo>
                  <a:cubicBezTo>
                    <a:pt x="150545" y="133548"/>
                    <a:pt x="116424" y="135919"/>
                    <a:pt x="105666" y="135919"/>
                  </a:cubicBezTo>
                  <a:cubicBezTo>
                    <a:pt x="76937" y="135919"/>
                    <a:pt x="48208" y="116869"/>
                    <a:pt x="19479" y="116869"/>
                  </a:cubicBezTo>
                  <a:cubicBezTo>
                    <a:pt x="8721" y="116869"/>
                    <a:pt x="0" y="108148"/>
                    <a:pt x="0" y="97390"/>
                  </a:cubicBezTo>
                  <a:lnTo>
                    <a:pt x="0" y="19479"/>
                  </a:lnTo>
                  <a:close/>
                </a:path>
              </a:pathLst>
            </a:custGeom>
            <a:solidFill>
              <a:srgbClr val="F2EEE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2902" dirty="0">
                <a:latin typeface="HGS創英角ﾎﾟｯﾌﾟ体" pitchFamily="50" charset="-128"/>
                <a:ea typeface="HGS創英角ﾎﾟｯﾌﾟ体" pitchFamily="50" charset="-128"/>
              </a:endParaRPr>
            </a:p>
          </p:txBody>
        </p:sp>
      </p:grpSp>
      <p:pic>
        <p:nvPicPr>
          <p:cNvPr id="3" name="図 2">
            <a:extLst>
              <a:ext uri="{FF2B5EF4-FFF2-40B4-BE49-F238E27FC236}">
                <a16:creationId xmlns:a16="http://schemas.microsoft.com/office/drawing/2014/main" id="{2D16023B-5BB5-47EF-BD53-8F47A768C98B}"/>
              </a:ext>
            </a:extLst>
          </p:cNvPr>
          <p:cNvPicPr>
            <a:picLocks noChangeAspect="1"/>
          </p:cNvPicPr>
          <p:nvPr/>
        </p:nvPicPr>
        <p:blipFill>
          <a:blip r:embed="rId11"/>
          <a:stretch>
            <a:fillRect/>
          </a:stretch>
        </p:blipFill>
        <p:spPr>
          <a:xfrm>
            <a:off x="675822" y="2665284"/>
            <a:ext cx="1354610" cy="1900600"/>
          </a:xfrm>
          <a:prstGeom prst="rect">
            <a:avLst/>
          </a:prstGeom>
        </p:spPr>
      </p:pic>
      <p:pic>
        <p:nvPicPr>
          <p:cNvPr id="13" name="図 12">
            <a:extLst>
              <a:ext uri="{FF2B5EF4-FFF2-40B4-BE49-F238E27FC236}">
                <a16:creationId xmlns:a16="http://schemas.microsoft.com/office/drawing/2014/main" id="{3046D68E-D1E4-46EF-A0DD-E29EA03BCC26}"/>
              </a:ext>
            </a:extLst>
          </p:cNvPr>
          <p:cNvPicPr>
            <a:picLocks noChangeAspect="1"/>
          </p:cNvPicPr>
          <p:nvPr/>
        </p:nvPicPr>
        <p:blipFill>
          <a:blip r:embed="rId12"/>
          <a:stretch>
            <a:fillRect/>
          </a:stretch>
        </p:blipFill>
        <p:spPr>
          <a:xfrm>
            <a:off x="2076237" y="2483374"/>
            <a:ext cx="1347699" cy="1893689"/>
          </a:xfrm>
          <a:prstGeom prst="rect">
            <a:avLst/>
          </a:prstGeom>
        </p:spPr>
      </p:pic>
      <p:pic>
        <p:nvPicPr>
          <p:cNvPr id="29" name="図 28">
            <a:extLst>
              <a:ext uri="{FF2B5EF4-FFF2-40B4-BE49-F238E27FC236}">
                <a16:creationId xmlns:a16="http://schemas.microsoft.com/office/drawing/2014/main" id="{D330081C-0DE9-4179-B849-78DEAD216F56}"/>
              </a:ext>
            </a:extLst>
          </p:cNvPr>
          <p:cNvPicPr>
            <a:picLocks noChangeAspect="1"/>
          </p:cNvPicPr>
          <p:nvPr/>
        </p:nvPicPr>
        <p:blipFill>
          <a:blip r:embed="rId13"/>
          <a:stretch>
            <a:fillRect/>
          </a:stretch>
        </p:blipFill>
        <p:spPr>
          <a:xfrm>
            <a:off x="2989580" y="2827682"/>
            <a:ext cx="1354610" cy="1907512"/>
          </a:xfrm>
          <a:prstGeom prst="rect">
            <a:avLst/>
          </a:prstGeom>
        </p:spPr>
      </p:pic>
      <p:sp>
        <p:nvSpPr>
          <p:cNvPr id="7" name="タイトル 6">
            <a:extLst>
              <a:ext uri="{FF2B5EF4-FFF2-40B4-BE49-F238E27FC236}">
                <a16:creationId xmlns:a16="http://schemas.microsoft.com/office/drawing/2014/main" id="{A9DD5534-5245-4424-BA64-47840B373E74}"/>
              </a:ext>
            </a:extLst>
          </p:cNvPr>
          <p:cNvSpPr>
            <a:spLocks noGrp="1"/>
          </p:cNvSpPr>
          <p:nvPr>
            <p:ph type="title"/>
          </p:nvPr>
        </p:nvSpPr>
        <p:spPr/>
        <p:txBody>
          <a:bodyPr/>
          <a:lstStyle/>
          <a:p>
            <a:r>
              <a:rPr lang="ja-JP" altLang="en-US" dirty="0"/>
              <a:t>大塚商会でご導入頂くメリット ～継続的な業務改革～</a:t>
            </a:r>
          </a:p>
        </p:txBody>
      </p:sp>
      <p:sp>
        <p:nvSpPr>
          <p:cNvPr id="22" name="スライド番号プレースホルダー 21">
            <a:extLst>
              <a:ext uri="{FF2B5EF4-FFF2-40B4-BE49-F238E27FC236}">
                <a16:creationId xmlns:a16="http://schemas.microsoft.com/office/drawing/2014/main" id="{9549E7AA-185A-431E-A221-1887B17D2A45}"/>
              </a:ext>
            </a:extLst>
          </p:cNvPr>
          <p:cNvSpPr>
            <a:spLocks noGrp="1"/>
          </p:cNvSpPr>
          <p:nvPr>
            <p:ph type="sldNum" sz="quarter" idx="4"/>
          </p:nvPr>
        </p:nvSpPr>
        <p:spPr/>
        <p:txBody>
          <a:bodyPr/>
          <a:lstStyle/>
          <a:p>
            <a:pPr>
              <a:defRPr/>
            </a:pPr>
            <a:fld id="{FB3629B8-3F17-4C5D-9EA5-923845F78C95}" type="slidenum">
              <a:rPr lang="en-US" altLang="ja-JP" smtClean="0"/>
              <a:pPr>
                <a:defRPr/>
              </a:pPr>
              <a:t>59</a:t>
            </a:fld>
            <a:endParaRPr lang="en-US" altLang="ja-JP" dirty="0"/>
          </a:p>
        </p:txBody>
      </p:sp>
    </p:spTree>
    <p:extLst>
      <p:ext uri="{BB962C8B-B14F-4D97-AF65-F5344CB8AC3E}">
        <p14:creationId xmlns:p14="http://schemas.microsoft.com/office/powerpoint/2010/main" val="2814908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847621" y="2695650"/>
            <a:ext cx="8210760" cy="708337"/>
          </a:xfrm>
        </p:spPr>
        <p:txBody>
          <a:bodyPr/>
          <a:lstStyle/>
          <a:p>
            <a:r>
              <a:rPr lang="ja-JP" altLang="en-US" dirty="0">
                <a:solidFill>
                  <a:srgbClr val="5A5A5A"/>
                </a:solidFill>
              </a:rPr>
              <a:t>大塚商会の</a:t>
            </a:r>
            <a:r>
              <a:rPr lang="en-US" altLang="ja-JP" dirty="0">
                <a:solidFill>
                  <a:srgbClr val="5A5A5A"/>
                </a:solidFill>
              </a:rPr>
              <a:t>DX</a:t>
            </a:r>
            <a:r>
              <a:rPr lang="ja-JP" altLang="en-US" dirty="0">
                <a:solidFill>
                  <a:srgbClr val="5A5A5A"/>
                </a:solidFill>
              </a:rPr>
              <a:t>ソリューション</a:t>
            </a:r>
          </a:p>
        </p:txBody>
      </p:sp>
    </p:spTree>
    <p:extLst>
      <p:ext uri="{BB962C8B-B14F-4D97-AF65-F5344CB8AC3E}">
        <p14:creationId xmlns:p14="http://schemas.microsoft.com/office/powerpoint/2010/main" val="379099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BD6A1DF0-E899-4763-B747-23FDEF0F762E}"/>
              </a:ext>
            </a:extLst>
          </p:cNvPr>
          <p:cNvSpPr/>
          <p:nvPr/>
        </p:nvSpPr>
        <p:spPr bwMode="auto">
          <a:xfrm>
            <a:off x="987461" y="5242995"/>
            <a:ext cx="8005559" cy="124331"/>
          </a:xfrm>
          <a:prstGeom prst="rect">
            <a:avLst/>
          </a:prstGeom>
          <a:solidFill>
            <a:srgbClr val="029CA6">
              <a:alpha val="60000"/>
            </a:srgb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3" name="テキスト ボックス 2">
            <a:extLst>
              <a:ext uri="{FF2B5EF4-FFF2-40B4-BE49-F238E27FC236}">
                <a16:creationId xmlns:a16="http://schemas.microsoft.com/office/drawing/2014/main" id="{FB47BACF-9238-40BF-A15E-DEF451660578}"/>
              </a:ext>
            </a:extLst>
          </p:cNvPr>
          <p:cNvSpPr txBox="1"/>
          <p:nvPr/>
        </p:nvSpPr>
        <p:spPr bwMode="auto">
          <a:xfrm>
            <a:off x="696807" y="6093944"/>
            <a:ext cx="8562596" cy="22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defTabSz="829361">
              <a:defRPr/>
            </a:pPr>
            <a:r>
              <a:rPr lang="en-US" altLang="ja-JP" sz="907" dirty="0">
                <a:solidFill>
                  <a:srgbClr val="000000">
                    <a:lumMod val="65000"/>
                    <a:lumOff val="35000"/>
                  </a:srgbClr>
                </a:solidFill>
                <a:latin typeface="Meiryo UI" pitchFamily="50" charset="-128"/>
                <a:ea typeface="Meiryo UI" pitchFamily="50" charset="-128"/>
                <a:cs typeface="Meiryo UI" pitchFamily="50" charset="-128"/>
              </a:rPr>
              <a:t>DX</a:t>
            </a:r>
            <a:r>
              <a:rPr lang="ja-JP" altLang="en-US" sz="907" dirty="0">
                <a:solidFill>
                  <a:srgbClr val="000000">
                    <a:lumMod val="65000"/>
                    <a:lumOff val="35000"/>
                  </a:srgbClr>
                </a:solidFill>
                <a:latin typeface="Meiryo UI" pitchFamily="50" charset="-128"/>
                <a:ea typeface="Meiryo UI" pitchFamily="50" charset="-128"/>
                <a:cs typeface="Meiryo UI" pitchFamily="50" charset="-128"/>
              </a:rPr>
              <a:t>認定制度とは、</a:t>
            </a:r>
            <a:r>
              <a:rPr lang="en-US" altLang="ja-JP" sz="907" dirty="0">
                <a:solidFill>
                  <a:srgbClr val="000000">
                    <a:lumMod val="65000"/>
                    <a:lumOff val="35000"/>
                  </a:srgbClr>
                </a:solidFill>
                <a:latin typeface="Meiryo UI" pitchFamily="50" charset="-128"/>
                <a:ea typeface="Meiryo UI" pitchFamily="50" charset="-128"/>
                <a:cs typeface="Meiryo UI" pitchFamily="50" charset="-128"/>
              </a:rPr>
              <a:t>2020</a:t>
            </a:r>
            <a:r>
              <a:rPr lang="ja-JP" altLang="en-US" sz="907" dirty="0">
                <a:solidFill>
                  <a:srgbClr val="000000">
                    <a:lumMod val="65000"/>
                    <a:lumOff val="35000"/>
                  </a:srgbClr>
                </a:solidFill>
                <a:latin typeface="Meiryo UI" pitchFamily="50" charset="-128"/>
                <a:ea typeface="Meiryo UI" pitchFamily="50" charset="-128"/>
                <a:cs typeface="Meiryo UI" pitchFamily="50" charset="-128"/>
              </a:rPr>
              <a:t>年</a:t>
            </a:r>
            <a:r>
              <a:rPr lang="en-US" altLang="ja-JP" sz="907" dirty="0">
                <a:solidFill>
                  <a:srgbClr val="000000">
                    <a:lumMod val="65000"/>
                    <a:lumOff val="35000"/>
                  </a:srgbClr>
                </a:solidFill>
                <a:latin typeface="Meiryo UI" pitchFamily="50" charset="-128"/>
                <a:ea typeface="Meiryo UI" pitchFamily="50" charset="-128"/>
                <a:cs typeface="Meiryo UI" pitchFamily="50" charset="-128"/>
              </a:rPr>
              <a:t>5</a:t>
            </a:r>
            <a:r>
              <a:rPr lang="ja-JP" altLang="en-US" sz="907" dirty="0">
                <a:solidFill>
                  <a:srgbClr val="000000">
                    <a:lumMod val="65000"/>
                    <a:lumOff val="35000"/>
                  </a:srgbClr>
                </a:solidFill>
                <a:latin typeface="Meiryo UI" pitchFamily="50" charset="-128"/>
                <a:ea typeface="Meiryo UI" pitchFamily="50" charset="-128"/>
                <a:cs typeface="Meiryo UI" pitchFamily="50" charset="-128"/>
              </a:rPr>
              <a:t>月</a:t>
            </a:r>
            <a:r>
              <a:rPr lang="en-US" altLang="ja-JP" sz="907" dirty="0">
                <a:solidFill>
                  <a:srgbClr val="000000">
                    <a:lumMod val="65000"/>
                    <a:lumOff val="35000"/>
                  </a:srgbClr>
                </a:solidFill>
                <a:latin typeface="Meiryo UI" pitchFamily="50" charset="-128"/>
                <a:ea typeface="Meiryo UI" pitchFamily="50" charset="-128"/>
                <a:cs typeface="Meiryo UI" pitchFamily="50" charset="-128"/>
              </a:rPr>
              <a:t>15</a:t>
            </a:r>
            <a:r>
              <a:rPr lang="ja-JP" altLang="en-US" sz="907" dirty="0">
                <a:solidFill>
                  <a:srgbClr val="000000">
                    <a:lumMod val="65000"/>
                    <a:lumOff val="35000"/>
                  </a:srgbClr>
                </a:solidFill>
                <a:latin typeface="Meiryo UI" pitchFamily="50" charset="-128"/>
                <a:ea typeface="Meiryo UI" pitchFamily="50" charset="-128"/>
                <a:cs typeface="Meiryo UI" pitchFamily="50" charset="-128"/>
              </a:rPr>
              <a:t>日に施行された「情報処理の促進に関する法律」に基づき、「デジタルガバナンス・コード」の基本的事項に対応する企業を国が認定する制度です。</a:t>
            </a:r>
          </a:p>
        </p:txBody>
      </p:sp>
      <p:pic>
        <p:nvPicPr>
          <p:cNvPr id="8" name="図 7">
            <a:extLst>
              <a:ext uri="{FF2B5EF4-FFF2-40B4-BE49-F238E27FC236}">
                <a16:creationId xmlns:a16="http://schemas.microsoft.com/office/drawing/2014/main" id="{0F4FA858-C82F-495A-86C1-DB14496EE8D5}"/>
              </a:ext>
            </a:extLst>
          </p:cNvPr>
          <p:cNvPicPr>
            <a:picLocks noChangeAspect="1"/>
          </p:cNvPicPr>
          <p:nvPr/>
        </p:nvPicPr>
        <p:blipFill>
          <a:blip r:embed="rId2"/>
          <a:stretch>
            <a:fillRect/>
          </a:stretch>
        </p:blipFill>
        <p:spPr>
          <a:xfrm>
            <a:off x="1060499" y="2715517"/>
            <a:ext cx="7851888" cy="1852382"/>
          </a:xfrm>
          <a:prstGeom prst="rect">
            <a:avLst/>
          </a:prstGeom>
        </p:spPr>
      </p:pic>
      <p:pic>
        <p:nvPicPr>
          <p:cNvPr id="9" name="図 8">
            <a:extLst>
              <a:ext uri="{FF2B5EF4-FFF2-40B4-BE49-F238E27FC236}">
                <a16:creationId xmlns:a16="http://schemas.microsoft.com/office/drawing/2014/main" id="{8F7D2C2B-9AA2-4F74-B454-C1EF9E17679D}"/>
              </a:ext>
            </a:extLst>
          </p:cNvPr>
          <p:cNvPicPr>
            <a:picLocks noChangeAspect="1"/>
          </p:cNvPicPr>
          <p:nvPr/>
        </p:nvPicPr>
        <p:blipFill rotWithShape="1">
          <a:blip r:embed="rId3"/>
          <a:srcRect l="2487" t="17281" r="1834" b="37920"/>
          <a:stretch/>
        </p:blipFill>
        <p:spPr>
          <a:xfrm>
            <a:off x="1027055" y="4912921"/>
            <a:ext cx="7965964" cy="383965"/>
          </a:xfrm>
          <a:prstGeom prst="rect">
            <a:avLst/>
          </a:prstGeom>
        </p:spPr>
      </p:pic>
      <p:sp>
        <p:nvSpPr>
          <p:cNvPr id="2" name="タイトル 1">
            <a:extLst>
              <a:ext uri="{FF2B5EF4-FFF2-40B4-BE49-F238E27FC236}">
                <a16:creationId xmlns:a16="http://schemas.microsoft.com/office/drawing/2014/main" id="{FF590EC0-2292-4C63-83B0-5C633D0180B1}"/>
              </a:ext>
            </a:extLst>
          </p:cNvPr>
          <p:cNvSpPr>
            <a:spLocks noGrp="1"/>
          </p:cNvSpPr>
          <p:nvPr>
            <p:ph type="title"/>
          </p:nvPr>
        </p:nvSpPr>
        <p:spPr/>
        <p:txBody>
          <a:bodyPr/>
          <a:lstStyle/>
          <a:p>
            <a:r>
              <a:rPr lang="ja-JP" altLang="en-US"/>
              <a:t>大塚商会は</a:t>
            </a:r>
            <a:r>
              <a:rPr lang="en-US" altLang="ja-JP"/>
              <a:t>DX</a:t>
            </a:r>
            <a:r>
              <a:rPr lang="ja-JP" altLang="en-US"/>
              <a:t>認定取得事業者です</a:t>
            </a:r>
            <a:endParaRPr lang="ja-JP" altLang="en-US" dirty="0"/>
          </a:p>
        </p:txBody>
      </p:sp>
      <p:pic>
        <p:nvPicPr>
          <p:cNvPr id="13" name="図 12">
            <a:extLst>
              <a:ext uri="{FF2B5EF4-FFF2-40B4-BE49-F238E27FC236}">
                <a16:creationId xmlns:a16="http://schemas.microsoft.com/office/drawing/2014/main" id="{30D81013-D576-480D-B2F3-CD8DC293DD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1381" y="1305144"/>
            <a:ext cx="4090126" cy="1104455"/>
          </a:xfrm>
          <a:prstGeom prst="rect">
            <a:avLst/>
          </a:prstGeom>
        </p:spPr>
      </p:pic>
      <p:sp>
        <p:nvSpPr>
          <p:cNvPr id="6" name="スライド番号プレースホルダー 5">
            <a:extLst>
              <a:ext uri="{FF2B5EF4-FFF2-40B4-BE49-F238E27FC236}">
                <a16:creationId xmlns:a16="http://schemas.microsoft.com/office/drawing/2014/main" id="{AC1F928E-3E35-49D8-B843-46F93185176B}"/>
              </a:ext>
            </a:extLst>
          </p:cNvPr>
          <p:cNvSpPr>
            <a:spLocks noGrp="1"/>
          </p:cNvSpPr>
          <p:nvPr>
            <p:ph type="sldNum" sz="quarter" idx="4"/>
          </p:nvPr>
        </p:nvSpPr>
        <p:spPr/>
        <p:txBody>
          <a:bodyPr/>
          <a:lstStyle/>
          <a:p>
            <a:pPr>
              <a:defRPr/>
            </a:pPr>
            <a:fld id="{FB3629B8-3F17-4C5D-9EA5-923845F78C95}" type="slidenum">
              <a:rPr lang="en-US" altLang="ja-JP" smtClean="0"/>
              <a:pPr>
                <a:defRPr/>
              </a:pPr>
              <a:t>61</a:t>
            </a:fld>
            <a:endParaRPr lang="en-US" altLang="ja-JP" dirty="0"/>
          </a:p>
        </p:txBody>
      </p:sp>
    </p:spTree>
    <p:extLst>
      <p:ext uri="{BB962C8B-B14F-4D97-AF65-F5344CB8AC3E}">
        <p14:creationId xmlns:p14="http://schemas.microsoft.com/office/powerpoint/2010/main" val="3975792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20D3E5FE-90A6-4454-AA10-18282052D640}"/>
              </a:ext>
            </a:extLst>
          </p:cNvPr>
          <p:cNvSpPr/>
          <p:nvPr/>
        </p:nvSpPr>
        <p:spPr bwMode="auto">
          <a:xfrm>
            <a:off x="543654" y="3346959"/>
            <a:ext cx="8796037" cy="2089327"/>
          </a:xfrm>
          <a:prstGeom prst="roundRect">
            <a:avLst>
              <a:gd name="adj" fmla="val 2333"/>
            </a:avLst>
          </a:prstGeom>
          <a:solidFill>
            <a:srgbClr val="00206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13" name="四角形: 角を丸くする 12">
            <a:extLst>
              <a:ext uri="{FF2B5EF4-FFF2-40B4-BE49-F238E27FC236}">
                <a16:creationId xmlns:a16="http://schemas.microsoft.com/office/drawing/2014/main" id="{13B9FE03-AEB5-4998-AD72-3D5E6CBA3F00}"/>
              </a:ext>
            </a:extLst>
          </p:cNvPr>
          <p:cNvSpPr/>
          <p:nvPr/>
        </p:nvSpPr>
        <p:spPr bwMode="auto">
          <a:xfrm>
            <a:off x="713130" y="3519739"/>
            <a:ext cx="2546609" cy="1735254"/>
          </a:xfrm>
          <a:prstGeom prst="roundRect">
            <a:avLst>
              <a:gd name="adj" fmla="val 2727"/>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39" name="四角形: 角を丸くする 38">
            <a:extLst>
              <a:ext uri="{FF2B5EF4-FFF2-40B4-BE49-F238E27FC236}">
                <a16:creationId xmlns:a16="http://schemas.microsoft.com/office/drawing/2014/main" id="{BD1A92DE-8F64-463F-8FC7-44555267718A}"/>
              </a:ext>
            </a:extLst>
          </p:cNvPr>
          <p:cNvSpPr/>
          <p:nvPr/>
        </p:nvSpPr>
        <p:spPr bwMode="auto">
          <a:xfrm>
            <a:off x="3678623" y="3519739"/>
            <a:ext cx="2546609" cy="1735254"/>
          </a:xfrm>
          <a:prstGeom prst="roundRect">
            <a:avLst>
              <a:gd name="adj" fmla="val 2727"/>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46" name="四角形: 角を丸くする 45">
            <a:extLst>
              <a:ext uri="{FF2B5EF4-FFF2-40B4-BE49-F238E27FC236}">
                <a16:creationId xmlns:a16="http://schemas.microsoft.com/office/drawing/2014/main" id="{71F51AD5-9EA4-41A0-97EC-A29989F737FB}"/>
              </a:ext>
            </a:extLst>
          </p:cNvPr>
          <p:cNvSpPr/>
          <p:nvPr/>
        </p:nvSpPr>
        <p:spPr bwMode="auto">
          <a:xfrm>
            <a:off x="6644114" y="3519739"/>
            <a:ext cx="2546609" cy="1735254"/>
          </a:xfrm>
          <a:prstGeom prst="roundRect">
            <a:avLst>
              <a:gd name="adj" fmla="val 2727"/>
            </a:avLst>
          </a:prstGeom>
          <a:solidFill>
            <a:schemeClr val="bg1"/>
          </a:solidFill>
          <a:ln w="38100" cap="flat" cmpd="sng" algn="ctr">
            <a:solidFill>
              <a:srgbClr val="002060"/>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65" name="四角形: 角を丸くする 64">
            <a:extLst>
              <a:ext uri="{FF2B5EF4-FFF2-40B4-BE49-F238E27FC236}">
                <a16:creationId xmlns:a16="http://schemas.microsoft.com/office/drawing/2014/main" id="{1FF6838C-3884-4750-B7D9-DED07F0757D5}"/>
              </a:ext>
            </a:extLst>
          </p:cNvPr>
          <p:cNvSpPr/>
          <p:nvPr/>
        </p:nvSpPr>
        <p:spPr bwMode="auto">
          <a:xfrm>
            <a:off x="554909" y="5573352"/>
            <a:ext cx="8784782" cy="698416"/>
          </a:xfrm>
          <a:prstGeom prst="roundRect">
            <a:avLst>
              <a:gd name="adj" fmla="val 50000"/>
            </a:avLst>
          </a:prstGeom>
          <a:solidFill>
            <a:srgbClr val="D34175"/>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11" name="四角形: 角を丸くする 10">
            <a:extLst>
              <a:ext uri="{FF2B5EF4-FFF2-40B4-BE49-F238E27FC236}">
                <a16:creationId xmlns:a16="http://schemas.microsoft.com/office/drawing/2014/main" id="{05519134-E25A-4572-A201-0865132009AA}"/>
              </a:ext>
            </a:extLst>
          </p:cNvPr>
          <p:cNvSpPr/>
          <p:nvPr/>
        </p:nvSpPr>
        <p:spPr bwMode="auto">
          <a:xfrm>
            <a:off x="543654" y="1002649"/>
            <a:ext cx="8796037" cy="1891151"/>
          </a:xfrm>
          <a:prstGeom prst="roundRect">
            <a:avLst>
              <a:gd name="adj" fmla="val 2627"/>
            </a:avLst>
          </a:prstGeom>
          <a:solidFill>
            <a:srgbClr val="5EC9D8"/>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32" name="四角形: 角を丸くする 31">
            <a:extLst>
              <a:ext uri="{FF2B5EF4-FFF2-40B4-BE49-F238E27FC236}">
                <a16:creationId xmlns:a16="http://schemas.microsoft.com/office/drawing/2014/main" id="{188624EF-20FB-41C0-B655-133C4DAA13F6}"/>
              </a:ext>
            </a:extLst>
          </p:cNvPr>
          <p:cNvSpPr/>
          <p:nvPr/>
        </p:nvSpPr>
        <p:spPr bwMode="auto">
          <a:xfrm>
            <a:off x="713129" y="1165336"/>
            <a:ext cx="8477594" cy="629020"/>
          </a:xfrm>
          <a:prstGeom prst="roundRect">
            <a:avLst>
              <a:gd name="adj" fmla="val 4421"/>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pic>
        <p:nvPicPr>
          <p:cNvPr id="4" name="図 3">
            <a:extLst>
              <a:ext uri="{FF2B5EF4-FFF2-40B4-BE49-F238E27FC236}">
                <a16:creationId xmlns:a16="http://schemas.microsoft.com/office/drawing/2014/main" id="{7BCE39C8-CBBF-44B4-BB0B-D86B15368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471" y="1255212"/>
            <a:ext cx="870962" cy="456662"/>
          </a:xfrm>
          <a:prstGeom prst="rect">
            <a:avLst/>
          </a:prstGeom>
        </p:spPr>
      </p:pic>
      <p:sp>
        <p:nvSpPr>
          <p:cNvPr id="7" name="四角形: 角を丸くする 6">
            <a:extLst>
              <a:ext uri="{FF2B5EF4-FFF2-40B4-BE49-F238E27FC236}">
                <a16:creationId xmlns:a16="http://schemas.microsoft.com/office/drawing/2014/main" id="{55D7EBBD-C325-4637-B9D8-33AE984A88E9}"/>
              </a:ext>
            </a:extLst>
          </p:cNvPr>
          <p:cNvSpPr/>
          <p:nvPr/>
        </p:nvSpPr>
        <p:spPr>
          <a:xfrm>
            <a:off x="5177998" y="1884955"/>
            <a:ext cx="4020577" cy="86721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361">
              <a:defRPr/>
            </a:pPr>
            <a:r>
              <a:rPr lang="ja-JP" altLang="en-US" sz="1814" b="1" dirty="0">
                <a:solidFill>
                  <a:srgbClr val="FFFFFF"/>
                </a:solidFill>
                <a:latin typeface="Meiryo UI"/>
                <a:ea typeface="Meiryo UI"/>
              </a:rPr>
              <a:t>業務そのものや、組織、プロセス、</a:t>
            </a:r>
            <a:endParaRPr lang="en-US" altLang="ja-JP" sz="1814" b="1" dirty="0">
              <a:solidFill>
                <a:srgbClr val="FFFFFF"/>
              </a:solidFill>
              <a:latin typeface="Meiryo UI"/>
              <a:ea typeface="Meiryo UI"/>
            </a:endParaRPr>
          </a:p>
          <a:p>
            <a:pPr algn="ctr" defTabSz="829361">
              <a:defRPr/>
            </a:pPr>
            <a:r>
              <a:rPr lang="ja-JP" altLang="en-US" sz="1814" b="1" dirty="0">
                <a:solidFill>
                  <a:srgbClr val="FFFFFF"/>
                </a:solidFill>
                <a:latin typeface="Meiryo UI"/>
                <a:ea typeface="Meiryo UI"/>
              </a:rPr>
              <a:t>企業文化・風土を変革</a:t>
            </a:r>
            <a:endParaRPr lang="en-US" altLang="ja-JP" sz="1814" b="1" dirty="0">
              <a:solidFill>
                <a:srgbClr val="FFFFFF"/>
              </a:solidFill>
              <a:latin typeface="Meiryo UI"/>
              <a:ea typeface="Meiryo UI"/>
            </a:endParaRPr>
          </a:p>
        </p:txBody>
      </p:sp>
      <p:sp>
        <p:nvSpPr>
          <p:cNvPr id="8" name="四角形: 角を丸くする 7">
            <a:extLst>
              <a:ext uri="{FF2B5EF4-FFF2-40B4-BE49-F238E27FC236}">
                <a16:creationId xmlns:a16="http://schemas.microsoft.com/office/drawing/2014/main" id="{505F9595-8CD7-47F6-86E8-A4739793C023}"/>
              </a:ext>
            </a:extLst>
          </p:cNvPr>
          <p:cNvSpPr/>
          <p:nvPr/>
        </p:nvSpPr>
        <p:spPr>
          <a:xfrm>
            <a:off x="824937" y="1884956"/>
            <a:ext cx="4025141" cy="867212"/>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9361">
              <a:defRPr/>
            </a:pPr>
            <a:r>
              <a:rPr lang="ja-JP" altLang="en-US" sz="1814" b="1" dirty="0">
                <a:solidFill>
                  <a:srgbClr val="FFFFFF"/>
                </a:solidFill>
                <a:latin typeface="Meiryo UI"/>
                <a:ea typeface="Meiryo UI"/>
              </a:rPr>
              <a:t>顧客や社会のニーズを基に、</a:t>
            </a:r>
            <a:endParaRPr lang="en-US" altLang="ja-JP" sz="1814" b="1" dirty="0">
              <a:solidFill>
                <a:srgbClr val="FFFFFF"/>
              </a:solidFill>
              <a:latin typeface="Meiryo UI"/>
              <a:ea typeface="Meiryo UI"/>
            </a:endParaRPr>
          </a:p>
          <a:p>
            <a:pPr algn="ctr" defTabSz="829361">
              <a:defRPr/>
            </a:pPr>
            <a:r>
              <a:rPr lang="ja-JP" altLang="en-US" sz="1814" b="1" dirty="0">
                <a:solidFill>
                  <a:srgbClr val="FFFFFF"/>
                </a:solidFill>
                <a:latin typeface="Meiryo UI"/>
                <a:ea typeface="Meiryo UI"/>
              </a:rPr>
              <a:t>製品やサービス、ビジネスモデルを変革</a:t>
            </a:r>
            <a:endParaRPr lang="en-US" altLang="ja-JP" sz="1814" b="1" dirty="0">
              <a:solidFill>
                <a:srgbClr val="FFFFFF"/>
              </a:solidFill>
              <a:latin typeface="Meiryo UI"/>
              <a:ea typeface="Meiryo UI"/>
            </a:endParaRPr>
          </a:p>
        </p:txBody>
      </p:sp>
      <p:sp>
        <p:nvSpPr>
          <p:cNvPr id="30" name="四角形: 角を丸くする 29">
            <a:extLst>
              <a:ext uri="{FF2B5EF4-FFF2-40B4-BE49-F238E27FC236}">
                <a16:creationId xmlns:a16="http://schemas.microsoft.com/office/drawing/2014/main" id="{625D6AD2-66E8-45E3-AE56-B5FA91F2D291}"/>
              </a:ext>
            </a:extLst>
          </p:cNvPr>
          <p:cNvSpPr/>
          <p:nvPr/>
        </p:nvSpPr>
        <p:spPr bwMode="auto">
          <a:xfrm>
            <a:off x="701610" y="1947479"/>
            <a:ext cx="4261263" cy="745832"/>
          </a:xfrm>
          <a:prstGeom prst="roundRect">
            <a:avLst>
              <a:gd name="adj" fmla="val 7457"/>
            </a:avLst>
          </a:prstGeom>
          <a:noFill/>
          <a:ln w="28575"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31" name="四角形: 角を丸くする 30">
            <a:extLst>
              <a:ext uri="{FF2B5EF4-FFF2-40B4-BE49-F238E27FC236}">
                <a16:creationId xmlns:a16="http://schemas.microsoft.com/office/drawing/2014/main" id="{A6BFC1B6-95CB-4CAE-8DF4-1ED063689DFF}"/>
              </a:ext>
            </a:extLst>
          </p:cNvPr>
          <p:cNvSpPr/>
          <p:nvPr/>
        </p:nvSpPr>
        <p:spPr bwMode="auto">
          <a:xfrm>
            <a:off x="5111426" y="1947479"/>
            <a:ext cx="4067778" cy="745832"/>
          </a:xfrm>
          <a:prstGeom prst="roundRect">
            <a:avLst>
              <a:gd name="adj" fmla="val 7457"/>
            </a:avLst>
          </a:prstGeom>
          <a:noFill/>
          <a:ln w="28575" cap="flat" cmpd="sng" algn="ctr">
            <a:solidFill>
              <a:schemeClr val="bg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64" name="テキスト ボックス 63">
            <a:extLst>
              <a:ext uri="{FF2B5EF4-FFF2-40B4-BE49-F238E27FC236}">
                <a16:creationId xmlns:a16="http://schemas.microsoft.com/office/drawing/2014/main" id="{D7045870-8220-4B1D-AC61-E2518069C6E4}"/>
              </a:ext>
            </a:extLst>
          </p:cNvPr>
          <p:cNvSpPr txBox="1"/>
          <p:nvPr/>
        </p:nvSpPr>
        <p:spPr bwMode="auto">
          <a:xfrm>
            <a:off x="1957724" y="5586632"/>
            <a:ext cx="5979152" cy="640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ja-JP" altLang="en-US" sz="3628" b="1" spc="272" dirty="0">
                <a:solidFill>
                  <a:srgbClr val="FFFFFF"/>
                </a:solidFill>
                <a:latin typeface="Meiryo UI" panose="020B0604030504040204" pitchFamily="50" charset="-128"/>
                <a:ea typeface="Meiryo UI" panose="020B0604030504040204" pitchFamily="50" charset="-128"/>
              </a:rPr>
              <a:t>競争優位性の確立をご支援</a:t>
            </a:r>
          </a:p>
        </p:txBody>
      </p:sp>
      <p:sp>
        <p:nvSpPr>
          <p:cNvPr id="5" name="テキスト ボックス 4">
            <a:extLst>
              <a:ext uri="{FF2B5EF4-FFF2-40B4-BE49-F238E27FC236}">
                <a16:creationId xmlns:a16="http://schemas.microsoft.com/office/drawing/2014/main" id="{95A0648D-1198-474A-95DD-B5EF0B9C5572}"/>
              </a:ext>
            </a:extLst>
          </p:cNvPr>
          <p:cNvSpPr txBox="1"/>
          <p:nvPr/>
        </p:nvSpPr>
        <p:spPr>
          <a:xfrm>
            <a:off x="1837673" y="1222362"/>
            <a:ext cx="7310271" cy="538930"/>
          </a:xfrm>
          <a:prstGeom prst="rect">
            <a:avLst/>
          </a:prstGeom>
          <a:noFill/>
        </p:spPr>
        <p:txBody>
          <a:bodyPr wrap="none" rtlCol="0">
            <a:spAutoFit/>
          </a:bodyPr>
          <a:lstStyle/>
          <a:p>
            <a:pPr defTabSz="829361">
              <a:defRPr/>
            </a:pPr>
            <a:r>
              <a:rPr lang="ja-JP" altLang="en-US" sz="2902" b="1" spc="91" dirty="0">
                <a:solidFill>
                  <a:srgbClr val="002060"/>
                </a:solidFill>
                <a:latin typeface="Meiryo UI" panose="020B0604030504040204" pitchFamily="50" charset="-128"/>
                <a:ea typeface="Meiryo UI" panose="020B0604030504040204" pitchFamily="50" charset="-128"/>
              </a:rPr>
              <a:t>デジタルトランスフォーメーション推進のご提案</a:t>
            </a:r>
          </a:p>
        </p:txBody>
      </p:sp>
      <p:pic>
        <p:nvPicPr>
          <p:cNvPr id="49" name="図 48">
            <a:extLst>
              <a:ext uri="{FF2B5EF4-FFF2-40B4-BE49-F238E27FC236}">
                <a16:creationId xmlns:a16="http://schemas.microsoft.com/office/drawing/2014/main" id="{9B1F2F6C-1CED-4D4A-853C-68107C64F3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9533" y="4223616"/>
            <a:ext cx="598990" cy="584015"/>
          </a:xfrm>
          <a:prstGeom prst="rect">
            <a:avLst/>
          </a:prstGeom>
        </p:spPr>
      </p:pic>
      <p:pic>
        <p:nvPicPr>
          <p:cNvPr id="52" name="図 51">
            <a:extLst>
              <a:ext uri="{FF2B5EF4-FFF2-40B4-BE49-F238E27FC236}">
                <a16:creationId xmlns:a16="http://schemas.microsoft.com/office/drawing/2014/main" id="{28D20236-7684-4512-BEB3-7B0C74B2B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864" y="4206131"/>
            <a:ext cx="577956" cy="538772"/>
          </a:xfrm>
          <a:prstGeom prst="rect">
            <a:avLst/>
          </a:prstGeom>
        </p:spPr>
      </p:pic>
      <p:pic>
        <p:nvPicPr>
          <p:cNvPr id="53" name="図 52">
            <a:extLst>
              <a:ext uri="{FF2B5EF4-FFF2-40B4-BE49-F238E27FC236}">
                <a16:creationId xmlns:a16="http://schemas.microsoft.com/office/drawing/2014/main" id="{035DF90E-37EB-4727-8905-C69C6F8410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4344" y="4350565"/>
            <a:ext cx="869966" cy="732733"/>
          </a:xfrm>
          <a:prstGeom prst="rect">
            <a:avLst/>
          </a:prstGeom>
        </p:spPr>
      </p:pic>
      <p:pic>
        <p:nvPicPr>
          <p:cNvPr id="54" name="図 53">
            <a:extLst>
              <a:ext uri="{FF2B5EF4-FFF2-40B4-BE49-F238E27FC236}">
                <a16:creationId xmlns:a16="http://schemas.microsoft.com/office/drawing/2014/main" id="{8D8CA456-F5F9-4270-86BC-25DBA959D11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3453" y="4519253"/>
            <a:ext cx="552499" cy="599794"/>
          </a:xfrm>
          <a:prstGeom prst="rect">
            <a:avLst/>
          </a:prstGeom>
        </p:spPr>
      </p:pic>
      <p:pic>
        <p:nvPicPr>
          <p:cNvPr id="57" name="図 56">
            <a:extLst>
              <a:ext uri="{FF2B5EF4-FFF2-40B4-BE49-F238E27FC236}">
                <a16:creationId xmlns:a16="http://schemas.microsoft.com/office/drawing/2014/main" id="{6F2C2AA3-B5E7-4353-9C44-993D98E483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39190" y="4316884"/>
            <a:ext cx="737490" cy="799330"/>
          </a:xfrm>
          <a:prstGeom prst="rect">
            <a:avLst/>
          </a:prstGeom>
        </p:spPr>
      </p:pic>
      <p:pic>
        <p:nvPicPr>
          <p:cNvPr id="58" name="図 57">
            <a:extLst>
              <a:ext uri="{FF2B5EF4-FFF2-40B4-BE49-F238E27FC236}">
                <a16:creationId xmlns:a16="http://schemas.microsoft.com/office/drawing/2014/main" id="{DF7CEE39-5BCA-4792-ADF4-60428E8CA6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07322" y="4176452"/>
            <a:ext cx="709448" cy="430386"/>
          </a:xfrm>
          <a:prstGeom prst="rect">
            <a:avLst/>
          </a:prstGeom>
        </p:spPr>
      </p:pic>
      <p:pic>
        <p:nvPicPr>
          <p:cNvPr id="59" name="図 58">
            <a:extLst>
              <a:ext uri="{FF2B5EF4-FFF2-40B4-BE49-F238E27FC236}">
                <a16:creationId xmlns:a16="http://schemas.microsoft.com/office/drawing/2014/main" id="{D5315ADF-2264-4054-BB2D-3BB090C91B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54661" y="4741167"/>
            <a:ext cx="648061" cy="393332"/>
          </a:xfrm>
          <a:prstGeom prst="rect">
            <a:avLst/>
          </a:prstGeom>
        </p:spPr>
      </p:pic>
      <p:pic>
        <p:nvPicPr>
          <p:cNvPr id="61" name="図 60">
            <a:extLst>
              <a:ext uri="{FF2B5EF4-FFF2-40B4-BE49-F238E27FC236}">
                <a16:creationId xmlns:a16="http://schemas.microsoft.com/office/drawing/2014/main" id="{18EA3A43-A29C-496E-91D2-9163F90AF5D3}"/>
              </a:ext>
            </a:extLst>
          </p:cNvPr>
          <p:cNvPicPr>
            <a:picLocks noChangeAspect="1"/>
          </p:cNvPicPr>
          <p:nvPr/>
        </p:nvPicPr>
        <p:blipFill>
          <a:blip r:embed="rId10"/>
          <a:stretch>
            <a:fillRect/>
          </a:stretch>
        </p:blipFill>
        <p:spPr>
          <a:xfrm>
            <a:off x="6889693" y="4418021"/>
            <a:ext cx="569213" cy="481462"/>
          </a:xfrm>
          <a:prstGeom prst="rect">
            <a:avLst/>
          </a:prstGeom>
        </p:spPr>
      </p:pic>
      <p:pic>
        <p:nvPicPr>
          <p:cNvPr id="62" name="図 61">
            <a:extLst>
              <a:ext uri="{FF2B5EF4-FFF2-40B4-BE49-F238E27FC236}">
                <a16:creationId xmlns:a16="http://schemas.microsoft.com/office/drawing/2014/main" id="{06081195-FF30-4B57-9E1C-2623337A07C3}"/>
              </a:ext>
            </a:extLst>
          </p:cNvPr>
          <p:cNvPicPr>
            <a:picLocks noChangeAspect="1"/>
          </p:cNvPicPr>
          <p:nvPr/>
        </p:nvPicPr>
        <p:blipFill>
          <a:blip r:embed="rId11"/>
          <a:stretch>
            <a:fillRect/>
          </a:stretch>
        </p:blipFill>
        <p:spPr>
          <a:xfrm>
            <a:off x="8469877" y="4294030"/>
            <a:ext cx="566366" cy="693137"/>
          </a:xfrm>
          <a:prstGeom prst="rect">
            <a:avLst/>
          </a:prstGeom>
        </p:spPr>
      </p:pic>
      <p:sp>
        <p:nvSpPr>
          <p:cNvPr id="14" name="二等辺三角形 13">
            <a:extLst>
              <a:ext uri="{FF2B5EF4-FFF2-40B4-BE49-F238E27FC236}">
                <a16:creationId xmlns:a16="http://schemas.microsoft.com/office/drawing/2014/main" id="{D2F1DC18-F95E-4866-8F74-48B8687128F8}"/>
              </a:ext>
            </a:extLst>
          </p:cNvPr>
          <p:cNvSpPr/>
          <p:nvPr/>
        </p:nvSpPr>
        <p:spPr bwMode="auto">
          <a:xfrm rot="5400000">
            <a:off x="3248881" y="4280695"/>
            <a:ext cx="465434" cy="213344"/>
          </a:xfrm>
          <a:prstGeom prst="triangle">
            <a:avLst/>
          </a:prstGeom>
          <a:solidFill>
            <a:srgbClr val="FFC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47" name="二等辺三角形 46">
            <a:extLst>
              <a:ext uri="{FF2B5EF4-FFF2-40B4-BE49-F238E27FC236}">
                <a16:creationId xmlns:a16="http://schemas.microsoft.com/office/drawing/2014/main" id="{4A4540F0-75EF-44FD-BA9C-459C650FF247}"/>
              </a:ext>
            </a:extLst>
          </p:cNvPr>
          <p:cNvSpPr/>
          <p:nvPr/>
        </p:nvSpPr>
        <p:spPr bwMode="auto">
          <a:xfrm rot="5400000">
            <a:off x="6186173" y="4292213"/>
            <a:ext cx="465434" cy="190309"/>
          </a:xfrm>
          <a:prstGeom prst="triangle">
            <a:avLst/>
          </a:prstGeom>
          <a:solidFill>
            <a:srgbClr val="FFC00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16" name="四角形: 角を丸くする 15">
            <a:extLst>
              <a:ext uri="{FF2B5EF4-FFF2-40B4-BE49-F238E27FC236}">
                <a16:creationId xmlns:a16="http://schemas.microsoft.com/office/drawing/2014/main" id="{AABD7F88-EE65-4675-9A45-CCFF1D61BAD8}"/>
              </a:ext>
            </a:extLst>
          </p:cNvPr>
          <p:cNvSpPr/>
          <p:nvPr/>
        </p:nvSpPr>
        <p:spPr bwMode="auto">
          <a:xfrm>
            <a:off x="813419" y="3613106"/>
            <a:ext cx="2337529" cy="481462"/>
          </a:xfrm>
          <a:prstGeom prst="roundRect">
            <a:avLst>
              <a:gd name="adj" fmla="val 7097"/>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51" name="四角形: 角を丸くする 50">
            <a:extLst>
              <a:ext uri="{FF2B5EF4-FFF2-40B4-BE49-F238E27FC236}">
                <a16:creationId xmlns:a16="http://schemas.microsoft.com/office/drawing/2014/main" id="{5117A545-20D6-4D6A-A11C-7DD612307632}"/>
              </a:ext>
            </a:extLst>
          </p:cNvPr>
          <p:cNvSpPr/>
          <p:nvPr/>
        </p:nvSpPr>
        <p:spPr bwMode="auto">
          <a:xfrm>
            <a:off x="3773748" y="3613106"/>
            <a:ext cx="2337529" cy="636293"/>
          </a:xfrm>
          <a:prstGeom prst="roundRect">
            <a:avLst>
              <a:gd name="adj" fmla="val 7097"/>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55" name="四角形: 角を丸くする 54">
            <a:extLst>
              <a:ext uri="{FF2B5EF4-FFF2-40B4-BE49-F238E27FC236}">
                <a16:creationId xmlns:a16="http://schemas.microsoft.com/office/drawing/2014/main" id="{00BD9F71-82C2-4AC4-AF2B-CAEC16ABB0B7}"/>
              </a:ext>
            </a:extLst>
          </p:cNvPr>
          <p:cNvSpPr/>
          <p:nvPr/>
        </p:nvSpPr>
        <p:spPr bwMode="auto">
          <a:xfrm>
            <a:off x="6745596" y="3613106"/>
            <a:ext cx="2337529" cy="481462"/>
          </a:xfrm>
          <a:prstGeom prst="roundRect">
            <a:avLst>
              <a:gd name="adj" fmla="val 7097"/>
            </a:avLst>
          </a:prstGeom>
          <a:solidFill>
            <a:srgbClr val="002060"/>
          </a:solidFill>
          <a:ln w="9525" cap="flat" cmpd="sng" algn="ctr">
            <a:solidFill>
              <a:schemeClr val="tx1"/>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a:solidFill>
                <a:srgbClr val="000000"/>
              </a:solidFill>
              <a:latin typeface="Arial" charset="0"/>
            </a:endParaRPr>
          </a:p>
        </p:txBody>
      </p:sp>
      <p:sp>
        <p:nvSpPr>
          <p:cNvPr id="40" name="テキスト ボックス 39">
            <a:extLst>
              <a:ext uri="{FF2B5EF4-FFF2-40B4-BE49-F238E27FC236}">
                <a16:creationId xmlns:a16="http://schemas.microsoft.com/office/drawing/2014/main" id="{39CFA954-9E09-4961-8E75-2E931605D9D5}"/>
              </a:ext>
            </a:extLst>
          </p:cNvPr>
          <p:cNvSpPr txBox="1"/>
          <p:nvPr/>
        </p:nvSpPr>
        <p:spPr bwMode="auto">
          <a:xfrm>
            <a:off x="985205" y="3646446"/>
            <a:ext cx="2016337"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en-US" altLang="ja-JP" sz="2177" b="1" dirty="0">
                <a:solidFill>
                  <a:srgbClr val="FFFFFF"/>
                </a:solidFill>
                <a:latin typeface="Meiryo UI"/>
                <a:ea typeface="Meiryo UI"/>
                <a:cs typeface="Meiryo UI" pitchFamily="50" charset="-128"/>
              </a:rPr>
              <a:t>IT</a:t>
            </a:r>
            <a:r>
              <a:rPr lang="ja-JP" altLang="en-US" sz="2177" b="1" dirty="0">
                <a:solidFill>
                  <a:srgbClr val="FFFFFF"/>
                </a:solidFill>
                <a:latin typeface="Meiryo UI"/>
                <a:ea typeface="Meiryo UI"/>
                <a:cs typeface="Meiryo UI" pitchFamily="50" charset="-128"/>
              </a:rPr>
              <a:t>ツールの導入</a:t>
            </a:r>
          </a:p>
        </p:txBody>
      </p:sp>
      <p:sp>
        <p:nvSpPr>
          <p:cNvPr id="41" name="テキスト ボックス 40">
            <a:extLst>
              <a:ext uri="{FF2B5EF4-FFF2-40B4-BE49-F238E27FC236}">
                <a16:creationId xmlns:a16="http://schemas.microsoft.com/office/drawing/2014/main" id="{A1ADF9EE-2863-4B21-8864-D5DC2E4E1508}"/>
              </a:ext>
            </a:extLst>
          </p:cNvPr>
          <p:cNvSpPr txBox="1"/>
          <p:nvPr/>
        </p:nvSpPr>
        <p:spPr bwMode="auto">
          <a:xfrm>
            <a:off x="3832919" y="3577333"/>
            <a:ext cx="2263200" cy="696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ja-JP" altLang="en-US" sz="1995" b="1" dirty="0">
                <a:solidFill>
                  <a:srgbClr val="FFFFFF"/>
                </a:solidFill>
                <a:latin typeface="Meiryo UI"/>
                <a:ea typeface="Meiryo UI"/>
                <a:cs typeface="Meiryo UI" pitchFamily="50" charset="-128"/>
              </a:rPr>
              <a:t>組織・ビジネスモデル</a:t>
            </a:r>
            <a:endParaRPr lang="en-US" altLang="ja-JP" sz="1995" b="1" dirty="0">
              <a:solidFill>
                <a:srgbClr val="FFFFFF"/>
              </a:solidFill>
              <a:latin typeface="Meiryo UI"/>
              <a:ea typeface="Meiryo UI"/>
              <a:cs typeface="Meiryo UI" pitchFamily="50" charset="-128"/>
            </a:endParaRPr>
          </a:p>
          <a:p>
            <a:pPr algn="ctr" defTabSz="829361">
              <a:defRPr/>
            </a:pPr>
            <a:r>
              <a:rPr lang="ja-JP" altLang="en-US" sz="1995" b="1" dirty="0">
                <a:solidFill>
                  <a:srgbClr val="FFFFFF"/>
                </a:solidFill>
                <a:latin typeface="Meiryo UI"/>
                <a:ea typeface="Meiryo UI"/>
                <a:cs typeface="Meiryo UI" pitchFamily="50" charset="-128"/>
              </a:rPr>
              <a:t>の変革</a:t>
            </a:r>
          </a:p>
        </p:txBody>
      </p:sp>
      <p:sp>
        <p:nvSpPr>
          <p:cNvPr id="42" name="テキスト ボックス 41">
            <a:extLst>
              <a:ext uri="{FF2B5EF4-FFF2-40B4-BE49-F238E27FC236}">
                <a16:creationId xmlns:a16="http://schemas.microsoft.com/office/drawing/2014/main" id="{09FBF8DC-4A0A-4B5D-AB75-204D23D6A0D7}"/>
              </a:ext>
            </a:extLst>
          </p:cNvPr>
          <p:cNvSpPr txBox="1"/>
          <p:nvPr/>
        </p:nvSpPr>
        <p:spPr bwMode="auto">
          <a:xfrm>
            <a:off x="7154989" y="3600371"/>
            <a:ext cx="1606289"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en-US" altLang="ja-JP" sz="2540" b="1" dirty="0">
                <a:solidFill>
                  <a:srgbClr val="FFFFFF"/>
                </a:solidFill>
                <a:latin typeface="Meiryo UI"/>
                <a:ea typeface="Meiryo UI"/>
                <a:cs typeface="Meiryo UI" pitchFamily="50" charset="-128"/>
              </a:rPr>
              <a:t>DX</a:t>
            </a:r>
            <a:r>
              <a:rPr lang="ja-JP" altLang="en-US" sz="2540" b="1" dirty="0">
                <a:solidFill>
                  <a:srgbClr val="FFFFFF"/>
                </a:solidFill>
                <a:latin typeface="Meiryo UI"/>
                <a:ea typeface="Meiryo UI"/>
                <a:cs typeface="Meiryo UI" pitchFamily="50" charset="-128"/>
              </a:rPr>
              <a:t>の実現</a:t>
            </a:r>
          </a:p>
        </p:txBody>
      </p:sp>
      <p:sp>
        <p:nvSpPr>
          <p:cNvPr id="44" name="二等辺三角形 43">
            <a:extLst>
              <a:ext uri="{FF2B5EF4-FFF2-40B4-BE49-F238E27FC236}">
                <a16:creationId xmlns:a16="http://schemas.microsoft.com/office/drawing/2014/main" id="{9FF5B526-D302-4107-8E5A-1C37D232D681}"/>
              </a:ext>
            </a:extLst>
          </p:cNvPr>
          <p:cNvSpPr/>
          <p:nvPr/>
        </p:nvSpPr>
        <p:spPr bwMode="auto">
          <a:xfrm rot="10800000">
            <a:off x="7292978" y="2877989"/>
            <a:ext cx="869674" cy="339019"/>
          </a:xfrm>
          <a:prstGeom prst="triangle">
            <a:avLst/>
          </a:prstGeom>
          <a:solidFill>
            <a:srgbClr val="02C1D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45" name="二等辺三角形 44">
            <a:extLst>
              <a:ext uri="{FF2B5EF4-FFF2-40B4-BE49-F238E27FC236}">
                <a16:creationId xmlns:a16="http://schemas.microsoft.com/office/drawing/2014/main" id="{6995A790-3EF1-4E2F-94E6-9C1937FABB8C}"/>
              </a:ext>
            </a:extLst>
          </p:cNvPr>
          <p:cNvSpPr/>
          <p:nvPr/>
        </p:nvSpPr>
        <p:spPr bwMode="auto">
          <a:xfrm rot="10800000">
            <a:off x="4528037" y="2877989"/>
            <a:ext cx="869674" cy="339019"/>
          </a:xfrm>
          <a:prstGeom prst="triangle">
            <a:avLst/>
          </a:prstGeom>
          <a:solidFill>
            <a:srgbClr val="02C1D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48" name="二等辺三角形 47">
            <a:extLst>
              <a:ext uri="{FF2B5EF4-FFF2-40B4-BE49-F238E27FC236}">
                <a16:creationId xmlns:a16="http://schemas.microsoft.com/office/drawing/2014/main" id="{307BFE0C-B2B7-4B50-ADD0-C17A204749F7}"/>
              </a:ext>
            </a:extLst>
          </p:cNvPr>
          <p:cNvSpPr/>
          <p:nvPr/>
        </p:nvSpPr>
        <p:spPr bwMode="auto">
          <a:xfrm rot="10800000">
            <a:off x="1702347" y="2877989"/>
            <a:ext cx="869674" cy="339019"/>
          </a:xfrm>
          <a:prstGeom prst="triangle">
            <a:avLst/>
          </a:prstGeom>
          <a:solidFill>
            <a:srgbClr val="02C1D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a:solidFill>
                <a:srgbClr val="000000"/>
              </a:solidFill>
              <a:latin typeface="HGS創英角ﾎﾟｯﾌﾟ体" pitchFamily="50" charset="-128"/>
              <a:ea typeface="HGS創英角ﾎﾟｯﾌﾟ体" pitchFamily="50" charset="-128"/>
            </a:endParaRPr>
          </a:p>
        </p:txBody>
      </p:sp>
      <p:sp>
        <p:nvSpPr>
          <p:cNvPr id="2" name="タイトル 1">
            <a:extLst>
              <a:ext uri="{FF2B5EF4-FFF2-40B4-BE49-F238E27FC236}">
                <a16:creationId xmlns:a16="http://schemas.microsoft.com/office/drawing/2014/main" id="{E158A93A-61D2-4C54-BA5A-CFA261E3D84E}"/>
              </a:ext>
            </a:extLst>
          </p:cNvPr>
          <p:cNvSpPr>
            <a:spLocks noGrp="1"/>
          </p:cNvSpPr>
          <p:nvPr>
            <p:ph type="title"/>
          </p:nvPr>
        </p:nvSpPr>
        <p:spPr/>
        <p:txBody>
          <a:bodyPr/>
          <a:lstStyle/>
          <a:p>
            <a:r>
              <a:rPr lang="ja-JP" altLang="en-US"/>
              <a:t>デジタルトランスフォーメーション推進のご提案</a:t>
            </a:r>
            <a:endParaRPr lang="ja-JP" altLang="en-US" dirty="0"/>
          </a:p>
        </p:txBody>
      </p:sp>
      <p:sp>
        <p:nvSpPr>
          <p:cNvPr id="6" name="スライド番号プレースホルダー 5">
            <a:extLst>
              <a:ext uri="{FF2B5EF4-FFF2-40B4-BE49-F238E27FC236}">
                <a16:creationId xmlns:a16="http://schemas.microsoft.com/office/drawing/2014/main" id="{3419EAA1-3495-44B0-8B2C-22166918BDC4}"/>
              </a:ext>
            </a:extLst>
          </p:cNvPr>
          <p:cNvSpPr>
            <a:spLocks noGrp="1"/>
          </p:cNvSpPr>
          <p:nvPr>
            <p:ph type="sldNum" sz="quarter" idx="4"/>
          </p:nvPr>
        </p:nvSpPr>
        <p:spPr/>
        <p:txBody>
          <a:bodyPr/>
          <a:lstStyle/>
          <a:p>
            <a:pPr>
              <a:defRPr/>
            </a:pPr>
            <a:fld id="{FB3629B8-3F17-4C5D-9EA5-923845F78C95}" type="slidenum">
              <a:rPr lang="en-US" altLang="ja-JP" smtClean="0"/>
              <a:pPr>
                <a:defRPr/>
              </a:pPr>
              <a:t>62</a:t>
            </a:fld>
            <a:endParaRPr lang="en-US" altLang="ja-JP" dirty="0"/>
          </a:p>
        </p:txBody>
      </p:sp>
    </p:spTree>
    <p:extLst>
      <p:ext uri="{BB962C8B-B14F-4D97-AF65-F5344CB8AC3E}">
        <p14:creationId xmlns:p14="http://schemas.microsoft.com/office/powerpoint/2010/main" val="415245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円柱 34">
            <a:extLst>
              <a:ext uri="{FF2B5EF4-FFF2-40B4-BE49-F238E27FC236}">
                <a16:creationId xmlns:a16="http://schemas.microsoft.com/office/drawing/2014/main" id="{6CA49EE7-B09C-4742-8E33-D14272A5F1FB}"/>
              </a:ext>
            </a:extLst>
          </p:cNvPr>
          <p:cNvSpPr/>
          <p:nvPr/>
        </p:nvSpPr>
        <p:spPr bwMode="auto">
          <a:xfrm>
            <a:off x="561461" y="1581165"/>
            <a:ext cx="1664079" cy="4742652"/>
          </a:xfrm>
          <a:prstGeom prst="can">
            <a:avLst>
              <a:gd name="adj" fmla="val 26088"/>
            </a:avLst>
          </a:prstGeom>
          <a:solidFill>
            <a:srgbClr val="325186"/>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pic>
        <p:nvPicPr>
          <p:cNvPr id="16" name="グラフィックス 15" descr="ノート PC">
            <a:extLst>
              <a:ext uri="{FF2B5EF4-FFF2-40B4-BE49-F238E27FC236}">
                <a16:creationId xmlns:a16="http://schemas.microsoft.com/office/drawing/2014/main" id="{B9072A0A-8516-4D84-9F2C-2732BCBFAD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384" y="3002115"/>
            <a:ext cx="924704" cy="924704"/>
          </a:xfrm>
          <a:prstGeom prst="rect">
            <a:avLst/>
          </a:prstGeom>
        </p:spPr>
      </p:pic>
      <p:sp>
        <p:nvSpPr>
          <p:cNvPr id="36" name="円柱 35">
            <a:extLst>
              <a:ext uri="{FF2B5EF4-FFF2-40B4-BE49-F238E27FC236}">
                <a16:creationId xmlns:a16="http://schemas.microsoft.com/office/drawing/2014/main" id="{A15440C6-0678-4833-941A-742031E99C97}"/>
              </a:ext>
            </a:extLst>
          </p:cNvPr>
          <p:cNvSpPr/>
          <p:nvPr/>
        </p:nvSpPr>
        <p:spPr bwMode="auto">
          <a:xfrm>
            <a:off x="2350165" y="1581165"/>
            <a:ext cx="1664079" cy="4742652"/>
          </a:xfrm>
          <a:prstGeom prst="can">
            <a:avLst>
              <a:gd name="adj" fmla="val 28461"/>
            </a:avLst>
          </a:prstGeom>
          <a:solidFill>
            <a:srgbClr val="4589B3"/>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37" name="円柱 36">
            <a:extLst>
              <a:ext uri="{FF2B5EF4-FFF2-40B4-BE49-F238E27FC236}">
                <a16:creationId xmlns:a16="http://schemas.microsoft.com/office/drawing/2014/main" id="{C4547E6F-7F88-4E7D-ABE2-37B004A67324}"/>
              </a:ext>
            </a:extLst>
          </p:cNvPr>
          <p:cNvSpPr/>
          <p:nvPr/>
        </p:nvSpPr>
        <p:spPr bwMode="auto">
          <a:xfrm>
            <a:off x="4127350" y="1581165"/>
            <a:ext cx="1664079" cy="4742652"/>
          </a:xfrm>
          <a:prstGeom prst="can">
            <a:avLst>
              <a:gd name="adj" fmla="val 30241"/>
            </a:avLst>
          </a:prstGeom>
          <a:solidFill>
            <a:srgbClr val="779EB7"/>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38" name="円柱 37">
            <a:extLst>
              <a:ext uri="{FF2B5EF4-FFF2-40B4-BE49-F238E27FC236}">
                <a16:creationId xmlns:a16="http://schemas.microsoft.com/office/drawing/2014/main" id="{6ECCDC37-9F91-4AF8-A9B2-FDD8D1B7CB2D}"/>
              </a:ext>
            </a:extLst>
          </p:cNvPr>
          <p:cNvSpPr/>
          <p:nvPr/>
        </p:nvSpPr>
        <p:spPr bwMode="auto">
          <a:xfrm>
            <a:off x="5904535" y="1581165"/>
            <a:ext cx="1664079" cy="4742652"/>
          </a:xfrm>
          <a:prstGeom prst="can">
            <a:avLst>
              <a:gd name="adj" fmla="val 31428"/>
            </a:avLst>
          </a:prstGeom>
          <a:solidFill>
            <a:srgbClr val="214D9F"/>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39" name="円柱 38">
            <a:extLst>
              <a:ext uri="{FF2B5EF4-FFF2-40B4-BE49-F238E27FC236}">
                <a16:creationId xmlns:a16="http://schemas.microsoft.com/office/drawing/2014/main" id="{1B0D905D-63A4-4C50-BF13-020E74D0E9BA}"/>
              </a:ext>
            </a:extLst>
          </p:cNvPr>
          <p:cNvSpPr/>
          <p:nvPr/>
        </p:nvSpPr>
        <p:spPr bwMode="auto">
          <a:xfrm>
            <a:off x="7696529" y="1581165"/>
            <a:ext cx="1664079" cy="4742652"/>
          </a:xfrm>
          <a:prstGeom prst="can">
            <a:avLst>
              <a:gd name="adj" fmla="val 32614"/>
            </a:avLst>
          </a:prstGeom>
          <a:solidFill>
            <a:srgbClr val="3D70B7"/>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63" name="四角形: 角を丸くする 62">
            <a:extLst>
              <a:ext uri="{FF2B5EF4-FFF2-40B4-BE49-F238E27FC236}">
                <a16:creationId xmlns:a16="http://schemas.microsoft.com/office/drawing/2014/main" id="{B52DA1CD-FA28-46A6-9C29-1A63AB4B2466}"/>
              </a:ext>
            </a:extLst>
          </p:cNvPr>
          <p:cNvSpPr/>
          <p:nvPr/>
        </p:nvSpPr>
        <p:spPr bwMode="auto">
          <a:xfrm>
            <a:off x="683886" y="406011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64" name="四角形: 角を丸くする 63">
            <a:extLst>
              <a:ext uri="{FF2B5EF4-FFF2-40B4-BE49-F238E27FC236}">
                <a16:creationId xmlns:a16="http://schemas.microsoft.com/office/drawing/2014/main" id="{88E6028B-4079-46C2-9446-1E0B6C857E5D}"/>
              </a:ext>
            </a:extLst>
          </p:cNvPr>
          <p:cNvSpPr/>
          <p:nvPr/>
        </p:nvSpPr>
        <p:spPr bwMode="auto">
          <a:xfrm>
            <a:off x="683886" y="4655799"/>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spc="63">
              <a:latin typeface="Arial" charset="0"/>
              <a:ea typeface="ＭＳ Ｐゴシック" charset="-128"/>
            </a:endParaRPr>
          </a:p>
        </p:txBody>
      </p:sp>
      <p:sp>
        <p:nvSpPr>
          <p:cNvPr id="65" name="四角形: 角を丸くする 64">
            <a:extLst>
              <a:ext uri="{FF2B5EF4-FFF2-40B4-BE49-F238E27FC236}">
                <a16:creationId xmlns:a16="http://schemas.microsoft.com/office/drawing/2014/main" id="{F9F267D8-E88C-4509-989E-43D7BE22563D}"/>
              </a:ext>
            </a:extLst>
          </p:cNvPr>
          <p:cNvSpPr/>
          <p:nvPr/>
        </p:nvSpPr>
        <p:spPr bwMode="auto">
          <a:xfrm>
            <a:off x="683886" y="525148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29" name="テキスト ボックス 28">
            <a:extLst>
              <a:ext uri="{FF2B5EF4-FFF2-40B4-BE49-F238E27FC236}">
                <a16:creationId xmlns:a16="http://schemas.microsoft.com/office/drawing/2014/main" id="{1B6D92CF-0039-4A44-AA32-3EAB5504BF3C}"/>
              </a:ext>
            </a:extLst>
          </p:cNvPr>
          <p:cNvSpPr txBox="1"/>
          <p:nvPr/>
        </p:nvSpPr>
        <p:spPr>
          <a:xfrm>
            <a:off x="2785580" y="890939"/>
            <a:ext cx="4334841" cy="622799"/>
          </a:xfrm>
          <a:prstGeom prst="rect">
            <a:avLst/>
          </a:prstGeom>
          <a:noFill/>
        </p:spPr>
        <p:txBody>
          <a:bodyPr wrap="none" rtlCol="0">
            <a:spAutoFit/>
          </a:bodyPr>
          <a:lstStyle/>
          <a:p>
            <a:pPr algn="ctr"/>
            <a:r>
              <a:rPr lang="en-US" altLang="ja-JP" sz="3447" dirty="0">
                <a:solidFill>
                  <a:srgbClr val="002060"/>
                </a:solidFill>
                <a:latin typeface="BIZ UDP明朝 Medium" panose="02020500000000000000" pitchFamily="18" charset="-128"/>
                <a:ea typeface="BIZ UDP明朝 Medium" panose="02020500000000000000" pitchFamily="18" charset="-128"/>
              </a:rPr>
              <a:t>DX</a:t>
            </a:r>
            <a:r>
              <a:rPr lang="ja-JP" altLang="en-US" sz="3447" dirty="0">
                <a:solidFill>
                  <a:srgbClr val="002060"/>
                </a:solidFill>
                <a:latin typeface="BIZ UDP明朝 Medium" panose="02020500000000000000" pitchFamily="18" charset="-128"/>
                <a:ea typeface="BIZ UDP明朝 Medium" panose="02020500000000000000" pitchFamily="18" charset="-128"/>
              </a:rPr>
              <a:t>の実現をお手伝い</a:t>
            </a:r>
          </a:p>
        </p:txBody>
      </p:sp>
      <p:sp>
        <p:nvSpPr>
          <p:cNvPr id="40" name="テキスト ボックス 39">
            <a:extLst>
              <a:ext uri="{FF2B5EF4-FFF2-40B4-BE49-F238E27FC236}">
                <a16:creationId xmlns:a16="http://schemas.microsoft.com/office/drawing/2014/main" id="{2B6CF6C1-3AF8-47F6-BC76-693FCC309F97}"/>
              </a:ext>
            </a:extLst>
          </p:cNvPr>
          <p:cNvSpPr txBox="1"/>
          <p:nvPr/>
        </p:nvSpPr>
        <p:spPr>
          <a:xfrm>
            <a:off x="775863" y="2203071"/>
            <a:ext cx="1261885" cy="762388"/>
          </a:xfrm>
          <a:prstGeom prst="rect">
            <a:avLst/>
          </a:prstGeom>
          <a:noFill/>
        </p:spPr>
        <p:txBody>
          <a:bodyPr wrap="none" rtlCol="0">
            <a:spAutoFit/>
          </a:bodyPr>
          <a:lstStyle/>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ペーパー</a:t>
            </a:r>
            <a:endParaRPr lang="en-US" altLang="ja-JP"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endParaRPr>
          </a:p>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レス</a:t>
            </a:r>
          </a:p>
        </p:txBody>
      </p:sp>
      <p:sp>
        <p:nvSpPr>
          <p:cNvPr id="41" name="テキスト ボックス 40">
            <a:extLst>
              <a:ext uri="{FF2B5EF4-FFF2-40B4-BE49-F238E27FC236}">
                <a16:creationId xmlns:a16="http://schemas.microsoft.com/office/drawing/2014/main" id="{0B423EE7-5AB7-4700-9AC2-87C89AAF8C0D}"/>
              </a:ext>
            </a:extLst>
          </p:cNvPr>
          <p:cNvSpPr txBox="1"/>
          <p:nvPr/>
        </p:nvSpPr>
        <p:spPr>
          <a:xfrm>
            <a:off x="2492200" y="2370561"/>
            <a:ext cx="1388522" cy="427361"/>
          </a:xfrm>
          <a:prstGeom prst="rect">
            <a:avLst/>
          </a:prstGeom>
          <a:noFill/>
        </p:spPr>
        <p:txBody>
          <a:bodyPr wrap="none" rtlCol="0">
            <a:spAutoFit/>
          </a:bodyPr>
          <a:lstStyle/>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テレワーク</a:t>
            </a:r>
          </a:p>
        </p:txBody>
      </p:sp>
      <p:sp>
        <p:nvSpPr>
          <p:cNvPr id="42" name="テキスト ボックス 41">
            <a:extLst>
              <a:ext uri="{FF2B5EF4-FFF2-40B4-BE49-F238E27FC236}">
                <a16:creationId xmlns:a16="http://schemas.microsoft.com/office/drawing/2014/main" id="{EAA8B4DF-AE61-4755-9F72-0E8CFB2339F1}"/>
              </a:ext>
            </a:extLst>
          </p:cNvPr>
          <p:cNvSpPr txBox="1"/>
          <p:nvPr/>
        </p:nvSpPr>
        <p:spPr>
          <a:xfrm>
            <a:off x="4264166" y="2203071"/>
            <a:ext cx="1398140" cy="762388"/>
          </a:xfrm>
          <a:prstGeom prst="rect">
            <a:avLst/>
          </a:prstGeom>
          <a:noFill/>
        </p:spPr>
        <p:txBody>
          <a:bodyPr wrap="none" rtlCol="0">
            <a:spAutoFit/>
          </a:bodyPr>
          <a:lstStyle/>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コミュニ</a:t>
            </a:r>
            <a:endParaRPr lang="en-US" altLang="ja-JP"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endParaRPr>
          </a:p>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ケーション</a:t>
            </a:r>
          </a:p>
        </p:txBody>
      </p:sp>
      <p:sp>
        <p:nvSpPr>
          <p:cNvPr id="43" name="テキスト ボックス 42">
            <a:extLst>
              <a:ext uri="{FF2B5EF4-FFF2-40B4-BE49-F238E27FC236}">
                <a16:creationId xmlns:a16="http://schemas.microsoft.com/office/drawing/2014/main" id="{E188F7EE-9E33-42BE-BDB4-0F1B5E89FE63}"/>
              </a:ext>
            </a:extLst>
          </p:cNvPr>
          <p:cNvSpPr txBox="1"/>
          <p:nvPr/>
        </p:nvSpPr>
        <p:spPr>
          <a:xfrm>
            <a:off x="5984600" y="2370561"/>
            <a:ext cx="1585690" cy="427361"/>
          </a:xfrm>
          <a:prstGeom prst="rect">
            <a:avLst/>
          </a:prstGeom>
          <a:noFill/>
        </p:spPr>
        <p:txBody>
          <a:bodyPr wrap="none" rtlCol="0">
            <a:spAutoFit/>
          </a:bodyPr>
          <a:lstStyle/>
          <a:p>
            <a:pPr algn="ct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セキュリティ</a:t>
            </a:r>
          </a:p>
        </p:txBody>
      </p:sp>
      <p:sp>
        <p:nvSpPr>
          <p:cNvPr id="44" name="テキスト ボックス 43">
            <a:extLst>
              <a:ext uri="{FF2B5EF4-FFF2-40B4-BE49-F238E27FC236}">
                <a16:creationId xmlns:a16="http://schemas.microsoft.com/office/drawing/2014/main" id="{792AFE4B-17E3-4B9E-ADAF-CBF9A7BF5E31}"/>
              </a:ext>
            </a:extLst>
          </p:cNvPr>
          <p:cNvSpPr txBox="1"/>
          <p:nvPr/>
        </p:nvSpPr>
        <p:spPr>
          <a:xfrm>
            <a:off x="7975203" y="2203071"/>
            <a:ext cx="1138453" cy="762388"/>
          </a:xfrm>
          <a:prstGeom prst="rect">
            <a:avLst/>
          </a:prstGeom>
          <a:noFill/>
        </p:spPr>
        <p:txBody>
          <a:bodyPr wrap="none" rtlCol="0">
            <a:spAutoFit/>
          </a:bodyPr>
          <a:lstStyle/>
          <a:p>
            <a:pPr algn="ctr"/>
            <a:r>
              <a:rPr lang="en-US" altLang="ja-JP"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AI</a:t>
            </a:r>
            <a:r>
              <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a:t>
            </a:r>
            <a:r>
              <a:rPr lang="en-US" altLang="ja-JP"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IoT</a:t>
            </a:r>
          </a:p>
          <a:p>
            <a:pPr algn="ctr"/>
            <a:r>
              <a:rPr lang="en-US" altLang="ja-JP"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rPr>
              <a:t>RPA</a:t>
            </a:r>
            <a:endParaRPr lang="ja-JP" altLang="en-US" sz="2177" b="1" dirty="0">
              <a:solidFill>
                <a:schemeClr val="bg1"/>
              </a:solidFill>
              <a:latin typeface="BIZ UDP明朝 Medium" panose="02020500000000000000" pitchFamily="18" charset="-128"/>
              <a:ea typeface="BIZ UDP明朝 Medium" panose="02020500000000000000" pitchFamily="18" charset="-128"/>
              <a:cs typeface="M+ 2c heavy" panose="020B0803020204020204" pitchFamily="50" charset="-128"/>
            </a:endParaRPr>
          </a:p>
        </p:txBody>
      </p:sp>
      <p:sp>
        <p:nvSpPr>
          <p:cNvPr id="78" name="四角形: 角を丸くする 77">
            <a:extLst>
              <a:ext uri="{FF2B5EF4-FFF2-40B4-BE49-F238E27FC236}">
                <a16:creationId xmlns:a16="http://schemas.microsoft.com/office/drawing/2014/main" id="{7823006A-0928-46D3-8A35-99492143DF2D}"/>
              </a:ext>
            </a:extLst>
          </p:cNvPr>
          <p:cNvSpPr/>
          <p:nvPr/>
        </p:nvSpPr>
        <p:spPr bwMode="auto">
          <a:xfrm>
            <a:off x="2461071" y="406011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79" name="四角形: 角を丸くする 78">
            <a:extLst>
              <a:ext uri="{FF2B5EF4-FFF2-40B4-BE49-F238E27FC236}">
                <a16:creationId xmlns:a16="http://schemas.microsoft.com/office/drawing/2014/main" id="{FE3BC14D-682E-4258-A36F-EEBE6013C86D}"/>
              </a:ext>
            </a:extLst>
          </p:cNvPr>
          <p:cNvSpPr/>
          <p:nvPr/>
        </p:nvSpPr>
        <p:spPr bwMode="auto">
          <a:xfrm>
            <a:off x="2461071" y="4655799"/>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spc="63">
              <a:latin typeface="Arial" charset="0"/>
              <a:ea typeface="ＭＳ Ｐゴシック" charset="-128"/>
            </a:endParaRPr>
          </a:p>
        </p:txBody>
      </p:sp>
      <p:sp>
        <p:nvSpPr>
          <p:cNvPr id="80" name="四角形: 角を丸くする 79">
            <a:extLst>
              <a:ext uri="{FF2B5EF4-FFF2-40B4-BE49-F238E27FC236}">
                <a16:creationId xmlns:a16="http://schemas.microsoft.com/office/drawing/2014/main" id="{C6705947-E2E9-4DE0-B589-3616A95188F6}"/>
              </a:ext>
            </a:extLst>
          </p:cNvPr>
          <p:cNvSpPr/>
          <p:nvPr/>
        </p:nvSpPr>
        <p:spPr bwMode="auto">
          <a:xfrm>
            <a:off x="2461071" y="525148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1" name="四角形: 角を丸くする 80">
            <a:extLst>
              <a:ext uri="{FF2B5EF4-FFF2-40B4-BE49-F238E27FC236}">
                <a16:creationId xmlns:a16="http://schemas.microsoft.com/office/drawing/2014/main" id="{0959BD1D-92E0-4692-BDE8-2CA2D4C26D3B}"/>
              </a:ext>
            </a:extLst>
          </p:cNvPr>
          <p:cNvSpPr/>
          <p:nvPr/>
        </p:nvSpPr>
        <p:spPr bwMode="auto">
          <a:xfrm>
            <a:off x="4238255" y="406011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2" name="四角形: 角を丸くする 81">
            <a:extLst>
              <a:ext uri="{FF2B5EF4-FFF2-40B4-BE49-F238E27FC236}">
                <a16:creationId xmlns:a16="http://schemas.microsoft.com/office/drawing/2014/main" id="{8DF7849F-A171-4B47-932E-0D7D061C504D}"/>
              </a:ext>
            </a:extLst>
          </p:cNvPr>
          <p:cNvSpPr/>
          <p:nvPr/>
        </p:nvSpPr>
        <p:spPr bwMode="auto">
          <a:xfrm>
            <a:off x="4238255" y="4655799"/>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spc="63">
              <a:latin typeface="Arial" charset="0"/>
              <a:ea typeface="ＭＳ Ｐゴシック" charset="-128"/>
            </a:endParaRPr>
          </a:p>
        </p:txBody>
      </p:sp>
      <p:sp>
        <p:nvSpPr>
          <p:cNvPr id="83" name="四角形: 角を丸くする 82">
            <a:extLst>
              <a:ext uri="{FF2B5EF4-FFF2-40B4-BE49-F238E27FC236}">
                <a16:creationId xmlns:a16="http://schemas.microsoft.com/office/drawing/2014/main" id="{E3F77C96-E35F-4354-8A37-5A742EC487FE}"/>
              </a:ext>
            </a:extLst>
          </p:cNvPr>
          <p:cNvSpPr/>
          <p:nvPr/>
        </p:nvSpPr>
        <p:spPr bwMode="auto">
          <a:xfrm>
            <a:off x="4238255" y="525148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4" name="四角形: 角を丸くする 83">
            <a:extLst>
              <a:ext uri="{FF2B5EF4-FFF2-40B4-BE49-F238E27FC236}">
                <a16:creationId xmlns:a16="http://schemas.microsoft.com/office/drawing/2014/main" id="{1AB20DDC-DD20-4CD9-B514-204BBDE0EC50}"/>
              </a:ext>
            </a:extLst>
          </p:cNvPr>
          <p:cNvSpPr/>
          <p:nvPr/>
        </p:nvSpPr>
        <p:spPr bwMode="auto">
          <a:xfrm>
            <a:off x="6015439" y="406011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5" name="四角形: 角を丸くする 84">
            <a:extLst>
              <a:ext uri="{FF2B5EF4-FFF2-40B4-BE49-F238E27FC236}">
                <a16:creationId xmlns:a16="http://schemas.microsoft.com/office/drawing/2014/main" id="{A7E38A76-639A-4A4E-8DBE-65180D69072C}"/>
              </a:ext>
            </a:extLst>
          </p:cNvPr>
          <p:cNvSpPr/>
          <p:nvPr/>
        </p:nvSpPr>
        <p:spPr bwMode="auto">
          <a:xfrm>
            <a:off x="6015439" y="4655799"/>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spc="63">
              <a:latin typeface="Arial" charset="0"/>
              <a:ea typeface="ＭＳ Ｐゴシック" charset="-128"/>
            </a:endParaRPr>
          </a:p>
        </p:txBody>
      </p:sp>
      <p:sp>
        <p:nvSpPr>
          <p:cNvPr id="86" name="四角形: 角を丸くする 85">
            <a:extLst>
              <a:ext uri="{FF2B5EF4-FFF2-40B4-BE49-F238E27FC236}">
                <a16:creationId xmlns:a16="http://schemas.microsoft.com/office/drawing/2014/main" id="{72BC0D6C-AA31-4027-9758-6AA336587ACC}"/>
              </a:ext>
            </a:extLst>
          </p:cNvPr>
          <p:cNvSpPr/>
          <p:nvPr/>
        </p:nvSpPr>
        <p:spPr bwMode="auto">
          <a:xfrm>
            <a:off x="6015439" y="525148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7" name="四角形: 角を丸くする 86">
            <a:extLst>
              <a:ext uri="{FF2B5EF4-FFF2-40B4-BE49-F238E27FC236}">
                <a16:creationId xmlns:a16="http://schemas.microsoft.com/office/drawing/2014/main" id="{4A5A78B8-E57D-46F2-A5D7-716B42967C8B}"/>
              </a:ext>
            </a:extLst>
          </p:cNvPr>
          <p:cNvSpPr/>
          <p:nvPr/>
        </p:nvSpPr>
        <p:spPr bwMode="auto">
          <a:xfrm>
            <a:off x="7807435" y="406011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88" name="四角形: 角を丸くする 87">
            <a:extLst>
              <a:ext uri="{FF2B5EF4-FFF2-40B4-BE49-F238E27FC236}">
                <a16:creationId xmlns:a16="http://schemas.microsoft.com/office/drawing/2014/main" id="{61E7F6F7-DDC1-4467-9ECF-99CC11F13DA3}"/>
              </a:ext>
            </a:extLst>
          </p:cNvPr>
          <p:cNvSpPr/>
          <p:nvPr/>
        </p:nvSpPr>
        <p:spPr bwMode="auto">
          <a:xfrm>
            <a:off x="7807435" y="4655799"/>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spc="63">
              <a:latin typeface="Arial" charset="0"/>
              <a:ea typeface="ＭＳ Ｐゴシック" charset="-128"/>
            </a:endParaRPr>
          </a:p>
        </p:txBody>
      </p:sp>
      <p:sp>
        <p:nvSpPr>
          <p:cNvPr id="89" name="四角形: 角を丸くする 88">
            <a:extLst>
              <a:ext uri="{FF2B5EF4-FFF2-40B4-BE49-F238E27FC236}">
                <a16:creationId xmlns:a16="http://schemas.microsoft.com/office/drawing/2014/main" id="{8629AF3E-FB66-4499-81D0-0FE6D38FF583}"/>
              </a:ext>
            </a:extLst>
          </p:cNvPr>
          <p:cNvSpPr/>
          <p:nvPr/>
        </p:nvSpPr>
        <p:spPr bwMode="auto">
          <a:xfrm>
            <a:off x="7807435" y="5251484"/>
            <a:ext cx="1442266" cy="517332"/>
          </a:xfrm>
          <a:prstGeom prst="roundRect">
            <a:avLst>
              <a:gd name="adj" fmla="val 6351"/>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lnSpc>
                <a:spcPct val="110000"/>
              </a:lnSpc>
            </a:pPr>
            <a:endParaRPr lang="ja-JP" altLang="en-US" sz="1814">
              <a:latin typeface="Arial" charset="0"/>
              <a:ea typeface="ＭＳ Ｐゴシック" charset="-128"/>
            </a:endParaRPr>
          </a:p>
        </p:txBody>
      </p:sp>
      <p:sp>
        <p:nvSpPr>
          <p:cNvPr id="45" name="テキスト ボックス 44">
            <a:extLst>
              <a:ext uri="{FF2B5EF4-FFF2-40B4-BE49-F238E27FC236}">
                <a16:creationId xmlns:a16="http://schemas.microsoft.com/office/drawing/2014/main" id="{B17A61D7-3690-4985-A811-026BB979757A}"/>
              </a:ext>
            </a:extLst>
          </p:cNvPr>
          <p:cNvSpPr txBox="1"/>
          <p:nvPr/>
        </p:nvSpPr>
        <p:spPr>
          <a:xfrm>
            <a:off x="652620" y="4089902"/>
            <a:ext cx="1507851" cy="463460"/>
          </a:xfrm>
          <a:prstGeom prst="rect">
            <a:avLst/>
          </a:prstGeom>
          <a:noFill/>
        </p:spPr>
        <p:txBody>
          <a:bodyPr wrap="square" rtlCol="0">
            <a:spAutoFit/>
          </a:bodyPr>
          <a:lstStyle/>
          <a:p>
            <a:pPr algn="ctr">
              <a:lnSpc>
                <a:spcPct val="110000"/>
              </a:lnSpc>
            </a:pPr>
            <a:r>
              <a:rPr lang="ja-JP" altLang="en-US" sz="1179" b="1" spc="63" dirty="0">
                <a:solidFill>
                  <a:srgbClr val="325186"/>
                </a:solidFill>
                <a:latin typeface="BIZ UDPゴシック" panose="020B0400000000000000" pitchFamily="50" charset="-128"/>
                <a:ea typeface="BIZ UDPゴシック" panose="020B0400000000000000" pitchFamily="50" charset="-128"/>
              </a:rPr>
              <a:t>ハンコや契約業務の電子化に備える</a:t>
            </a:r>
          </a:p>
        </p:txBody>
      </p:sp>
      <p:sp>
        <p:nvSpPr>
          <p:cNvPr id="46" name="テキスト ボックス 45">
            <a:extLst>
              <a:ext uri="{FF2B5EF4-FFF2-40B4-BE49-F238E27FC236}">
                <a16:creationId xmlns:a16="http://schemas.microsoft.com/office/drawing/2014/main" id="{010B7CD1-5178-42EA-9EF0-029E41D0F0B0}"/>
              </a:ext>
            </a:extLst>
          </p:cNvPr>
          <p:cNvSpPr txBox="1"/>
          <p:nvPr/>
        </p:nvSpPr>
        <p:spPr>
          <a:xfrm>
            <a:off x="652620" y="4677979"/>
            <a:ext cx="1507851" cy="463460"/>
          </a:xfrm>
          <a:prstGeom prst="rect">
            <a:avLst/>
          </a:prstGeom>
          <a:noFill/>
        </p:spPr>
        <p:txBody>
          <a:bodyPr wrap="square" rtlCol="0">
            <a:spAutoFit/>
          </a:bodyPr>
          <a:lstStyle/>
          <a:p>
            <a:pPr algn="ctr">
              <a:lnSpc>
                <a:spcPct val="110000"/>
              </a:lnSpc>
            </a:pPr>
            <a:r>
              <a:rPr lang="ja-JP" altLang="en-US" sz="1179" b="1" spc="63" dirty="0">
                <a:solidFill>
                  <a:srgbClr val="325186"/>
                </a:solidFill>
                <a:latin typeface="BIZ UDPゴシック" panose="020B0400000000000000" pitchFamily="50" charset="-128"/>
                <a:ea typeface="BIZ UDPゴシック" panose="020B0400000000000000" pitchFamily="50" charset="-128"/>
              </a:rPr>
              <a:t>社内のペーパー</a:t>
            </a:r>
            <a:endParaRPr lang="en-US" altLang="ja-JP" sz="1179" b="1" spc="63" dirty="0">
              <a:solidFill>
                <a:srgbClr val="325186"/>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325186"/>
                </a:solidFill>
                <a:latin typeface="BIZ UDPゴシック" panose="020B0400000000000000" pitchFamily="50" charset="-128"/>
                <a:ea typeface="BIZ UDPゴシック" panose="020B0400000000000000" pitchFamily="50" charset="-128"/>
              </a:rPr>
              <a:t>レス化に備える</a:t>
            </a:r>
          </a:p>
        </p:txBody>
      </p:sp>
      <p:sp>
        <p:nvSpPr>
          <p:cNvPr id="47" name="テキスト ボックス 46">
            <a:extLst>
              <a:ext uri="{FF2B5EF4-FFF2-40B4-BE49-F238E27FC236}">
                <a16:creationId xmlns:a16="http://schemas.microsoft.com/office/drawing/2014/main" id="{8C10D90A-A4AF-43A9-ADB7-E042018C6E9B}"/>
              </a:ext>
            </a:extLst>
          </p:cNvPr>
          <p:cNvSpPr txBox="1"/>
          <p:nvPr/>
        </p:nvSpPr>
        <p:spPr>
          <a:xfrm>
            <a:off x="652620" y="5276668"/>
            <a:ext cx="1507851" cy="463460"/>
          </a:xfrm>
          <a:prstGeom prst="rect">
            <a:avLst/>
          </a:prstGeom>
          <a:noFill/>
        </p:spPr>
        <p:txBody>
          <a:bodyPr wrap="square" rtlCol="0">
            <a:spAutoFit/>
          </a:bodyPr>
          <a:lstStyle/>
          <a:p>
            <a:pPr algn="ctr">
              <a:lnSpc>
                <a:spcPct val="110000"/>
              </a:lnSpc>
            </a:pPr>
            <a:r>
              <a:rPr lang="ja-JP" altLang="en-US" sz="1179" b="1" spc="63" dirty="0">
                <a:solidFill>
                  <a:srgbClr val="325186"/>
                </a:solidFill>
                <a:latin typeface="BIZ UDPゴシック" panose="020B0400000000000000" pitchFamily="50" charset="-128"/>
                <a:ea typeface="BIZ UDPゴシック" panose="020B0400000000000000" pitchFamily="50" charset="-128"/>
              </a:rPr>
              <a:t>安全なデータ管理を備える</a:t>
            </a:r>
          </a:p>
        </p:txBody>
      </p:sp>
      <p:sp>
        <p:nvSpPr>
          <p:cNvPr id="48" name="テキスト ボックス 47">
            <a:extLst>
              <a:ext uri="{FF2B5EF4-FFF2-40B4-BE49-F238E27FC236}">
                <a16:creationId xmlns:a16="http://schemas.microsoft.com/office/drawing/2014/main" id="{53B47C47-F18C-4200-A956-428866EDFD24}"/>
              </a:ext>
            </a:extLst>
          </p:cNvPr>
          <p:cNvSpPr txBox="1"/>
          <p:nvPr/>
        </p:nvSpPr>
        <p:spPr>
          <a:xfrm>
            <a:off x="2418913" y="4089902"/>
            <a:ext cx="1507851" cy="463460"/>
          </a:xfrm>
          <a:prstGeom prst="rect">
            <a:avLst/>
          </a:prstGeom>
          <a:noFill/>
        </p:spPr>
        <p:txBody>
          <a:bodyPr wrap="square" rtlCol="0">
            <a:spAutoFit/>
          </a:bodyPr>
          <a:lstStyle/>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リモートワークで</a:t>
            </a:r>
            <a:endParaRPr lang="en-US" altLang="ja-JP" sz="1179" b="1" spc="63" dirty="0">
              <a:solidFill>
                <a:srgbClr val="4589B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つながる</a:t>
            </a:r>
          </a:p>
        </p:txBody>
      </p:sp>
      <p:sp>
        <p:nvSpPr>
          <p:cNvPr id="49" name="テキスト ボックス 48">
            <a:extLst>
              <a:ext uri="{FF2B5EF4-FFF2-40B4-BE49-F238E27FC236}">
                <a16:creationId xmlns:a16="http://schemas.microsoft.com/office/drawing/2014/main" id="{C67A68C3-E73E-4C8A-859C-E5CBE025168C}"/>
              </a:ext>
            </a:extLst>
          </p:cNvPr>
          <p:cNvSpPr txBox="1"/>
          <p:nvPr/>
        </p:nvSpPr>
        <p:spPr>
          <a:xfrm>
            <a:off x="2418913" y="4677979"/>
            <a:ext cx="1507851" cy="463460"/>
          </a:xfrm>
          <a:prstGeom prst="rect">
            <a:avLst/>
          </a:prstGeom>
          <a:noFill/>
        </p:spPr>
        <p:txBody>
          <a:bodyPr wrap="square" rtlCol="0">
            <a:spAutoFit/>
          </a:bodyPr>
          <a:lstStyle/>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データ共有で</a:t>
            </a:r>
            <a:endParaRPr lang="en-US" altLang="ja-JP" sz="1179" b="1" spc="63" dirty="0">
              <a:solidFill>
                <a:srgbClr val="4589B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つながる</a:t>
            </a:r>
          </a:p>
        </p:txBody>
      </p:sp>
      <p:sp>
        <p:nvSpPr>
          <p:cNvPr id="50" name="テキスト ボックス 49">
            <a:extLst>
              <a:ext uri="{FF2B5EF4-FFF2-40B4-BE49-F238E27FC236}">
                <a16:creationId xmlns:a16="http://schemas.microsoft.com/office/drawing/2014/main" id="{CAACA7B4-1800-4A10-B75B-72F90EA22669}"/>
              </a:ext>
            </a:extLst>
          </p:cNvPr>
          <p:cNvSpPr txBox="1"/>
          <p:nvPr/>
        </p:nvSpPr>
        <p:spPr>
          <a:xfrm>
            <a:off x="2418913" y="5276668"/>
            <a:ext cx="1507851" cy="463460"/>
          </a:xfrm>
          <a:prstGeom prst="rect">
            <a:avLst/>
          </a:prstGeom>
          <a:noFill/>
        </p:spPr>
        <p:txBody>
          <a:bodyPr wrap="square" rtlCol="0">
            <a:spAutoFit/>
          </a:bodyPr>
          <a:lstStyle/>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業務の見える化で</a:t>
            </a:r>
            <a:endParaRPr lang="en-US" altLang="ja-JP" sz="1179" b="1" spc="63" dirty="0">
              <a:solidFill>
                <a:srgbClr val="4589B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4589B3"/>
                </a:solidFill>
                <a:latin typeface="BIZ UDPゴシック" panose="020B0400000000000000" pitchFamily="50" charset="-128"/>
                <a:ea typeface="BIZ UDPゴシック" panose="020B0400000000000000" pitchFamily="50" charset="-128"/>
              </a:rPr>
              <a:t>つながる</a:t>
            </a:r>
          </a:p>
        </p:txBody>
      </p:sp>
      <p:sp>
        <p:nvSpPr>
          <p:cNvPr id="51" name="テキスト ボックス 50">
            <a:extLst>
              <a:ext uri="{FF2B5EF4-FFF2-40B4-BE49-F238E27FC236}">
                <a16:creationId xmlns:a16="http://schemas.microsoft.com/office/drawing/2014/main" id="{3C39D408-FD53-45E0-86E2-081340285E81}"/>
              </a:ext>
            </a:extLst>
          </p:cNvPr>
          <p:cNvSpPr txBox="1"/>
          <p:nvPr/>
        </p:nvSpPr>
        <p:spPr>
          <a:xfrm>
            <a:off x="4192807" y="4089902"/>
            <a:ext cx="1507851" cy="463460"/>
          </a:xfrm>
          <a:prstGeom prst="rect">
            <a:avLst/>
          </a:prstGeom>
          <a:noFill/>
        </p:spPr>
        <p:txBody>
          <a:bodyPr wrap="square" rtlCol="0">
            <a:spAutoFit/>
          </a:bodyPr>
          <a:lstStyle/>
          <a:p>
            <a:pPr algn="ctr">
              <a:lnSpc>
                <a:spcPct val="110000"/>
              </a:lnSpc>
            </a:pPr>
            <a:r>
              <a:rPr lang="ja-JP" altLang="en-US" sz="1179" b="1" spc="63" dirty="0">
                <a:solidFill>
                  <a:srgbClr val="5786A3"/>
                </a:solidFill>
                <a:latin typeface="BIZ UDPゴシック" panose="020B0400000000000000" pitchFamily="50" charset="-128"/>
                <a:ea typeface="BIZ UDPゴシック" panose="020B0400000000000000" pitchFamily="50" charset="-128"/>
              </a:rPr>
              <a:t>ネットワークの</a:t>
            </a:r>
            <a:endParaRPr lang="en-US" altLang="ja-JP" sz="1179" b="1" spc="63" dirty="0">
              <a:solidFill>
                <a:srgbClr val="5786A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5786A3"/>
                </a:solidFill>
                <a:latin typeface="BIZ UDPゴシック" panose="020B0400000000000000" pitchFamily="50" charset="-128"/>
                <a:ea typeface="BIZ UDPゴシック" panose="020B0400000000000000" pitchFamily="50" charset="-128"/>
              </a:rPr>
              <a:t>見直し</a:t>
            </a:r>
            <a:endParaRPr lang="en-US" altLang="ja-JP" sz="1179" b="1" spc="63" dirty="0">
              <a:solidFill>
                <a:srgbClr val="5786A3"/>
              </a:solidFill>
              <a:latin typeface="BIZ UDPゴシック" panose="020B0400000000000000" pitchFamily="50" charset="-128"/>
              <a:ea typeface="BIZ UDPゴシック" panose="020B0400000000000000" pitchFamily="50" charset="-128"/>
            </a:endParaRPr>
          </a:p>
        </p:txBody>
      </p:sp>
      <p:sp>
        <p:nvSpPr>
          <p:cNvPr id="52" name="テキスト ボックス 51">
            <a:extLst>
              <a:ext uri="{FF2B5EF4-FFF2-40B4-BE49-F238E27FC236}">
                <a16:creationId xmlns:a16="http://schemas.microsoft.com/office/drawing/2014/main" id="{9BDBF4D9-4A42-48A8-88D7-59F7B67B22CD}"/>
              </a:ext>
            </a:extLst>
          </p:cNvPr>
          <p:cNvSpPr txBox="1"/>
          <p:nvPr/>
        </p:nvSpPr>
        <p:spPr>
          <a:xfrm>
            <a:off x="4192807" y="4677979"/>
            <a:ext cx="1507851" cy="463460"/>
          </a:xfrm>
          <a:prstGeom prst="rect">
            <a:avLst/>
          </a:prstGeom>
          <a:noFill/>
        </p:spPr>
        <p:txBody>
          <a:bodyPr wrap="square" rtlCol="0">
            <a:spAutoFit/>
          </a:bodyPr>
          <a:lstStyle/>
          <a:p>
            <a:pPr algn="ctr">
              <a:lnSpc>
                <a:spcPct val="110000"/>
              </a:lnSpc>
            </a:pPr>
            <a:r>
              <a:rPr lang="ja-JP" altLang="en-US" sz="1179" b="1" spc="63" dirty="0">
                <a:solidFill>
                  <a:srgbClr val="5786A3"/>
                </a:solidFill>
                <a:latin typeface="BIZ UDPゴシック" panose="020B0400000000000000" pitchFamily="50" charset="-128"/>
                <a:ea typeface="BIZ UDPゴシック" panose="020B0400000000000000" pitchFamily="50" charset="-128"/>
              </a:rPr>
              <a:t>電話対応の</a:t>
            </a:r>
            <a:endParaRPr lang="en-US" altLang="ja-JP" sz="1179" b="1" spc="63" dirty="0">
              <a:solidFill>
                <a:srgbClr val="5786A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5786A3"/>
                </a:solidFill>
                <a:latin typeface="BIZ UDPゴシック" panose="020B0400000000000000" pitchFamily="50" charset="-128"/>
                <a:ea typeface="BIZ UDPゴシック" panose="020B0400000000000000" pitchFamily="50" charset="-128"/>
              </a:rPr>
              <a:t>見直し</a:t>
            </a:r>
          </a:p>
        </p:txBody>
      </p:sp>
      <p:sp>
        <p:nvSpPr>
          <p:cNvPr id="53" name="テキスト ボックス 52">
            <a:extLst>
              <a:ext uri="{FF2B5EF4-FFF2-40B4-BE49-F238E27FC236}">
                <a16:creationId xmlns:a16="http://schemas.microsoft.com/office/drawing/2014/main" id="{4AD2EB0B-5E6D-478C-BC4D-047489B0B6DA}"/>
              </a:ext>
            </a:extLst>
          </p:cNvPr>
          <p:cNvSpPr txBox="1"/>
          <p:nvPr/>
        </p:nvSpPr>
        <p:spPr>
          <a:xfrm>
            <a:off x="4192807" y="5276668"/>
            <a:ext cx="1507851" cy="463460"/>
          </a:xfrm>
          <a:prstGeom prst="rect">
            <a:avLst/>
          </a:prstGeom>
          <a:noFill/>
        </p:spPr>
        <p:txBody>
          <a:bodyPr wrap="square" rtlCol="0">
            <a:spAutoFit/>
          </a:bodyPr>
          <a:lstStyle/>
          <a:p>
            <a:pPr algn="ctr">
              <a:lnSpc>
                <a:spcPct val="110000"/>
              </a:lnSpc>
            </a:pPr>
            <a:r>
              <a:rPr lang="en-US" altLang="ja-JP" sz="1179" b="1" spc="63" dirty="0">
                <a:solidFill>
                  <a:srgbClr val="5786A3"/>
                </a:solidFill>
                <a:latin typeface="BIZ UDPゴシック" panose="020B0400000000000000" pitchFamily="50" charset="-128"/>
                <a:ea typeface="BIZ UDPゴシック" panose="020B0400000000000000" pitchFamily="50" charset="-128"/>
              </a:rPr>
              <a:t>Web</a:t>
            </a:r>
            <a:r>
              <a:rPr lang="ja-JP" altLang="en-US" sz="1179" b="1" spc="63" dirty="0">
                <a:solidFill>
                  <a:srgbClr val="5786A3"/>
                </a:solidFill>
                <a:latin typeface="BIZ UDPゴシック" panose="020B0400000000000000" pitchFamily="50" charset="-128"/>
                <a:ea typeface="BIZ UDPゴシック" panose="020B0400000000000000" pitchFamily="50" charset="-128"/>
              </a:rPr>
              <a:t>会議の</a:t>
            </a:r>
            <a:endParaRPr lang="en-US" altLang="ja-JP" sz="1179" b="1" spc="63" dirty="0">
              <a:solidFill>
                <a:srgbClr val="5786A3"/>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5786A3"/>
                </a:solidFill>
                <a:latin typeface="BIZ UDPゴシック" panose="020B0400000000000000" pitchFamily="50" charset="-128"/>
                <a:ea typeface="BIZ UDPゴシック" panose="020B0400000000000000" pitchFamily="50" charset="-128"/>
              </a:rPr>
              <a:t>見直し</a:t>
            </a:r>
          </a:p>
        </p:txBody>
      </p:sp>
      <p:sp>
        <p:nvSpPr>
          <p:cNvPr id="54" name="テキスト ボックス 53">
            <a:extLst>
              <a:ext uri="{FF2B5EF4-FFF2-40B4-BE49-F238E27FC236}">
                <a16:creationId xmlns:a16="http://schemas.microsoft.com/office/drawing/2014/main" id="{40FD2CC7-9622-464B-A0CA-82421483338E}"/>
              </a:ext>
            </a:extLst>
          </p:cNvPr>
          <p:cNvSpPr txBox="1"/>
          <p:nvPr/>
        </p:nvSpPr>
        <p:spPr>
          <a:xfrm>
            <a:off x="5978220" y="4098917"/>
            <a:ext cx="1507851" cy="463460"/>
          </a:xfrm>
          <a:prstGeom prst="rect">
            <a:avLst/>
          </a:prstGeom>
          <a:noFill/>
        </p:spPr>
        <p:txBody>
          <a:bodyPr wrap="square" rtlCol="0">
            <a:spAutoFit/>
          </a:bodyPr>
          <a:lstStyle/>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サイバー攻撃から</a:t>
            </a:r>
            <a:endParaRPr lang="en-US" altLang="ja-JP" sz="1179" b="1" spc="63" dirty="0">
              <a:solidFill>
                <a:srgbClr val="214D9F"/>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守る</a:t>
            </a:r>
          </a:p>
        </p:txBody>
      </p:sp>
      <p:sp>
        <p:nvSpPr>
          <p:cNvPr id="55" name="テキスト ボックス 54">
            <a:extLst>
              <a:ext uri="{FF2B5EF4-FFF2-40B4-BE49-F238E27FC236}">
                <a16:creationId xmlns:a16="http://schemas.microsoft.com/office/drawing/2014/main" id="{8272E950-DC6B-4589-91D6-8A24D822B509}"/>
              </a:ext>
            </a:extLst>
          </p:cNvPr>
          <p:cNvSpPr txBox="1"/>
          <p:nvPr/>
        </p:nvSpPr>
        <p:spPr>
          <a:xfrm>
            <a:off x="5978220" y="4677979"/>
            <a:ext cx="1507851" cy="463460"/>
          </a:xfrm>
          <a:prstGeom prst="rect">
            <a:avLst/>
          </a:prstGeom>
          <a:noFill/>
        </p:spPr>
        <p:txBody>
          <a:bodyPr wrap="square" rtlCol="0">
            <a:spAutoFit/>
          </a:bodyPr>
          <a:lstStyle/>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情報資産を</a:t>
            </a:r>
            <a:endParaRPr lang="en-US" altLang="ja-JP" sz="1179" b="1" spc="63" dirty="0">
              <a:solidFill>
                <a:srgbClr val="214D9F"/>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守る</a:t>
            </a:r>
            <a:endParaRPr lang="en-US" altLang="ja-JP" sz="1179" b="1" spc="63" dirty="0">
              <a:solidFill>
                <a:srgbClr val="214D9F"/>
              </a:solidFill>
              <a:latin typeface="BIZ UDPゴシック" panose="020B0400000000000000" pitchFamily="50" charset="-128"/>
              <a:ea typeface="BIZ UDPゴシック" panose="020B0400000000000000" pitchFamily="50" charset="-128"/>
            </a:endParaRPr>
          </a:p>
        </p:txBody>
      </p:sp>
      <p:sp>
        <p:nvSpPr>
          <p:cNvPr id="56" name="テキスト ボックス 55">
            <a:extLst>
              <a:ext uri="{FF2B5EF4-FFF2-40B4-BE49-F238E27FC236}">
                <a16:creationId xmlns:a16="http://schemas.microsoft.com/office/drawing/2014/main" id="{C11CA9D4-FBED-4648-B966-32C853C17628}"/>
              </a:ext>
            </a:extLst>
          </p:cNvPr>
          <p:cNvSpPr txBox="1"/>
          <p:nvPr/>
        </p:nvSpPr>
        <p:spPr>
          <a:xfrm>
            <a:off x="5978220" y="5276668"/>
            <a:ext cx="1507851" cy="463460"/>
          </a:xfrm>
          <a:prstGeom prst="rect">
            <a:avLst/>
          </a:prstGeom>
          <a:noFill/>
        </p:spPr>
        <p:txBody>
          <a:bodyPr wrap="square" rtlCol="0">
            <a:spAutoFit/>
          </a:bodyPr>
          <a:lstStyle/>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テレワーク環境を</a:t>
            </a:r>
            <a:endParaRPr lang="en-US" altLang="ja-JP" sz="1179" b="1" spc="63" dirty="0">
              <a:solidFill>
                <a:srgbClr val="214D9F"/>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214D9F"/>
                </a:solidFill>
                <a:latin typeface="BIZ UDPゴシック" panose="020B0400000000000000" pitchFamily="50" charset="-128"/>
                <a:ea typeface="BIZ UDPゴシック" panose="020B0400000000000000" pitchFamily="50" charset="-128"/>
              </a:rPr>
              <a:t>守る</a:t>
            </a:r>
            <a:endParaRPr lang="en-US" altLang="ja-JP" sz="1179" b="1" spc="63" dirty="0">
              <a:solidFill>
                <a:srgbClr val="214D9F"/>
              </a:solidFill>
              <a:latin typeface="BIZ UDPゴシック" panose="020B0400000000000000" pitchFamily="50" charset="-128"/>
              <a:ea typeface="BIZ UDPゴシック" panose="020B0400000000000000" pitchFamily="50" charset="-128"/>
            </a:endParaRPr>
          </a:p>
        </p:txBody>
      </p:sp>
      <p:sp>
        <p:nvSpPr>
          <p:cNvPr id="57" name="テキスト ボックス 56">
            <a:extLst>
              <a:ext uri="{FF2B5EF4-FFF2-40B4-BE49-F238E27FC236}">
                <a16:creationId xmlns:a16="http://schemas.microsoft.com/office/drawing/2014/main" id="{BDDBCCCE-E923-4801-88A9-C0867340AE02}"/>
              </a:ext>
            </a:extLst>
          </p:cNvPr>
          <p:cNvSpPr txBox="1"/>
          <p:nvPr/>
        </p:nvSpPr>
        <p:spPr>
          <a:xfrm>
            <a:off x="7775151" y="4089902"/>
            <a:ext cx="1507851" cy="463460"/>
          </a:xfrm>
          <a:prstGeom prst="rect">
            <a:avLst/>
          </a:prstGeom>
          <a:noFill/>
        </p:spPr>
        <p:txBody>
          <a:bodyPr wrap="square" rtlCol="0">
            <a:spAutoFit/>
          </a:bodyPr>
          <a:lstStyle/>
          <a:p>
            <a:pPr algn="ctr">
              <a:lnSpc>
                <a:spcPct val="110000"/>
              </a:lnSpc>
            </a:pPr>
            <a:r>
              <a:rPr lang="en-US" altLang="ja-JP" sz="1179" b="1" spc="63" dirty="0">
                <a:solidFill>
                  <a:srgbClr val="3D70B7"/>
                </a:solidFill>
                <a:latin typeface="BIZ UDPゴシック" panose="020B0400000000000000" pitchFamily="50" charset="-128"/>
                <a:ea typeface="BIZ UDPゴシック" panose="020B0400000000000000" pitchFamily="50" charset="-128"/>
              </a:rPr>
              <a:t>AI</a:t>
            </a:r>
            <a:r>
              <a:rPr lang="ja-JP" altLang="en-US" sz="1179" b="1" spc="63" dirty="0">
                <a:solidFill>
                  <a:srgbClr val="3D70B7"/>
                </a:solidFill>
                <a:latin typeface="BIZ UDPゴシック" panose="020B0400000000000000" pitchFamily="50" charset="-128"/>
                <a:ea typeface="BIZ UDPゴシック" panose="020B0400000000000000" pitchFamily="50" charset="-128"/>
              </a:rPr>
              <a:t>・</a:t>
            </a:r>
            <a:r>
              <a:rPr lang="en-US" altLang="ja-JP" sz="1179" b="1" spc="63" dirty="0">
                <a:solidFill>
                  <a:srgbClr val="3D70B7"/>
                </a:solidFill>
                <a:latin typeface="BIZ UDPゴシック" panose="020B0400000000000000" pitchFamily="50" charset="-128"/>
                <a:ea typeface="BIZ UDPゴシック" panose="020B0400000000000000" pitchFamily="50" charset="-128"/>
              </a:rPr>
              <a:t>IoT</a:t>
            </a:r>
            <a:r>
              <a:rPr lang="ja-JP" altLang="en-US" sz="1179" b="1" spc="63" dirty="0">
                <a:solidFill>
                  <a:srgbClr val="3D70B7"/>
                </a:solidFill>
                <a:latin typeface="BIZ UDPゴシック" panose="020B0400000000000000" pitchFamily="50" charset="-128"/>
                <a:ea typeface="BIZ UDPゴシック" panose="020B0400000000000000" pitchFamily="50" charset="-128"/>
              </a:rPr>
              <a:t>で</a:t>
            </a:r>
            <a:endParaRPr lang="en-US" altLang="ja-JP" sz="1179" b="1" spc="63" dirty="0">
              <a:solidFill>
                <a:srgbClr val="3D70B7"/>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3D70B7"/>
                </a:solidFill>
                <a:latin typeface="BIZ UDPゴシック" panose="020B0400000000000000" pitchFamily="50" charset="-128"/>
                <a:ea typeface="BIZ UDPゴシック" panose="020B0400000000000000" pitchFamily="50" charset="-128"/>
              </a:rPr>
              <a:t>業務効率化</a:t>
            </a:r>
          </a:p>
        </p:txBody>
      </p:sp>
      <p:sp>
        <p:nvSpPr>
          <p:cNvPr id="58" name="テキスト ボックス 57">
            <a:extLst>
              <a:ext uri="{FF2B5EF4-FFF2-40B4-BE49-F238E27FC236}">
                <a16:creationId xmlns:a16="http://schemas.microsoft.com/office/drawing/2014/main" id="{D11521EF-DD6D-4886-B18F-9925C64178EF}"/>
              </a:ext>
            </a:extLst>
          </p:cNvPr>
          <p:cNvSpPr txBox="1"/>
          <p:nvPr/>
        </p:nvSpPr>
        <p:spPr>
          <a:xfrm>
            <a:off x="7775151" y="4677979"/>
            <a:ext cx="1507851" cy="463460"/>
          </a:xfrm>
          <a:prstGeom prst="rect">
            <a:avLst/>
          </a:prstGeom>
          <a:noFill/>
        </p:spPr>
        <p:txBody>
          <a:bodyPr wrap="square" rtlCol="0">
            <a:spAutoFit/>
          </a:bodyPr>
          <a:lstStyle/>
          <a:p>
            <a:pPr algn="ctr">
              <a:lnSpc>
                <a:spcPct val="110000"/>
              </a:lnSpc>
            </a:pPr>
            <a:r>
              <a:rPr lang="en-US" altLang="ja-JP" sz="1179" b="1" spc="63" dirty="0">
                <a:solidFill>
                  <a:srgbClr val="3D70B7"/>
                </a:solidFill>
                <a:latin typeface="BIZ UDPゴシック" panose="020B0400000000000000" pitchFamily="50" charset="-128"/>
                <a:ea typeface="BIZ UDPゴシック" panose="020B0400000000000000" pitchFamily="50" charset="-128"/>
              </a:rPr>
              <a:t>RPA</a:t>
            </a:r>
            <a:r>
              <a:rPr lang="ja-JP" altLang="en-US" sz="1179" b="1" spc="63" dirty="0">
                <a:solidFill>
                  <a:srgbClr val="3D70B7"/>
                </a:solidFill>
                <a:latin typeface="BIZ UDPゴシック" panose="020B0400000000000000" pitchFamily="50" charset="-128"/>
                <a:ea typeface="BIZ UDPゴシック" panose="020B0400000000000000" pitchFamily="50" charset="-128"/>
              </a:rPr>
              <a:t>で</a:t>
            </a:r>
            <a:endParaRPr lang="en-US" altLang="ja-JP" sz="1179" b="1" spc="63" dirty="0">
              <a:solidFill>
                <a:srgbClr val="3D70B7"/>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3D70B7"/>
                </a:solidFill>
                <a:latin typeface="BIZ UDPゴシック" panose="020B0400000000000000" pitchFamily="50" charset="-128"/>
                <a:ea typeface="BIZ UDPゴシック" panose="020B0400000000000000" pitchFamily="50" charset="-128"/>
              </a:rPr>
              <a:t>定型業務自動化</a:t>
            </a:r>
          </a:p>
        </p:txBody>
      </p:sp>
      <p:sp>
        <p:nvSpPr>
          <p:cNvPr id="59" name="テキスト ボックス 58">
            <a:extLst>
              <a:ext uri="{FF2B5EF4-FFF2-40B4-BE49-F238E27FC236}">
                <a16:creationId xmlns:a16="http://schemas.microsoft.com/office/drawing/2014/main" id="{7821473E-5B31-44FA-BDDF-B802F7F457FB}"/>
              </a:ext>
            </a:extLst>
          </p:cNvPr>
          <p:cNvSpPr txBox="1"/>
          <p:nvPr/>
        </p:nvSpPr>
        <p:spPr>
          <a:xfrm>
            <a:off x="7775151" y="5276668"/>
            <a:ext cx="1507851" cy="463460"/>
          </a:xfrm>
          <a:prstGeom prst="rect">
            <a:avLst/>
          </a:prstGeom>
          <a:noFill/>
        </p:spPr>
        <p:txBody>
          <a:bodyPr wrap="square" rtlCol="0">
            <a:spAutoFit/>
          </a:bodyPr>
          <a:lstStyle/>
          <a:p>
            <a:pPr algn="ctr">
              <a:lnSpc>
                <a:spcPct val="110000"/>
              </a:lnSpc>
            </a:pPr>
            <a:r>
              <a:rPr lang="en-US" altLang="ja-JP" sz="1179" b="1" spc="63" dirty="0">
                <a:solidFill>
                  <a:srgbClr val="3D70B7"/>
                </a:solidFill>
                <a:latin typeface="BIZ UDPゴシック" panose="020B0400000000000000" pitchFamily="50" charset="-128"/>
                <a:ea typeface="BIZ UDPゴシック" panose="020B0400000000000000" pitchFamily="50" charset="-128"/>
              </a:rPr>
              <a:t>PC</a:t>
            </a:r>
            <a:r>
              <a:rPr lang="ja-JP" altLang="en-US" sz="1179" b="1" spc="63" dirty="0">
                <a:solidFill>
                  <a:srgbClr val="3D70B7"/>
                </a:solidFill>
                <a:latin typeface="BIZ UDPゴシック" panose="020B0400000000000000" pitchFamily="50" charset="-128"/>
                <a:ea typeface="BIZ UDPゴシック" panose="020B0400000000000000" pitchFamily="50" charset="-128"/>
              </a:rPr>
              <a:t>・サーバーの</a:t>
            </a:r>
            <a:endParaRPr lang="en-US" altLang="ja-JP" sz="1179" b="1" spc="63" dirty="0">
              <a:solidFill>
                <a:srgbClr val="3D70B7"/>
              </a:solidFill>
              <a:latin typeface="BIZ UDPゴシック" panose="020B0400000000000000" pitchFamily="50" charset="-128"/>
              <a:ea typeface="BIZ UDPゴシック" panose="020B0400000000000000" pitchFamily="50" charset="-128"/>
            </a:endParaRPr>
          </a:p>
          <a:p>
            <a:pPr algn="ctr">
              <a:lnSpc>
                <a:spcPct val="110000"/>
              </a:lnSpc>
            </a:pPr>
            <a:r>
              <a:rPr lang="ja-JP" altLang="en-US" sz="1179" b="1" spc="63" dirty="0">
                <a:solidFill>
                  <a:srgbClr val="3D70B7"/>
                </a:solidFill>
                <a:latin typeface="BIZ UDPゴシック" panose="020B0400000000000000" pitchFamily="50" charset="-128"/>
                <a:ea typeface="BIZ UDPゴシック" panose="020B0400000000000000" pitchFamily="50" charset="-128"/>
              </a:rPr>
              <a:t>クラウド化</a:t>
            </a:r>
          </a:p>
        </p:txBody>
      </p:sp>
      <p:grpSp>
        <p:nvGrpSpPr>
          <p:cNvPr id="62" name="グループ化 61">
            <a:extLst>
              <a:ext uri="{FF2B5EF4-FFF2-40B4-BE49-F238E27FC236}">
                <a16:creationId xmlns:a16="http://schemas.microsoft.com/office/drawing/2014/main" id="{7CF482D8-A745-4C44-9CC9-544E6C82245B}"/>
              </a:ext>
            </a:extLst>
          </p:cNvPr>
          <p:cNvGrpSpPr/>
          <p:nvPr/>
        </p:nvGrpSpPr>
        <p:grpSpPr>
          <a:xfrm>
            <a:off x="8131089" y="3162424"/>
            <a:ext cx="804702" cy="582923"/>
            <a:chOff x="4053250" y="860375"/>
            <a:chExt cx="769842" cy="557671"/>
          </a:xfrm>
        </p:grpSpPr>
        <p:pic>
          <p:nvPicPr>
            <p:cNvPr id="66" name="図 65">
              <a:extLst>
                <a:ext uri="{FF2B5EF4-FFF2-40B4-BE49-F238E27FC236}">
                  <a16:creationId xmlns:a16="http://schemas.microsoft.com/office/drawing/2014/main" id="{88033544-DA8F-4945-B5AD-648C89504A15}"/>
                </a:ext>
              </a:extLst>
            </p:cNvPr>
            <p:cNvPicPr>
              <a:picLocks noChangeAspect="1"/>
            </p:cNvPicPr>
            <p:nvPr/>
          </p:nvPicPr>
          <p:blipFill>
            <a:blip r:embed="rId4"/>
            <a:stretch>
              <a:fillRect/>
            </a:stretch>
          </p:blipFill>
          <p:spPr>
            <a:xfrm>
              <a:off x="4053250" y="860375"/>
              <a:ext cx="518727" cy="517274"/>
            </a:xfrm>
            <a:prstGeom prst="rect">
              <a:avLst/>
            </a:prstGeom>
          </p:spPr>
        </p:pic>
        <p:pic>
          <p:nvPicPr>
            <p:cNvPr id="67" name="図 66">
              <a:extLst>
                <a:ext uri="{FF2B5EF4-FFF2-40B4-BE49-F238E27FC236}">
                  <a16:creationId xmlns:a16="http://schemas.microsoft.com/office/drawing/2014/main" id="{59360C7E-58CA-477A-B97E-EBB62EBE58A9}"/>
                </a:ext>
              </a:extLst>
            </p:cNvPr>
            <p:cNvPicPr>
              <a:picLocks noChangeAspect="1"/>
            </p:cNvPicPr>
            <p:nvPr/>
          </p:nvPicPr>
          <p:blipFill>
            <a:blip r:embed="rId5"/>
            <a:stretch>
              <a:fillRect/>
            </a:stretch>
          </p:blipFill>
          <p:spPr>
            <a:xfrm>
              <a:off x="4507533" y="1103371"/>
              <a:ext cx="315559" cy="314675"/>
            </a:xfrm>
            <a:prstGeom prst="rect">
              <a:avLst/>
            </a:prstGeom>
          </p:spPr>
        </p:pic>
      </p:grpSp>
      <p:pic>
        <p:nvPicPr>
          <p:cNvPr id="10" name="グラフィックス 9" descr="カスタマー レビュー">
            <a:extLst>
              <a:ext uri="{FF2B5EF4-FFF2-40B4-BE49-F238E27FC236}">
                <a16:creationId xmlns:a16="http://schemas.microsoft.com/office/drawing/2014/main" id="{51E1A204-0979-489B-9127-38BA685AB1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59347" y="3044375"/>
            <a:ext cx="829353" cy="829353"/>
          </a:xfrm>
          <a:prstGeom prst="rect">
            <a:avLst/>
          </a:prstGeom>
        </p:spPr>
      </p:pic>
      <p:pic>
        <p:nvPicPr>
          <p:cNvPr id="12" name="グラフィックス 11" descr="家庭">
            <a:extLst>
              <a:ext uri="{FF2B5EF4-FFF2-40B4-BE49-F238E27FC236}">
                <a16:creationId xmlns:a16="http://schemas.microsoft.com/office/drawing/2014/main" id="{749C5C08-5B41-46A2-B945-D01D19D817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1428" y="2987006"/>
            <a:ext cx="829353" cy="829353"/>
          </a:xfrm>
          <a:prstGeom prst="rect">
            <a:avLst/>
          </a:prstGeom>
        </p:spPr>
      </p:pic>
      <p:pic>
        <p:nvPicPr>
          <p:cNvPr id="14" name="グラフィックス 13" descr="ロック">
            <a:extLst>
              <a:ext uri="{FF2B5EF4-FFF2-40B4-BE49-F238E27FC236}">
                <a16:creationId xmlns:a16="http://schemas.microsoft.com/office/drawing/2014/main" id="{F043E3F9-C188-4A1E-9DFE-339AAD18C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334176" y="3014323"/>
            <a:ext cx="846558" cy="846558"/>
          </a:xfrm>
          <a:prstGeom prst="rect">
            <a:avLst/>
          </a:prstGeom>
        </p:spPr>
      </p:pic>
      <p:pic>
        <p:nvPicPr>
          <p:cNvPr id="18" name="グラフィックス 17" descr="紙">
            <a:extLst>
              <a:ext uri="{FF2B5EF4-FFF2-40B4-BE49-F238E27FC236}">
                <a16:creationId xmlns:a16="http://schemas.microsoft.com/office/drawing/2014/main" id="{B443D3D9-BAE3-4777-883F-A6A206AC34B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58668" y="3267163"/>
            <a:ext cx="289378" cy="289378"/>
          </a:xfrm>
          <a:prstGeom prst="rect">
            <a:avLst/>
          </a:prstGeom>
        </p:spPr>
      </p:pic>
      <p:sp>
        <p:nvSpPr>
          <p:cNvPr id="61" name="タイトル 2">
            <a:extLst>
              <a:ext uri="{FF2B5EF4-FFF2-40B4-BE49-F238E27FC236}">
                <a16:creationId xmlns:a16="http://schemas.microsoft.com/office/drawing/2014/main" id="{D28FA3B4-11CB-4447-A4E3-E93543F424BF}"/>
              </a:ext>
            </a:extLst>
          </p:cNvPr>
          <p:cNvSpPr>
            <a:spLocks noGrp="1"/>
          </p:cNvSpPr>
          <p:nvPr>
            <p:ph type="title"/>
          </p:nvPr>
        </p:nvSpPr>
        <p:spPr/>
        <p:txBody>
          <a:bodyPr/>
          <a:lstStyle/>
          <a:p>
            <a:r>
              <a:rPr lang="en-US" altLang="ja-JP" dirty="0"/>
              <a:t>DX5</a:t>
            </a:r>
            <a:r>
              <a:rPr lang="ja-JP" altLang="en-US" dirty="0" err="1"/>
              <a:t>つの</a:t>
            </a:r>
            <a:r>
              <a:rPr lang="ja-JP" altLang="en-US" dirty="0"/>
              <a:t>柱</a:t>
            </a:r>
          </a:p>
        </p:txBody>
      </p:sp>
      <p:sp>
        <p:nvSpPr>
          <p:cNvPr id="3" name="スライド番号プレースホルダー 2">
            <a:extLst>
              <a:ext uri="{FF2B5EF4-FFF2-40B4-BE49-F238E27FC236}">
                <a16:creationId xmlns:a16="http://schemas.microsoft.com/office/drawing/2014/main" id="{74247BB7-D7EA-4AD8-A04F-902B78253410}"/>
              </a:ext>
            </a:extLst>
          </p:cNvPr>
          <p:cNvSpPr>
            <a:spLocks noGrp="1"/>
          </p:cNvSpPr>
          <p:nvPr>
            <p:ph type="sldNum" sz="quarter" idx="4"/>
          </p:nvPr>
        </p:nvSpPr>
        <p:spPr/>
        <p:txBody>
          <a:bodyPr/>
          <a:lstStyle/>
          <a:p>
            <a:pPr>
              <a:defRPr/>
            </a:pPr>
            <a:fld id="{FB3629B8-3F17-4C5D-9EA5-923845F78C95}" type="slidenum">
              <a:rPr lang="en-US" altLang="ja-JP" smtClean="0"/>
              <a:pPr>
                <a:defRPr/>
              </a:pPr>
              <a:t>63</a:t>
            </a:fld>
            <a:endParaRPr lang="en-US" altLang="ja-JP" dirty="0"/>
          </a:p>
        </p:txBody>
      </p:sp>
    </p:spTree>
    <p:extLst>
      <p:ext uri="{BB962C8B-B14F-4D97-AF65-F5344CB8AC3E}">
        <p14:creationId xmlns:p14="http://schemas.microsoft.com/office/powerpoint/2010/main" val="806766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四角形: 角を丸くする 145">
            <a:extLst>
              <a:ext uri="{FF2B5EF4-FFF2-40B4-BE49-F238E27FC236}">
                <a16:creationId xmlns:a16="http://schemas.microsoft.com/office/drawing/2014/main" id="{952BB190-3920-4641-8B22-CC220876C53F}"/>
              </a:ext>
            </a:extLst>
          </p:cNvPr>
          <p:cNvSpPr/>
          <p:nvPr/>
        </p:nvSpPr>
        <p:spPr bwMode="auto">
          <a:xfrm>
            <a:off x="7678330" y="1455406"/>
            <a:ext cx="1678377" cy="4892189"/>
          </a:xfrm>
          <a:prstGeom prst="roundRect">
            <a:avLst>
              <a:gd name="adj" fmla="val 2566"/>
            </a:avLst>
          </a:prstGeom>
          <a:solidFill>
            <a:srgbClr val="DCE6F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67" name="四角形: 角を丸くする 166">
            <a:extLst>
              <a:ext uri="{FF2B5EF4-FFF2-40B4-BE49-F238E27FC236}">
                <a16:creationId xmlns:a16="http://schemas.microsoft.com/office/drawing/2014/main" id="{C14555FE-FC49-4830-9F30-DAFB4809A1A4}"/>
              </a:ext>
            </a:extLst>
          </p:cNvPr>
          <p:cNvSpPr/>
          <p:nvPr/>
        </p:nvSpPr>
        <p:spPr bwMode="auto">
          <a:xfrm>
            <a:off x="7717422" y="3232155"/>
            <a:ext cx="1591041" cy="3073368"/>
          </a:xfrm>
          <a:prstGeom prst="roundRect">
            <a:avLst>
              <a:gd name="adj" fmla="val 2566"/>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45" name="四角形: 角を丸くする 144">
            <a:extLst>
              <a:ext uri="{FF2B5EF4-FFF2-40B4-BE49-F238E27FC236}">
                <a16:creationId xmlns:a16="http://schemas.microsoft.com/office/drawing/2014/main" id="{D4C975D5-6429-43D1-9C76-F4B7C60ADB25}"/>
              </a:ext>
            </a:extLst>
          </p:cNvPr>
          <p:cNvSpPr/>
          <p:nvPr/>
        </p:nvSpPr>
        <p:spPr bwMode="auto">
          <a:xfrm>
            <a:off x="5891314" y="1455406"/>
            <a:ext cx="1678377" cy="4892189"/>
          </a:xfrm>
          <a:prstGeom prst="roundRect">
            <a:avLst>
              <a:gd name="adj" fmla="val 2566"/>
            </a:avLst>
          </a:prstGeom>
          <a:solidFill>
            <a:srgbClr val="DCE6F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66" name="四角形: 角を丸くする 165">
            <a:extLst>
              <a:ext uri="{FF2B5EF4-FFF2-40B4-BE49-F238E27FC236}">
                <a16:creationId xmlns:a16="http://schemas.microsoft.com/office/drawing/2014/main" id="{D7D9B891-2D05-4AE1-BD84-A23B4426297B}"/>
              </a:ext>
            </a:extLst>
          </p:cNvPr>
          <p:cNvSpPr/>
          <p:nvPr/>
        </p:nvSpPr>
        <p:spPr bwMode="auto">
          <a:xfrm>
            <a:off x="5928954" y="3232155"/>
            <a:ext cx="1591041" cy="3073368"/>
          </a:xfrm>
          <a:prstGeom prst="roundRect">
            <a:avLst>
              <a:gd name="adj" fmla="val 2566"/>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44" name="四角形: 角を丸くする 143">
            <a:extLst>
              <a:ext uri="{FF2B5EF4-FFF2-40B4-BE49-F238E27FC236}">
                <a16:creationId xmlns:a16="http://schemas.microsoft.com/office/drawing/2014/main" id="{D1639663-7AE8-4E35-BA6F-B40790FA7B32}"/>
              </a:ext>
            </a:extLst>
          </p:cNvPr>
          <p:cNvSpPr/>
          <p:nvPr/>
        </p:nvSpPr>
        <p:spPr bwMode="auto">
          <a:xfrm>
            <a:off x="4104300" y="1455406"/>
            <a:ext cx="1678377" cy="4892189"/>
          </a:xfrm>
          <a:prstGeom prst="roundRect">
            <a:avLst>
              <a:gd name="adj" fmla="val 2566"/>
            </a:avLst>
          </a:prstGeom>
          <a:solidFill>
            <a:srgbClr val="DCE6F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65" name="四角形: 角を丸くする 164">
            <a:extLst>
              <a:ext uri="{FF2B5EF4-FFF2-40B4-BE49-F238E27FC236}">
                <a16:creationId xmlns:a16="http://schemas.microsoft.com/office/drawing/2014/main" id="{A87DDE9F-890B-40EC-BEFE-BC284E042038}"/>
              </a:ext>
            </a:extLst>
          </p:cNvPr>
          <p:cNvSpPr/>
          <p:nvPr/>
        </p:nvSpPr>
        <p:spPr bwMode="auto">
          <a:xfrm>
            <a:off x="4149777" y="3232155"/>
            <a:ext cx="1591041" cy="3073368"/>
          </a:xfrm>
          <a:prstGeom prst="roundRect">
            <a:avLst>
              <a:gd name="adj" fmla="val 2566"/>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43" name="四角形: 角を丸くする 142">
            <a:extLst>
              <a:ext uri="{FF2B5EF4-FFF2-40B4-BE49-F238E27FC236}">
                <a16:creationId xmlns:a16="http://schemas.microsoft.com/office/drawing/2014/main" id="{690C38E6-9AAB-41BB-BA3E-AC64B1EC0BAB}"/>
              </a:ext>
            </a:extLst>
          </p:cNvPr>
          <p:cNvSpPr/>
          <p:nvPr/>
        </p:nvSpPr>
        <p:spPr bwMode="auto">
          <a:xfrm>
            <a:off x="2317286" y="1455406"/>
            <a:ext cx="1678377" cy="4892189"/>
          </a:xfrm>
          <a:prstGeom prst="roundRect">
            <a:avLst>
              <a:gd name="adj" fmla="val 2566"/>
            </a:avLst>
          </a:prstGeom>
          <a:solidFill>
            <a:srgbClr val="DCE6F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64" name="四角形: 角を丸くする 163">
            <a:extLst>
              <a:ext uri="{FF2B5EF4-FFF2-40B4-BE49-F238E27FC236}">
                <a16:creationId xmlns:a16="http://schemas.microsoft.com/office/drawing/2014/main" id="{BC0C90A1-3691-4A5E-8864-6D61B07CEA41}"/>
              </a:ext>
            </a:extLst>
          </p:cNvPr>
          <p:cNvSpPr/>
          <p:nvPr/>
        </p:nvSpPr>
        <p:spPr bwMode="auto">
          <a:xfrm>
            <a:off x="2359967" y="3232155"/>
            <a:ext cx="1591041" cy="3073368"/>
          </a:xfrm>
          <a:prstGeom prst="roundRect">
            <a:avLst>
              <a:gd name="adj" fmla="val 2566"/>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grpSp>
        <p:nvGrpSpPr>
          <p:cNvPr id="4" name="グループ化 3">
            <a:extLst>
              <a:ext uri="{FF2B5EF4-FFF2-40B4-BE49-F238E27FC236}">
                <a16:creationId xmlns:a16="http://schemas.microsoft.com/office/drawing/2014/main" id="{62BB8DEE-DDD7-4F66-9758-9F6772CE7E94}"/>
              </a:ext>
            </a:extLst>
          </p:cNvPr>
          <p:cNvGrpSpPr/>
          <p:nvPr/>
        </p:nvGrpSpPr>
        <p:grpSpPr>
          <a:xfrm>
            <a:off x="530271" y="1455406"/>
            <a:ext cx="1678377" cy="4892189"/>
            <a:chOff x="254537" y="1230003"/>
            <a:chExt cx="1850488" cy="5393865"/>
          </a:xfrm>
        </p:grpSpPr>
        <p:sp>
          <p:nvSpPr>
            <p:cNvPr id="142" name="四角形: 角を丸くする 141">
              <a:extLst>
                <a:ext uri="{FF2B5EF4-FFF2-40B4-BE49-F238E27FC236}">
                  <a16:creationId xmlns:a16="http://schemas.microsoft.com/office/drawing/2014/main" id="{1FE51B7E-517D-4ACC-A83D-CE41ACF98928}"/>
                </a:ext>
              </a:extLst>
            </p:cNvPr>
            <p:cNvSpPr/>
            <p:nvPr/>
          </p:nvSpPr>
          <p:spPr bwMode="auto">
            <a:xfrm>
              <a:off x="254537" y="1230003"/>
              <a:ext cx="1850488" cy="5393865"/>
            </a:xfrm>
            <a:prstGeom prst="roundRect">
              <a:avLst>
                <a:gd name="adj" fmla="val 2566"/>
              </a:avLst>
            </a:prstGeom>
            <a:solidFill>
              <a:srgbClr val="DCE6F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sp>
          <p:nvSpPr>
            <p:cNvPr id="155" name="四角形: 角を丸くする 154">
              <a:extLst>
                <a:ext uri="{FF2B5EF4-FFF2-40B4-BE49-F238E27FC236}">
                  <a16:creationId xmlns:a16="http://schemas.microsoft.com/office/drawing/2014/main" id="{B6798E59-9D2A-47F4-B183-103026686A86}"/>
                </a:ext>
              </a:extLst>
            </p:cNvPr>
            <p:cNvSpPr/>
            <p:nvPr/>
          </p:nvSpPr>
          <p:spPr bwMode="auto">
            <a:xfrm>
              <a:off x="300193" y="3188950"/>
              <a:ext cx="1754196" cy="3388531"/>
            </a:xfrm>
            <a:prstGeom prst="roundRect">
              <a:avLst>
                <a:gd name="adj" fmla="val 2566"/>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000000"/>
                </a:solidFill>
                <a:latin typeface="Arial" charset="0"/>
              </a:endParaRPr>
            </a:p>
          </p:txBody>
        </p:sp>
      </p:grpSp>
      <p:sp>
        <p:nvSpPr>
          <p:cNvPr id="2" name="タイトル 1">
            <a:extLst>
              <a:ext uri="{FF2B5EF4-FFF2-40B4-BE49-F238E27FC236}">
                <a16:creationId xmlns:a16="http://schemas.microsoft.com/office/drawing/2014/main" id="{69E93D93-254C-4AE2-A671-A06862E2DE8B}"/>
              </a:ext>
            </a:extLst>
          </p:cNvPr>
          <p:cNvSpPr>
            <a:spLocks noGrp="1"/>
          </p:cNvSpPr>
          <p:nvPr>
            <p:ph type="title"/>
          </p:nvPr>
        </p:nvSpPr>
        <p:spPr/>
        <p:txBody>
          <a:bodyPr/>
          <a:lstStyle/>
          <a:p>
            <a:r>
              <a:rPr kumimoji="1" lang="en-US" altLang="ja-JP" b="1" dirty="0">
                <a:latin typeface="Meiryo UI" panose="020B0604030504040204" pitchFamily="50" charset="-128"/>
                <a:ea typeface="Meiryo UI" panose="020B0604030504040204" pitchFamily="50" charset="-128"/>
              </a:rPr>
              <a:t>DX</a:t>
            </a:r>
            <a:r>
              <a:rPr kumimoji="1" lang="ja-JP" altLang="en-US" b="1" dirty="0">
                <a:latin typeface="Meiryo UI" panose="020B0604030504040204" pitchFamily="50" charset="-128"/>
                <a:ea typeface="Meiryo UI" panose="020B0604030504040204" pitchFamily="50" charset="-128"/>
              </a:rPr>
              <a:t>推進に役立つソリューション例</a:t>
            </a:r>
          </a:p>
        </p:txBody>
      </p:sp>
      <p:pic>
        <p:nvPicPr>
          <p:cNvPr id="147" name="図 146">
            <a:extLst>
              <a:ext uri="{FF2B5EF4-FFF2-40B4-BE49-F238E27FC236}">
                <a16:creationId xmlns:a16="http://schemas.microsoft.com/office/drawing/2014/main" id="{B586615C-05A9-42FE-9E98-97EDB20F2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2292" y="2556677"/>
            <a:ext cx="373765" cy="476873"/>
          </a:xfrm>
          <a:prstGeom prst="rect">
            <a:avLst/>
          </a:prstGeom>
        </p:spPr>
      </p:pic>
      <p:grpSp>
        <p:nvGrpSpPr>
          <p:cNvPr id="148" name="グループ化 147">
            <a:extLst>
              <a:ext uri="{FF2B5EF4-FFF2-40B4-BE49-F238E27FC236}">
                <a16:creationId xmlns:a16="http://schemas.microsoft.com/office/drawing/2014/main" id="{68D6951D-CFD3-4D74-8310-CCC31D0EAFC1}"/>
              </a:ext>
            </a:extLst>
          </p:cNvPr>
          <p:cNvGrpSpPr/>
          <p:nvPr/>
        </p:nvGrpSpPr>
        <p:grpSpPr>
          <a:xfrm>
            <a:off x="1648180" y="2570557"/>
            <a:ext cx="545396" cy="519799"/>
            <a:chOff x="3968226" y="6338117"/>
            <a:chExt cx="601324" cy="573102"/>
          </a:xfrm>
        </p:grpSpPr>
        <p:pic>
          <p:nvPicPr>
            <p:cNvPr id="149" name="図 148">
              <a:extLst>
                <a:ext uri="{FF2B5EF4-FFF2-40B4-BE49-F238E27FC236}">
                  <a16:creationId xmlns:a16="http://schemas.microsoft.com/office/drawing/2014/main" id="{C4EF936A-8B8F-4CAF-9838-8E848A3D73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8226" y="6338117"/>
              <a:ext cx="384936" cy="478570"/>
            </a:xfrm>
            <a:prstGeom prst="rect">
              <a:avLst/>
            </a:prstGeom>
          </p:spPr>
        </p:pic>
        <p:pic>
          <p:nvPicPr>
            <p:cNvPr id="150" name="図 149">
              <a:extLst>
                <a:ext uri="{FF2B5EF4-FFF2-40B4-BE49-F238E27FC236}">
                  <a16:creationId xmlns:a16="http://schemas.microsoft.com/office/drawing/2014/main" id="{58DF3582-B20F-4DC4-A40A-033B53641FDD}"/>
                </a:ext>
              </a:extLst>
            </p:cNvPr>
            <p:cNvPicPr>
              <a:picLocks noChangeAspect="1"/>
            </p:cNvPicPr>
            <p:nvPr/>
          </p:nvPicPr>
          <p:blipFill>
            <a:blip r:embed="rId4"/>
            <a:stretch>
              <a:fillRect/>
            </a:stretch>
          </p:blipFill>
          <p:spPr>
            <a:xfrm>
              <a:off x="4209691" y="6511377"/>
              <a:ext cx="359859" cy="399842"/>
            </a:xfrm>
            <a:prstGeom prst="rect">
              <a:avLst/>
            </a:prstGeom>
          </p:spPr>
        </p:pic>
      </p:grpSp>
      <p:grpSp>
        <p:nvGrpSpPr>
          <p:cNvPr id="151" name="グループ化 150">
            <a:extLst>
              <a:ext uri="{FF2B5EF4-FFF2-40B4-BE49-F238E27FC236}">
                <a16:creationId xmlns:a16="http://schemas.microsoft.com/office/drawing/2014/main" id="{E3A33467-740A-4732-8A9D-F7E2E17636B3}"/>
              </a:ext>
            </a:extLst>
          </p:cNvPr>
          <p:cNvGrpSpPr/>
          <p:nvPr/>
        </p:nvGrpSpPr>
        <p:grpSpPr>
          <a:xfrm>
            <a:off x="1115701" y="2240259"/>
            <a:ext cx="485731" cy="393697"/>
            <a:chOff x="1291872" y="6361874"/>
            <a:chExt cx="535541" cy="434069"/>
          </a:xfrm>
        </p:grpSpPr>
        <p:pic>
          <p:nvPicPr>
            <p:cNvPr id="152" name="図 151">
              <a:extLst>
                <a:ext uri="{FF2B5EF4-FFF2-40B4-BE49-F238E27FC236}">
                  <a16:creationId xmlns:a16="http://schemas.microsoft.com/office/drawing/2014/main" id="{6F38A018-5C48-4503-BD52-37C74C144EC9}"/>
                </a:ext>
              </a:extLst>
            </p:cNvPr>
            <p:cNvPicPr>
              <a:picLocks noChangeAspect="1"/>
            </p:cNvPicPr>
            <p:nvPr/>
          </p:nvPicPr>
          <p:blipFill>
            <a:blip r:embed="rId5"/>
            <a:stretch>
              <a:fillRect/>
            </a:stretch>
          </p:blipFill>
          <p:spPr>
            <a:xfrm>
              <a:off x="1291872" y="6361874"/>
              <a:ext cx="535541" cy="434069"/>
            </a:xfrm>
            <a:prstGeom prst="rect">
              <a:avLst/>
            </a:prstGeom>
          </p:spPr>
        </p:pic>
        <p:pic>
          <p:nvPicPr>
            <p:cNvPr id="153" name="図 152">
              <a:extLst>
                <a:ext uri="{FF2B5EF4-FFF2-40B4-BE49-F238E27FC236}">
                  <a16:creationId xmlns:a16="http://schemas.microsoft.com/office/drawing/2014/main" id="{FB9E6E6D-F15D-44C2-8465-B8EC88852D38}"/>
                </a:ext>
              </a:extLst>
            </p:cNvPr>
            <p:cNvPicPr>
              <a:picLocks noChangeAspect="1"/>
            </p:cNvPicPr>
            <p:nvPr/>
          </p:nvPicPr>
          <p:blipFill>
            <a:blip r:embed="rId6"/>
            <a:stretch>
              <a:fillRect/>
            </a:stretch>
          </p:blipFill>
          <p:spPr>
            <a:xfrm>
              <a:off x="1419390" y="6416401"/>
              <a:ext cx="306710" cy="247155"/>
            </a:xfrm>
            <a:prstGeom prst="rect">
              <a:avLst/>
            </a:prstGeom>
          </p:spPr>
        </p:pic>
      </p:grpSp>
      <p:sp>
        <p:nvSpPr>
          <p:cNvPr id="154" name="テキスト ボックス 153">
            <a:extLst>
              <a:ext uri="{FF2B5EF4-FFF2-40B4-BE49-F238E27FC236}">
                <a16:creationId xmlns:a16="http://schemas.microsoft.com/office/drawing/2014/main" id="{8C1E4994-85D5-44DA-9326-4C8869329213}"/>
              </a:ext>
            </a:extLst>
          </p:cNvPr>
          <p:cNvSpPr txBox="1"/>
          <p:nvPr/>
        </p:nvSpPr>
        <p:spPr>
          <a:xfrm>
            <a:off x="580320" y="1495096"/>
            <a:ext cx="1570060" cy="706347"/>
          </a:xfrm>
          <a:prstGeom prst="rect">
            <a:avLst/>
          </a:prstGeom>
          <a:noFill/>
        </p:spPr>
        <p:txBody>
          <a:bodyPr wrap="square" rtlCol="0">
            <a:spAutoFit/>
          </a:bodyPr>
          <a:lstStyle/>
          <a:p>
            <a:pPr algn="ctr" defTabSz="933031">
              <a:defRPr/>
            </a:pP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ペーパーレス推進</a:t>
            </a:r>
            <a:endPar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テキスト ボックス 156">
            <a:extLst>
              <a:ext uri="{FF2B5EF4-FFF2-40B4-BE49-F238E27FC236}">
                <a16:creationId xmlns:a16="http://schemas.microsoft.com/office/drawing/2014/main" id="{D994BDEC-5E47-43AF-8664-E4CC480C9668}"/>
              </a:ext>
            </a:extLst>
          </p:cNvPr>
          <p:cNvSpPr txBox="1"/>
          <p:nvPr/>
        </p:nvSpPr>
        <p:spPr>
          <a:xfrm>
            <a:off x="2370461" y="1495096"/>
            <a:ext cx="1570060" cy="706347"/>
          </a:xfrm>
          <a:prstGeom prst="rect">
            <a:avLst/>
          </a:prstGeom>
          <a:noFill/>
        </p:spPr>
        <p:txBody>
          <a:bodyPr wrap="square" rtlCol="0">
            <a:spAutoFit/>
          </a:bodyPr>
          <a:lstStyle/>
          <a:p>
            <a:pPr algn="ctr" defTabSz="933031">
              <a:defRPr/>
            </a:pP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テレワーク</a:t>
            </a:r>
            <a:endPar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33031">
              <a:defRPr/>
            </a:pP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環境整備</a:t>
            </a:r>
            <a:endPar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テキスト ボックス 158">
            <a:extLst>
              <a:ext uri="{FF2B5EF4-FFF2-40B4-BE49-F238E27FC236}">
                <a16:creationId xmlns:a16="http://schemas.microsoft.com/office/drawing/2014/main" id="{70C0D6DB-973A-444B-B016-B7CEB1E0972F}"/>
              </a:ext>
            </a:extLst>
          </p:cNvPr>
          <p:cNvSpPr txBox="1"/>
          <p:nvPr/>
        </p:nvSpPr>
        <p:spPr>
          <a:xfrm>
            <a:off x="3997136" y="1495096"/>
            <a:ext cx="1906838" cy="697820"/>
          </a:xfrm>
          <a:prstGeom prst="rect">
            <a:avLst/>
          </a:prstGeom>
          <a:noFill/>
        </p:spPr>
        <p:txBody>
          <a:bodyPr wrap="square" rtlCol="0">
            <a:spAutoFit/>
          </a:bodyPr>
          <a:lstStyle/>
          <a:p>
            <a:pPr algn="ctr" defTabSz="933031">
              <a:defRPr/>
            </a:pPr>
            <a:r>
              <a:rPr lang="ja-JP" altLang="en-US" sz="190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コミュニケーション</a:t>
            </a:r>
            <a:endParaRPr lang="en-US" altLang="ja-JP" sz="190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33031">
              <a:lnSpc>
                <a:spcPct val="120000"/>
              </a:lnSpc>
              <a:defRPr/>
            </a:pPr>
            <a:r>
              <a:rPr lang="ja-JP" altLang="en-US" sz="190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の活性化</a:t>
            </a:r>
            <a:endParaRPr lang="en-US" altLang="ja-JP" sz="190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テキスト ボックス 160">
            <a:extLst>
              <a:ext uri="{FF2B5EF4-FFF2-40B4-BE49-F238E27FC236}">
                <a16:creationId xmlns:a16="http://schemas.microsoft.com/office/drawing/2014/main" id="{3E8018AD-FD90-494C-97CB-4F4DBE3843FE}"/>
              </a:ext>
            </a:extLst>
          </p:cNvPr>
          <p:cNvSpPr txBox="1"/>
          <p:nvPr/>
        </p:nvSpPr>
        <p:spPr>
          <a:xfrm>
            <a:off x="5939129" y="1495096"/>
            <a:ext cx="1570060" cy="706347"/>
          </a:xfrm>
          <a:prstGeom prst="rect">
            <a:avLst/>
          </a:prstGeom>
          <a:noFill/>
        </p:spPr>
        <p:txBody>
          <a:bodyPr wrap="square" rtlCol="0">
            <a:spAutoFit/>
          </a:bodyPr>
          <a:lstStyle/>
          <a:p>
            <a:pPr algn="ctr" defTabSz="933031">
              <a:defRPr/>
            </a:pP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セキュリティ</a:t>
            </a:r>
            <a:endPar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a:p>
            <a:pPr algn="ctr" defTabSz="933031">
              <a:defRPr/>
            </a:pP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強化</a:t>
            </a:r>
            <a:endPar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63" name="テキスト ボックス 162">
            <a:extLst>
              <a:ext uri="{FF2B5EF4-FFF2-40B4-BE49-F238E27FC236}">
                <a16:creationId xmlns:a16="http://schemas.microsoft.com/office/drawing/2014/main" id="{30A5179D-09DA-440C-9C27-98AC329FB3E8}"/>
              </a:ext>
            </a:extLst>
          </p:cNvPr>
          <p:cNvSpPr txBox="1"/>
          <p:nvPr/>
        </p:nvSpPr>
        <p:spPr>
          <a:xfrm>
            <a:off x="7726848" y="1495096"/>
            <a:ext cx="1570060" cy="706347"/>
          </a:xfrm>
          <a:prstGeom prst="rect">
            <a:avLst/>
          </a:prstGeom>
          <a:noFill/>
        </p:spPr>
        <p:txBody>
          <a:bodyPr wrap="square" rtlCol="0">
            <a:spAutoFit/>
          </a:bodyPr>
          <a:lstStyle/>
          <a:p>
            <a:pPr algn="ctr" defTabSz="933031">
              <a:defRPr/>
            </a:pPr>
            <a:r>
              <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AI</a:t>
            </a:r>
            <a:r>
              <a:rPr lang="ja-JP" altLang="en-US"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IoT</a:t>
            </a:r>
          </a:p>
          <a:p>
            <a:pPr algn="ctr" defTabSz="933031">
              <a:defRPr/>
            </a:pPr>
            <a:r>
              <a:rPr lang="en-US" altLang="ja-JP" sz="1995" b="1" kern="0" dirty="0">
                <a:solidFill>
                  <a:srgbClr val="000000">
                    <a:lumMod val="75000"/>
                  </a:srgbClr>
                </a:solidFill>
                <a:latin typeface="Meiryo UI" panose="020B0604030504040204" pitchFamily="50" charset="-128"/>
                <a:ea typeface="Meiryo UI" panose="020B0604030504040204" pitchFamily="50" charset="-128"/>
                <a:cs typeface="Meiryo UI" panose="020B0604030504040204" pitchFamily="50" charset="-128"/>
              </a:rPr>
              <a:t>RPA</a:t>
            </a:r>
          </a:p>
        </p:txBody>
      </p:sp>
      <p:grpSp>
        <p:nvGrpSpPr>
          <p:cNvPr id="168" name="グループ化 167">
            <a:extLst>
              <a:ext uri="{FF2B5EF4-FFF2-40B4-BE49-F238E27FC236}">
                <a16:creationId xmlns:a16="http://schemas.microsoft.com/office/drawing/2014/main" id="{54715E1A-EAAE-4677-9932-7A45BFDF9AD7}"/>
              </a:ext>
            </a:extLst>
          </p:cNvPr>
          <p:cNvGrpSpPr/>
          <p:nvPr/>
        </p:nvGrpSpPr>
        <p:grpSpPr>
          <a:xfrm>
            <a:off x="2928079" y="2239687"/>
            <a:ext cx="569282" cy="425723"/>
            <a:chOff x="4538090" y="4558685"/>
            <a:chExt cx="627660" cy="469379"/>
          </a:xfrm>
        </p:grpSpPr>
        <p:pic>
          <p:nvPicPr>
            <p:cNvPr id="169" name="図 168">
              <a:extLst>
                <a:ext uri="{FF2B5EF4-FFF2-40B4-BE49-F238E27FC236}">
                  <a16:creationId xmlns:a16="http://schemas.microsoft.com/office/drawing/2014/main" id="{79E082CE-4004-44E6-BC16-FC8BE3DFD99F}"/>
                </a:ext>
              </a:extLst>
            </p:cNvPr>
            <p:cNvPicPr>
              <a:picLocks noChangeAspect="1"/>
            </p:cNvPicPr>
            <p:nvPr/>
          </p:nvPicPr>
          <p:blipFill>
            <a:blip r:embed="rId7">
              <a:duotone>
                <a:schemeClr val="accent5">
                  <a:shade val="45000"/>
                  <a:satMod val="135000"/>
                </a:schemeClr>
                <a:prstClr val="white"/>
              </a:duotone>
            </a:blip>
            <a:stretch>
              <a:fillRect/>
            </a:stretch>
          </p:blipFill>
          <p:spPr>
            <a:xfrm>
              <a:off x="4538090" y="4558685"/>
              <a:ext cx="627660" cy="346450"/>
            </a:xfrm>
            <a:prstGeom prst="rect">
              <a:avLst/>
            </a:prstGeom>
          </p:spPr>
        </p:pic>
        <p:pic>
          <p:nvPicPr>
            <p:cNvPr id="170" name="図 169">
              <a:extLst>
                <a:ext uri="{FF2B5EF4-FFF2-40B4-BE49-F238E27FC236}">
                  <a16:creationId xmlns:a16="http://schemas.microsoft.com/office/drawing/2014/main" id="{D3C17AEB-8CAA-4E3E-9F1F-45EEB2526F7F}"/>
                </a:ext>
              </a:extLst>
            </p:cNvPr>
            <p:cNvPicPr>
              <a:picLocks noChangeAspect="1"/>
            </p:cNvPicPr>
            <p:nvPr/>
          </p:nvPicPr>
          <p:blipFill>
            <a:blip r:embed="rId6"/>
            <a:stretch>
              <a:fillRect/>
            </a:stretch>
          </p:blipFill>
          <p:spPr>
            <a:xfrm>
              <a:off x="4697342" y="4756193"/>
              <a:ext cx="337381" cy="271871"/>
            </a:xfrm>
            <a:prstGeom prst="rect">
              <a:avLst/>
            </a:prstGeom>
          </p:spPr>
        </p:pic>
      </p:grpSp>
      <p:grpSp>
        <p:nvGrpSpPr>
          <p:cNvPr id="171" name="グループ化 170">
            <a:extLst>
              <a:ext uri="{FF2B5EF4-FFF2-40B4-BE49-F238E27FC236}">
                <a16:creationId xmlns:a16="http://schemas.microsoft.com/office/drawing/2014/main" id="{00FBCF65-53EF-4785-B701-C75CA68B2D34}"/>
              </a:ext>
            </a:extLst>
          </p:cNvPr>
          <p:cNvGrpSpPr/>
          <p:nvPr/>
        </p:nvGrpSpPr>
        <p:grpSpPr>
          <a:xfrm>
            <a:off x="3385774" y="2601932"/>
            <a:ext cx="516502" cy="431618"/>
            <a:chOff x="5736224" y="4606760"/>
            <a:chExt cx="569467" cy="475879"/>
          </a:xfrm>
        </p:grpSpPr>
        <p:pic>
          <p:nvPicPr>
            <p:cNvPr id="172" name="図 171">
              <a:extLst>
                <a:ext uri="{FF2B5EF4-FFF2-40B4-BE49-F238E27FC236}">
                  <a16:creationId xmlns:a16="http://schemas.microsoft.com/office/drawing/2014/main" id="{FF1FC3D5-6E7F-4D16-A707-15D4DF9F9E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36224" y="4606760"/>
              <a:ext cx="423786" cy="460960"/>
            </a:xfrm>
            <a:prstGeom prst="rect">
              <a:avLst/>
            </a:prstGeom>
          </p:spPr>
        </p:pic>
        <p:pic>
          <p:nvPicPr>
            <p:cNvPr id="173" name="図 172">
              <a:extLst>
                <a:ext uri="{FF2B5EF4-FFF2-40B4-BE49-F238E27FC236}">
                  <a16:creationId xmlns:a16="http://schemas.microsoft.com/office/drawing/2014/main" id="{577A6767-9F0C-4849-85C1-F25DDABFAF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20745950">
              <a:off x="5974761" y="4675758"/>
              <a:ext cx="330930" cy="406881"/>
            </a:xfrm>
            <a:prstGeom prst="rect">
              <a:avLst/>
            </a:prstGeom>
          </p:spPr>
        </p:pic>
      </p:grpSp>
      <p:pic>
        <p:nvPicPr>
          <p:cNvPr id="174" name="図 173">
            <a:extLst>
              <a:ext uri="{FF2B5EF4-FFF2-40B4-BE49-F238E27FC236}">
                <a16:creationId xmlns:a16="http://schemas.microsoft.com/office/drawing/2014/main" id="{6C9B0D3C-F5DB-476D-8540-7F64577C7022}"/>
              </a:ext>
            </a:extLst>
          </p:cNvPr>
          <p:cNvPicPr>
            <a:picLocks noChangeAspect="1"/>
          </p:cNvPicPr>
          <p:nvPr/>
        </p:nvPicPr>
        <p:blipFill>
          <a:blip r:embed="rId10"/>
          <a:stretch>
            <a:fillRect/>
          </a:stretch>
        </p:blipFill>
        <p:spPr>
          <a:xfrm>
            <a:off x="2383715" y="2503142"/>
            <a:ext cx="520174" cy="571339"/>
          </a:xfrm>
          <a:prstGeom prst="rect">
            <a:avLst/>
          </a:prstGeom>
        </p:spPr>
      </p:pic>
      <p:pic>
        <p:nvPicPr>
          <p:cNvPr id="175" name="図 174">
            <a:extLst>
              <a:ext uri="{FF2B5EF4-FFF2-40B4-BE49-F238E27FC236}">
                <a16:creationId xmlns:a16="http://schemas.microsoft.com/office/drawing/2014/main" id="{BAE0EEAA-5ADB-43B0-82E0-12BEE1DB04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01153" y="2716476"/>
            <a:ext cx="208111" cy="364194"/>
          </a:xfrm>
          <a:prstGeom prst="rect">
            <a:avLst/>
          </a:prstGeom>
        </p:spPr>
      </p:pic>
      <p:pic>
        <p:nvPicPr>
          <p:cNvPr id="177" name="図 176">
            <a:extLst>
              <a:ext uri="{FF2B5EF4-FFF2-40B4-BE49-F238E27FC236}">
                <a16:creationId xmlns:a16="http://schemas.microsoft.com/office/drawing/2014/main" id="{2613DCED-79E7-4E48-A29E-4192D9FE60D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90503" y="2691247"/>
            <a:ext cx="716992" cy="403488"/>
          </a:xfrm>
          <a:prstGeom prst="rect">
            <a:avLst/>
          </a:prstGeom>
        </p:spPr>
      </p:pic>
      <p:sp>
        <p:nvSpPr>
          <p:cNvPr id="176" name="Freeform 90">
            <a:extLst>
              <a:ext uri="{FF2B5EF4-FFF2-40B4-BE49-F238E27FC236}">
                <a16:creationId xmlns:a16="http://schemas.microsoft.com/office/drawing/2014/main" id="{67D20B54-0647-4BE4-B721-AEBA89058D40}"/>
              </a:ext>
            </a:extLst>
          </p:cNvPr>
          <p:cNvSpPr>
            <a:spLocks/>
          </p:cNvSpPr>
          <p:nvPr/>
        </p:nvSpPr>
        <p:spPr bwMode="auto">
          <a:xfrm>
            <a:off x="4517090" y="2244163"/>
            <a:ext cx="269711" cy="362027"/>
          </a:xfrm>
          <a:custGeom>
            <a:avLst/>
            <a:gdLst>
              <a:gd name="T0" fmla="*/ 298 w 298"/>
              <a:gd name="T1" fmla="*/ 0 h 440"/>
              <a:gd name="T2" fmla="*/ 11 w 298"/>
              <a:gd name="T3" fmla="*/ 237 h 440"/>
              <a:gd name="T4" fmla="*/ 125 w 298"/>
              <a:gd name="T5" fmla="*/ 237 h 440"/>
              <a:gd name="T6" fmla="*/ 0 w 298"/>
              <a:gd name="T7" fmla="*/ 440 h 440"/>
              <a:gd name="T8" fmla="*/ 296 w 298"/>
              <a:gd name="T9" fmla="*/ 186 h 440"/>
              <a:gd name="T10" fmla="*/ 179 w 298"/>
              <a:gd name="T11" fmla="*/ 186 h 440"/>
              <a:gd name="T12" fmla="*/ 298 w 298"/>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298" h="440">
                <a:moveTo>
                  <a:pt x="298" y="0"/>
                </a:moveTo>
                <a:lnTo>
                  <a:pt x="11" y="237"/>
                </a:lnTo>
                <a:lnTo>
                  <a:pt x="125" y="237"/>
                </a:lnTo>
                <a:lnTo>
                  <a:pt x="0" y="440"/>
                </a:lnTo>
                <a:lnTo>
                  <a:pt x="296" y="186"/>
                </a:lnTo>
                <a:lnTo>
                  <a:pt x="179" y="186"/>
                </a:lnTo>
                <a:lnTo>
                  <a:pt x="298" y="0"/>
                </a:lnTo>
                <a:close/>
              </a:path>
            </a:pathLst>
          </a:custGeom>
          <a:solidFill>
            <a:srgbClr val="FFC000"/>
          </a:solidFill>
          <a:ln>
            <a:noFill/>
          </a:ln>
        </p:spPr>
        <p:txBody>
          <a:bodyPr vert="horz" wrap="square" lIns="82935" tIns="41468" rIns="82935" bIns="41468" numCol="1" anchor="t" anchorCtr="0" compatLnSpc="1">
            <a:prstTxWarp prst="textNoShape">
              <a:avLst/>
            </a:prstTxWarp>
          </a:bodyPr>
          <a:lstStyle/>
          <a:p>
            <a:pPr defTabSz="829361" fontAlgn="auto">
              <a:spcBef>
                <a:spcPts val="0"/>
              </a:spcBef>
              <a:spcAft>
                <a:spcPts val="0"/>
              </a:spcAft>
              <a:defRPr/>
            </a:pPr>
            <a:endParaRPr kumimoji="0" lang="ja-JP" altLang="en-US" sz="1633" kern="0" dirty="0">
              <a:solidFill>
                <a:srgbClr val="000000"/>
              </a:solidFill>
              <a:latin typeface="ＭＳ Ｐゴシック" pitchFamily="50" charset="-128"/>
            </a:endParaRPr>
          </a:p>
        </p:txBody>
      </p:sp>
      <p:pic>
        <p:nvPicPr>
          <p:cNvPr id="187" name="図 186">
            <a:extLst>
              <a:ext uri="{FF2B5EF4-FFF2-40B4-BE49-F238E27FC236}">
                <a16:creationId xmlns:a16="http://schemas.microsoft.com/office/drawing/2014/main" id="{1526236F-B167-44B3-9EC9-8E11F08E69CD}"/>
              </a:ext>
            </a:extLst>
          </p:cNvPr>
          <p:cNvPicPr>
            <a:picLocks noChangeAspect="1"/>
          </p:cNvPicPr>
          <p:nvPr/>
        </p:nvPicPr>
        <p:blipFill>
          <a:blip r:embed="rId13"/>
          <a:stretch>
            <a:fillRect/>
          </a:stretch>
        </p:blipFill>
        <p:spPr>
          <a:xfrm>
            <a:off x="7004029" y="2689070"/>
            <a:ext cx="379989" cy="386748"/>
          </a:xfrm>
          <a:prstGeom prst="rect">
            <a:avLst/>
          </a:prstGeom>
        </p:spPr>
      </p:pic>
      <p:pic>
        <p:nvPicPr>
          <p:cNvPr id="189" name="図 188">
            <a:extLst>
              <a:ext uri="{FF2B5EF4-FFF2-40B4-BE49-F238E27FC236}">
                <a16:creationId xmlns:a16="http://schemas.microsoft.com/office/drawing/2014/main" id="{C71F64E2-BD32-4A7F-9BD0-AA67EF5E25A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99497" y="2479773"/>
            <a:ext cx="600288" cy="583258"/>
          </a:xfrm>
          <a:prstGeom prst="rect">
            <a:avLst/>
          </a:prstGeom>
        </p:spPr>
      </p:pic>
      <p:grpSp>
        <p:nvGrpSpPr>
          <p:cNvPr id="194" name="グループ化 193">
            <a:extLst>
              <a:ext uri="{FF2B5EF4-FFF2-40B4-BE49-F238E27FC236}">
                <a16:creationId xmlns:a16="http://schemas.microsoft.com/office/drawing/2014/main" id="{3ED6D34F-B3E5-4572-B809-D91664B26B27}"/>
              </a:ext>
            </a:extLst>
          </p:cNvPr>
          <p:cNvGrpSpPr/>
          <p:nvPr/>
        </p:nvGrpSpPr>
        <p:grpSpPr>
          <a:xfrm>
            <a:off x="6567861" y="2240259"/>
            <a:ext cx="485731" cy="393697"/>
            <a:chOff x="6949359" y="1953127"/>
            <a:chExt cx="535541" cy="434069"/>
          </a:xfrm>
        </p:grpSpPr>
        <p:pic>
          <p:nvPicPr>
            <p:cNvPr id="191" name="図 190">
              <a:extLst>
                <a:ext uri="{FF2B5EF4-FFF2-40B4-BE49-F238E27FC236}">
                  <a16:creationId xmlns:a16="http://schemas.microsoft.com/office/drawing/2014/main" id="{5AFD78AB-5AA0-415B-978B-E7B8A6C8524F}"/>
                </a:ext>
              </a:extLst>
            </p:cNvPr>
            <p:cNvPicPr>
              <a:picLocks noChangeAspect="1"/>
            </p:cNvPicPr>
            <p:nvPr/>
          </p:nvPicPr>
          <p:blipFill>
            <a:blip r:embed="rId5"/>
            <a:stretch>
              <a:fillRect/>
            </a:stretch>
          </p:blipFill>
          <p:spPr>
            <a:xfrm>
              <a:off x="6949359" y="1953127"/>
              <a:ext cx="535541" cy="434069"/>
            </a:xfrm>
            <a:prstGeom prst="rect">
              <a:avLst/>
            </a:prstGeom>
          </p:spPr>
        </p:pic>
        <p:pic>
          <p:nvPicPr>
            <p:cNvPr id="193" name="図 192">
              <a:extLst>
                <a:ext uri="{FF2B5EF4-FFF2-40B4-BE49-F238E27FC236}">
                  <a16:creationId xmlns:a16="http://schemas.microsoft.com/office/drawing/2014/main" id="{BAC4E1ED-8B05-4148-AEA7-31FC12A1126E}"/>
                </a:ext>
              </a:extLst>
            </p:cNvPr>
            <p:cNvPicPr>
              <a:picLocks noChangeAspect="1"/>
            </p:cNvPicPr>
            <p:nvPr/>
          </p:nvPicPr>
          <p:blipFill>
            <a:blip r:embed="rId4"/>
            <a:stretch>
              <a:fillRect/>
            </a:stretch>
          </p:blipFill>
          <p:spPr>
            <a:xfrm>
              <a:off x="7055219" y="1962273"/>
              <a:ext cx="315930" cy="351032"/>
            </a:xfrm>
            <a:prstGeom prst="rect">
              <a:avLst/>
            </a:prstGeom>
          </p:spPr>
        </p:pic>
      </p:grpSp>
      <p:pic>
        <p:nvPicPr>
          <p:cNvPr id="196" name="図 195">
            <a:extLst>
              <a:ext uri="{FF2B5EF4-FFF2-40B4-BE49-F238E27FC236}">
                <a16:creationId xmlns:a16="http://schemas.microsoft.com/office/drawing/2014/main" id="{3280DE17-588A-454B-8DDD-04B682119F14}"/>
              </a:ext>
            </a:extLst>
          </p:cNvPr>
          <p:cNvPicPr>
            <a:picLocks noChangeAspect="1"/>
          </p:cNvPicPr>
          <p:nvPr/>
        </p:nvPicPr>
        <p:blipFill>
          <a:blip r:embed="rId15"/>
          <a:stretch>
            <a:fillRect/>
          </a:stretch>
        </p:blipFill>
        <p:spPr>
          <a:xfrm>
            <a:off x="7739553" y="2524502"/>
            <a:ext cx="615883" cy="537676"/>
          </a:xfrm>
          <a:prstGeom prst="rect">
            <a:avLst/>
          </a:prstGeom>
        </p:spPr>
      </p:pic>
      <p:pic>
        <p:nvPicPr>
          <p:cNvPr id="197" name="図 196">
            <a:extLst>
              <a:ext uri="{FF2B5EF4-FFF2-40B4-BE49-F238E27FC236}">
                <a16:creationId xmlns:a16="http://schemas.microsoft.com/office/drawing/2014/main" id="{694295FA-A705-43B6-A639-B68E9FF87BF4}"/>
              </a:ext>
            </a:extLst>
          </p:cNvPr>
          <p:cNvPicPr>
            <a:picLocks noChangeAspect="1"/>
          </p:cNvPicPr>
          <p:nvPr/>
        </p:nvPicPr>
        <p:blipFill>
          <a:blip r:embed="rId16"/>
          <a:stretch>
            <a:fillRect/>
          </a:stretch>
        </p:blipFill>
        <p:spPr>
          <a:xfrm>
            <a:off x="8096549" y="2126266"/>
            <a:ext cx="873285" cy="668847"/>
          </a:xfrm>
          <a:prstGeom prst="rect">
            <a:avLst/>
          </a:prstGeom>
        </p:spPr>
      </p:pic>
      <p:sp>
        <p:nvSpPr>
          <p:cNvPr id="200" name="テキスト ボックス 199">
            <a:extLst>
              <a:ext uri="{FF2B5EF4-FFF2-40B4-BE49-F238E27FC236}">
                <a16:creationId xmlns:a16="http://schemas.microsoft.com/office/drawing/2014/main" id="{D4DDA79E-9607-42B0-92BF-73F7607EAC9D}"/>
              </a:ext>
            </a:extLst>
          </p:cNvPr>
          <p:cNvSpPr txBox="1"/>
          <p:nvPr/>
        </p:nvSpPr>
        <p:spPr bwMode="auto">
          <a:xfrm>
            <a:off x="539430" y="4716799"/>
            <a:ext cx="1769785" cy="976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eValue V</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ドキュメント管理連携</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テンプレート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with</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Adobe</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Sign</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・ペーパーロジック電子契約</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SMILE V</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eValue V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ワークフロー</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SMILE V</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Tovas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連携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for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販売</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DX</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統合パッケージ</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・ペーパーロジック電子書庫</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・楽楽精算</a:t>
            </a:r>
          </a:p>
        </p:txBody>
      </p:sp>
      <p:sp>
        <p:nvSpPr>
          <p:cNvPr id="207" name="テキスト ボックス 206">
            <a:extLst>
              <a:ext uri="{FF2B5EF4-FFF2-40B4-BE49-F238E27FC236}">
                <a16:creationId xmlns:a16="http://schemas.microsoft.com/office/drawing/2014/main" id="{48AA3AE9-8442-4ABE-8CE9-67E90E552997}"/>
              </a:ext>
            </a:extLst>
          </p:cNvPr>
          <p:cNvSpPr txBox="1"/>
          <p:nvPr/>
        </p:nvSpPr>
        <p:spPr>
          <a:xfrm>
            <a:off x="544719" y="5751175"/>
            <a:ext cx="1547515"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安全なデータ管理を備える</a:t>
            </a:r>
          </a:p>
        </p:txBody>
      </p:sp>
      <p:sp>
        <p:nvSpPr>
          <p:cNvPr id="208" name="テキスト ボックス 207">
            <a:extLst>
              <a:ext uri="{FF2B5EF4-FFF2-40B4-BE49-F238E27FC236}">
                <a16:creationId xmlns:a16="http://schemas.microsoft.com/office/drawing/2014/main" id="{534816C6-5565-431C-BDE2-EF7C5F718588}"/>
              </a:ext>
            </a:extLst>
          </p:cNvPr>
          <p:cNvSpPr txBox="1"/>
          <p:nvPr/>
        </p:nvSpPr>
        <p:spPr>
          <a:xfrm>
            <a:off x="544719" y="3400375"/>
            <a:ext cx="1551242" cy="356123"/>
          </a:xfrm>
          <a:prstGeom prst="rect">
            <a:avLst/>
          </a:prstGeom>
          <a:noFill/>
        </p:spPr>
        <p:txBody>
          <a:bodyPr wrap="square" rtlCol="0">
            <a:spAutoFit/>
          </a:bodyPr>
          <a:lstStyle/>
          <a:p>
            <a:pPr defTabSz="829361">
              <a:lnSpc>
                <a:spcPct val="90000"/>
              </a:lnSpc>
              <a:defRPr/>
            </a:pPr>
            <a:r>
              <a:rPr lang="ja-JP" altLang="en-US" sz="952" b="1" u="sng" dirty="0">
                <a:solidFill>
                  <a:srgbClr val="002060"/>
                </a:solidFill>
                <a:latin typeface="Meiryo UI" panose="020B0604030504040204" pitchFamily="50" charset="-128"/>
                <a:ea typeface="Meiryo UI" panose="020B0604030504040204" pitchFamily="50" charset="-128"/>
              </a:rPr>
              <a:t>社内のペーパーレス化</a:t>
            </a:r>
            <a:endParaRPr lang="en-US" altLang="ja-JP" sz="952" b="1" u="sng" dirty="0">
              <a:solidFill>
                <a:srgbClr val="002060"/>
              </a:solidFill>
              <a:latin typeface="Meiryo UI" panose="020B0604030504040204" pitchFamily="50" charset="-128"/>
              <a:ea typeface="Meiryo UI" panose="020B0604030504040204" pitchFamily="50" charset="-128"/>
            </a:endParaRPr>
          </a:p>
          <a:p>
            <a:pPr defTabSz="829361">
              <a:lnSpc>
                <a:spcPct val="90000"/>
              </a:lnSpc>
              <a:defRPr/>
            </a:pPr>
            <a:r>
              <a:rPr lang="ja-JP" altLang="en-US" sz="952" b="1" u="sng" dirty="0">
                <a:solidFill>
                  <a:srgbClr val="002060"/>
                </a:solidFill>
                <a:latin typeface="Meiryo UI" panose="020B0604030504040204" pitchFamily="50" charset="-128"/>
                <a:ea typeface="Meiryo UI" panose="020B0604030504040204" pitchFamily="50" charset="-128"/>
              </a:rPr>
              <a:t>に備える</a:t>
            </a:r>
          </a:p>
        </p:txBody>
      </p:sp>
      <p:sp>
        <p:nvSpPr>
          <p:cNvPr id="209" name="テキスト ボックス 208">
            <a:extLst>
              <a:ext uri="{FF2B5EF4-FFF2-40B4-BE49-F238E27FC236}">
                <a16:creationId xmlns:a16="http://schemas.microsoft.com/office/drawing/2014/main" id="{CAD3AD3A-634D-447C-8991-5F03944DE36E}"/>
              </a:ext>
            </a:extLst>
          </p:cNvPr>
          <p:cNvSpPr txBox="1"/>
          <p:nvPr/>
        </p:nvSpPr>
        <p:spPr>
          <a:xfrm>
            <a:off x="544719" y="4425981"/>
            <a:ext cx="1678376" cy="343556"/>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ハンコや契約業務の電子化</a:t>
            </a:r>
            <a:endParaRPr lang="en-US" altLang="ja-JP" sz="907" b="1" u="sng" dirty="0">
              <a:solidFill>
                <a:srgbClr val="002060"/>
              </a:solidFill>
              <a:latin typeface="Meiryo UI" panose="020B0604030504040204" pitchFamily="50" charset="-128"/>
              <a:ea typeface="Meiryo UI" panose="020B0604030504040204" pitchFamily="50" charset="-128"/>
            </a:endParaRPr>
          </a:p>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に備える</a:t>
            </a:r>
          </a:p>
        </p:txBody>
      </p:sp>
      <p:sp>
        <p:nvSpPr>
          <p:cNvPr id="211" name="テキスト ボックス 210">
            <a:extLst>
              <a:ext uri="{FF2B5EF4-FFF2-40B4-BE49-F238E27FC236}">
                <a16:creationId xmlns:a16="http://schemas.microsoft.com/office/drawing/2014/main" id="{701AAAC0-07DC-4E7A-98F8-819F37E35A93}"/>
              </a:ext>
            </a:extLst>
          </p:cNvPr>
          <p:cNvSpPr txBox="1"/>
          <p:nvPr/>
        </p:nvSpPr>
        <p:spPr bwMode="auto">
          <a:xfrm>
            <a:off x="539430" y="3678524"/>
            <a:ext cx="1708262" cy="752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Easy</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ファクス</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Quick</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スキャン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V5</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SMILE V</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eValue V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ドキュメント管理</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・スキャニングサービス</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・セービング</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BOX</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・メルティ</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BOX2</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Web</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メルティ</a:t>
            </a:r>
          </a:p>
        </p:txBody>
      </p:sp>
      <p:sp>
        <p:nvSpPr>
          <p:cNvPr id="212" name="テキスト ボックス 211">
            <a:extLst>
              <a:ext uri="{FF2B5EF4-FFF2-40B4-BE49-F238E27FC236}">
                <a16:creationId xmlns:a16="http://schemas.microsoft.com/office/drawing/2014/main" id="{120E477B-CCA1-49D6-A259-D84B234C4710}"/>
              </a:ext>
            </a:extLst>
          </p:cNvPr>
          <p:cNvSpPr txBox="1"/>
          <p:nvPr/>
        </p:nvSpPr>
        <p:spPr bwMode="auto">
          <a:xfrm>
            <a:off x="539430" y="5930179"/>
            <a:ext cx="1769785" cy="417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eValue V</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ドキュメント管理</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Adobe Acrobat DC</a:t>
            </a: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13" name="テキスト ボックス 212">
            <a:extLst>
              <a:ext uri="{FF2B5EF4-FFF2-40B4-BE49-F238E27FC236}">
                <a16:creationId xmlns:a16="http://schemas.microsoft.com/office/drawing/2014/main" id="{3D038EBA-469B-44E3-A409-E3DE3B69B037}"/>
              </a:ext>
            </a:extLst>
          </p:cNvPr>
          <p:cNvSpPr txBox="1"/>
          <p:nvPr/>
        </p:nvSpPr>
        <p:spPr bwMode="auto">
          <a:xfrm>
            <a:off x="2323458" y="4610958"/>
            <a:ext cx="1769785" cy="417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どこでもキャビネット</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Dropbox</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Business</a:t>
            </a: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14" name="テキスト ボックス 213">
            <a:extLst>
              <a:ext uri="{FF2B5EF4-FFF2-40B4-BE49-F238E27FC236}">
                <a16:creationId xmlns:a16="http://schemas.microsoft.com/office/drawing/2014/main" id="{01C15E32-EA77-48ED-9233-50F134910499}"/>
              </a:ext>
            </a:extLst>
          </p:cNvPr>
          <p:cNvSpPr txBox="1"/>
          <p:nvPr/>
        </p:nvSpPr>
        <p:spPr>
          <a:xfrm>
            <a:off x="2328747" y="5374122"/>
            <a:ext cx="1550742"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業務の見える化でつながる</a:t>
            </a:r>
          </a:p>
        </p:txBody>
      </p:sp>
      <p:sp>
        <p:nvSpPr>
          <p:cNvPr id="215" name="テキスト ボックス 214">
            <a:extLst>
              <a:ext uri="{FF2B5EF4-FFF2-40B4-BE49-F238E27FC236}">
                <a16:creationId xmlns:a16="http://schemas.microsoft.com/office/drawing/2014/main" id="{ADD02BBD-9692-4ACB-B500-E259BAF20358}"/>
              </a:ext>
            </a:extLst>
          </p:cNvPr>
          <p:cNvSpPr txBox="1"/>
          <p:nvPr/>
        </p:nvSpPr>
        <p:spPr>
          <a:xfrm>
            <a:off x="2328746" y="3400375"/>
            <a:ext cx="1551242" cy="224229"/>
          </a:xfrm>
          <a:prstGeom prst="rect">
            <a:avLst/>
          </a:prstGeom>
          <a:noFill/>
        </p:spPr>
        <p:txBody>
          <a:bodyPr wrap="square" rtlCol="0">
            <a:spAutoFit/>
          </a:bodyPr>
          <a:lstStyle/>
          <a:p>
            <a:pPr defTabSz="829361">
              <a:lnSpc>
                <a:spcPct val="90000"/>
              </a:lnSpc>
              <a:defRPr/>
            </a:pPr>
            <a:r>
              <a:rPr lang="ja-JP" altLang="en-US" sz="952" b="1" u="sng" dirty="0">
                <a:solidFill>
                  <a:srgbClr val="002060"/>
                </a:solidFill>
                <a:latin typeface="Meiryo UI" panose="020B0604030504040204" pitchFamily="50" charset="-128"/>
                <a:ea typeface="Meiryo UI" panose="020B0604030504040204" pitchFamily="50" charset="-128"/>
              </a:rPr>
              <a:t>リモートワークでつながる</a:t>
            </a:r>
          </a:p>
        </p:txBody>
      </p:sp>
      <p:sp>
        <p:nvSpPr>
          <p:cNvPr id="216" name="テキスト ボックス 215">
            <a:extLst>
              <a:ext uri="{FF2B5EF4-FFF2-40B4-BE49-F238E27FC236}">
                <a16:creationId xmlns:a16="http://schemas.microsoft.com/office/drawing/2014/main" id="{96EA98B1-F69E-4407-BDFE-B408302FBEA3}"/>
              </a:ext>
            </a:extLst>
          </p:cNvPr>
          <p:cNvSpPr txBox="1"/>
          <p:nvPr/>
        </p:nvSpPr>
        <p:spPr>
          <a:xfrm>
            <a:off x="2328747" y="4425982"/>
            <a:ext cx="1678376"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データ共有でつながる</a:t>
            </a:r>
          </a:p>
        </p:txBody>
      </p:sp>
      <p:sp>
        <p:nvSpPr>
          <p:cNvPr id="217" name="テキスト ボックス 216">
            <a:extLst>
              <a:ext uri="{FF2B5EF4-FFF2-40B4-BE49-F238E27FC236}">
                <a16:creationId xmlns:a16="http://schemas.microsoft.com/office/drawing/2014/main" id="{8F640DDD-9B68-4BE8-9C8D-6EF87F2BDEAD}"/>
              </a:ext>
            </a:extLst>
          </p:cNvPr>
          <p:cNvSpPr txBox="1"/>
          <p:nvPr/>
        </p:nvSpPr>
        <p:spPr bwMode="auto">
          <a:xfrm>
            <a:off x="2323458" y="3587105"/>
            <a:ext cx="1708262" cy="529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・どこでもコネクトリモート</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PSA</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RemoteView</a:t>
            </a: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18" name="テキスト ボックス 217">
            <a:extLst>
              <a:ext uri="{FF2B5EF4-FFF2-40B4-BE49-F238E27FC236}">
                <a16:creationId xmlns:a16="http://schemas.microsoft.com/office/drawing/2014/main" id="{62A9CFEE-88FD-40CF-AFD0-58EE66786411}"/>
              </a:ext>
            </a:extLst>
          </p:cNvPr>
          <p:cNvSpPr txBox="1"/>
          <p:nvPr/>
        </p:nvSpPr>
        <p:spPr bwMode="auto">
          <a:xfrm>
            <a:off x="2323458" y="5553125"/>
            <a:ext cx="1769785" cy="529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・勤次郎</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・勤革時</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NEC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働き方見える化サービス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Plus</a:t>
            </a: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22" name="テキスト ボックス 221">
            <a:extLst>
              <a:ext uri="{FF2B5EF4-FFF2-40B4-BE49-F238E27FC236}">
                <a16:creationId xmlns:a16="http://schemas.microsoft.com/office/drawing/2014/main" id="{E373AA7B-9A4B-49F1-B88A-4FDF9D540306}"/>
              </a:ext>
            </a:extLst>
          </p:cNvPr>
          <p:cNvSpPr txBox="1"/>
          <p:nvPr/>
        </p:nvSpPr>
        <p:spPr bwMode="auto">
          <a:xfrm>
            <a:off x="4127887" y="4610958"/>
            <a:ext cx="1769785" cy="529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NEC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どこでもスマート電話サービス</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NEC SV9300CT</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SP350</a:t>
            </a: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23" name="テキスト ボックス 222">
            <a:extLst>
              <a:ext uri="{FF2B5EF4-FFF2-40B4-BE49-F238E27FC236}">
                <a16:creationId xmlns:a16="http://schemas.microsoft.com/office/drawing/2014/main" id="{F7913F40-444F-44DA-A31D-54ECF01D35CD}"/>
              </a:ext>
            </a:extLst>
          </p:cNvPr>
          <p:cNvSpPr txBox="1"/>
          <p:nvPr/>
        </p:nvSpPr>
        <p:spPr>
          <a:xfrm>
            <a:off x="4133176" y="5374122"/>
            <a:ext cx="1359244" cy="217945"/>
          </a:xfrm>
          <a:prstGeom prst="rect">
            <a:avLst/>
          </a:prstGeom>
          <a:noFill/>
        </p:spPr>
        <p:txBody>
          <a:bodyPr wrap="square" rtlCol="0">
            <a:spAutoFit/>
          </a:bodyPr>
          <a:lstStyle/>
          <a:p>
            <a:pPr defTabSz="829361">
              <a:lnSpc>
                <a:spcPct val="90000"/>
              </a:lnSpc>
              <a:defRPr/>
            </a:pPr>
            <a:r>
              <a:rPr lang="en-US" altLang="ja-JP" sz="907" b="1" u="sng" dirty="0">
                <a:solidFill>
                  <a:srgbClr val="002060"/>
                </a:solidFill>
                <a:latin typeface="Meiryo UI" panose="020B0604030504040204" pitchFamily="50" charset="-128"/>
                <a:ea typeface="Meiryo UI" panose="020B0604030504040204" pitchFamily="50" charset="-128"/>
              </a:rPr>
              <a:t>Web</a:t>
            </a:r>
            <a:r>
              <a:rPr lang="ja-JP" altLang="en-US" sz="907" b="1" u="sng" dirty="0">
                <a:solidFill>
                  <a:srgbClr val="002060"/>
                </a:solidFill>
                <a:latin typeface="Meiryo UI" panose="020B0604030504040204" pitchFamily="50" charset="-128"/>
                <a:ea typeface="Meiryo UI" panose="020B0604030504040204" pitchFamily="50" charset="-128"/>
              </a:rPr>
              <a:t>会議の見直し</a:t>
            </a:r>
          </a:p>
        </p:txBody>
      </p:sp>
      <p:sp>
        <p:nvSpPr>
          <p:cNvPr id="224" name="テキスト ボックス 223">
            <a:extLst>
              <a:ext uri="{FF2B5EF4-FFF2-40B4-BE49-F238E27FC236}">
                <a16:creationId xmlns:a16="http://schemas.microsoft.com/office/drawing/2014/main" id="{F3D98E95-BCFC-4C08-9AA3-88D62D92FAD5}"/>
              </a:ext>
            </a:extLst>
          </p:cNvPr>
          <p:cNvSpPr txBox="1"/>
          <p:nvPr/>
        </p:nvSpPr>
        <p:spPr>
          <a:xfrm>
            <a:off x="4133176" y="3400375"/>
            <a:ext cx="1551242" cy="224229"/>
          </a:xfrm>
          <a:prstGeom prst="rect">
            <a:avLst/>
          </a:prstGeom>
          <a:noFill/>
        </p:spPr>
        <p:txBody>
          <a:bodyPr wrap="square" rtlCol="0">
            <a:spAutoFit/>
          </a:bodyPr>
          <a:lstStyle/>
          <a:p>
            <a:pPr defTabSz="829361">
              <a:lnSpc>
                <a:spcPct val="90000"/>
              </a:lnSpc>
              <a:defRPr/>
            </a:pPr>
            <a:r>
              <a:rPr lang="ja-JP" altLang="en-US" sz="952" b="1" u="sng" dirty="0">
                <a:solidFill>
                  <a:srgbClr val="002060"/>
                </a:solidFill>
                <a:latin typeface="Meiryo UI" panose="020B0604030504040204" pitchFamily="50" charset="-128"/>
                <a:ea typeface="Meiryo UI" panose="020B0604030504040204" pitchFamily="50" charset="-128"/>
              </a:rPr>
              <a:t>ネットワークの見直し</a:t>
            </a:r>
          </a:p>
        </p:txBody>
      </p:sp>
      <p:sp>
        <p:nvSpPr>
          <p:cNvPr id="225" name="テキスト ボックス 224">
            <a:extLst>
              <a:ext uri="{FF2B5EF4-FFF2-40B4-BE49-F238E27FC236}">
                <a16:creationId xmlns:a16="http://schemas.microsoft.com/office/drawing/2014/main" id="{5D904504-A4AB-43C5-8376-604B04297DC7}"/>
              </a:ext>
            </a:extLst>
          </p:cNvPr>
          <p:cNvSpPr txBox="1"/>
          <p:nvPr/>
        </p:nvSpPr>
        <p:spPr>
          <a:xfrm>
            <a:off x="4133176" y="4425982"/>
            <a:ext cx="1678376"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電話応対の見直し</a:t>
            </a:r>
          </a:p>
        </p:txBody>
      </p:sp>
      <p:sp>
        <p:nvSpPr>
          <p:cNvPr id="226" name="テキスト ボックス 225">
            <a:extLst>
              <a:ext uri="{FF2B5EF4-FFF2-40B4-BE49-F238E27FC236}">
                <a16:creationId xmlns:a16="http://schemas.microsoft.com/office/drawing/2014/main" id="{D4572EB1-90A3-497B-807A-07C984FF3C7C}"/>
              </a:ext>
            </a:extLst>
          </p:cNvPr>
          <p:cNvSpPr txBox="1"/>
          <p:nvPr/>
        </p:nvSpPr>
        <p:spPr bwMode="auto">
          <a:xfrm>
            <a:off x="4127887" y="3587105"/>
            <a:ext cx="1708262" cy="752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・インターネットおまかせパック</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2 v6</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プラス</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NURO</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アクセス</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らくらく</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Wi-Fi</a:t>
            </a:r>
          </a:p>
          <a:p>
            <a:pPr defTabSz="829361">
              <a:defRPr/>
            </a:pP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27" name="テキスト ボックス 226">
            <a:extLst>
              <a:ext uri="{FF2B5EF4-FFF2-40B4-BE49-F238E27FC236}">
                <a16:creationId xmlns:a16="http://schemas.microsoft.com/office/drawing/2014/main" id="{F48FBF72-6456-4B89-BB76-BE835A40F484}"/>
              </a:ext>
            </a:extLst>
          </p:cNvPr>
          <p:cNvSpPr txBox="1"/>
          <p:nvPr/>
        </p:nvSpPr>
        <p:spPr bwMode="auto">
          <a:xfrm>
            <a:off x="4127887" y="5553125"/>
            <a:ext cx="1769785" cy="752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Microsoft Teams</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Zoom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ミーティング</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Poly Studio X</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ファミリー</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Cisco TelePresence</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シリーズ</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RICOH Interactive</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Whiteboard</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Microsoft</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Surface Hub</a:t>
            </a: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31" name="テキスト ボックス 230">
            <a:extLst>
              <a:ext uri="{FF2B5EF4-FFF2-40B4-BE49-F238E27FC236}">
                <a16:creationId xmlns:a16="http://schemas.microsoft.com/office/drawing/2014/main" id="{9ECB41DE-5E9E-40C4-A5FE-77E87233E243}"/>
              </a:ext>
            </a:extLst>
          </p:cNvPr>
          <p:cNvSpPr txBox="1"/>
          <p:nvPr/>
        </p:nvSpPr>
        <p:spPr bwMode="auto">
          <a:xfrm>
            <a:off x="5901075" y="4814495"/>
            <a:ext cx="1769785" cy="529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SKYSEA Client View</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LanScope Cat</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らくらく</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MDM</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GE1000Pro</a:t>
            </a: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32" name="テキスト ボックス 231">
            <a:extLst>
              <a:ext uri="{FF2B5EF4-FFF2-40B4-BE49-F238E27FC236}">
                <a16:creationId xmlns:a16="http://schemas.microsoft.com/office/drawing/2014/main" id="{DD42BF02-4ABB-4CC4-A360-7BED196D87FB}"/>
              </a:ext>
            </a:extLst>
          </p:cNvPr>
          <p:cNvSpPr txBox="1"/>
          <p:nvPr/>
        </p:nvSpPr>
        <p:spPr>
          <a:xfrm>
            <a:off x="5906363" y="5397366"/>
            <a:ext cx="1359244"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テレワーク環境を守る</a:t>
            </a:r>
          </a:p>
        </p:txBody>
      </p:sp>
      <p:sp>
        <p:nvSpPr>
          <p:cNvPr id="233" name="テキスト ボックス 232">
            <a:extLst>
              <a:ext uri="{FF2B5EF4-FFF2-40B4-BE49-F238E27FC236}">
                <a16:creationId xmlns:a16="http://schemas.microsoft.com/office/drawing/2014/main" id="{DA144BA9-66F7-4344-BE0B-E5B0A610C300}"/>
              </a:ext>
            </a:extLst>
          </p:cNvPr>
          <p:cNvSpPr txBox="1"/>
          <p:nvPr/>
        </p:nvSpPr>
        <p:spPr>
          <a:xfrm>
            <a:off x="5906363" y="3400375"/>
            <a:ext cx="1551242" cy="224229"/>
          </a:xfrm>
          <a:prstGeom prst="rect">
            <a:avLst/>
          </a:prstGeom>
          <a:noFill/>
        </p:spPr>
        <p:txBody>
          <a:bodyPr wrap="square" rtlCol="0">
            <a:spAutoFit/>
          </a:bodyPr>
          <a:lstStyle/>
          <a:p>
            <a:pPr defTabSz="829361">
              <a:lnSpc>
                <a:spcPct val="90000"/>
              </a:lnSpc>
              <a:defRPr/>
            </a:pPr>
            <a:r>
              <a:rPr lang="ja-JP" altLang="en-US" sz="952" b="1" u="sng" dirty="0">
                <a:solidFill>
                  <a:srgbClr val="002060"/>
                </a:solidFill>
                <a:latin typeface="Meiryo UI" panose="020B0604030504040204" pitchFamily="50" charset="-128"/>
                <a:ea typeface="Meiryo UI" panose="020B0604030504040204" pitchFamily="50" charset="-128"/>
              </a:rPr>
              <a:t>サイバー攻撃から守る</a:t>
            </a:r>
          </a:p>
        </p:txBody>
      </p:sp>
      <p:sp>
        <p:nvSpPr>
          <p:cNvPr id="234" name="テキスト ボックス 233">
            <a:extLst>
              <a:ext uri="{FF2B5EF4-FFF2-40B4-BE49-F238E27FC236}">
                <a16:creationId xmlns:a16="http://schemas.microsoft.com/office/drawing/2014/main" id="{15F6A3E8-7ED2-4240-90AE-FB88233B8FBB}"/>
              </a:ext>
            </a:extLst>
          </p:cNvPr>
          <p:cNvSpPr txBox="1"/>
          <p:nvPr/>
        </p:nvSpPr>
        <p:spPr>
          <a:xfrm>
            <a:off x="5906363" y="4629519"/>
            <a:ext cx="1678376" cy="217945"/>
          </a:xfrm>
          <a:prstGeom prst="rect">
            <a:avLst/>
          </a:prstGeom>
          <a:noFill/>
        </p:spPr>
        <p:txBody>
          <a:bodyPr wrap="square" rtlCol="0">
            <a:spAutoFit/>
          </a:bodyPr>
          <a:lstStyle/>
          <a:p>
            <a:pPr defTabSz="829361">
              <a:lnSpc>
                <a:spcPct val="90000"/>
              </a:lnSpc>
              <a:defRPr/>
            </a:pPr>
            <a:r>
              <a:rPr lang="ja-JP" altLang="en-US" sz="907" b="1" u="sng" dirty="0">
                <a:solidFill>
                  <a:srgbClr val="002060"/>
                </a:solidFill>
                <a:latin typeface="Meiryo UI" panose="020B0604030504040204" pitchFamily="50" charset="-128"/>
                <a:ea typeface="Meiryo UI" panose="020B0604030504040204" pitchFamily="50" charset="-128"/>
              </a:rPr>
              <a:t>情報資産を守る</a:t>
            </a:r>
          </a:p>
        </p:txBody>
      </p:sp>
      <p:sp>
        <p:nvSpPr>
          <p:cNvPr id="235" name="テキスト ボックス 234">
            <a:extLst>
              <a:ext uri="{FF2B5EF4-FFF2-40B4-BE49-F238E27FC236}">
                <a16:creationId xmlns:a16="http://schemas.microsoft.com/office/drawing/2014/main" id="{12AF365B-EDCF-441F-BFC1-ACA585BA85FD}"/>
              </a:ext>
            </a:extLst>
          </p:cNvPr>
          <p:cNvSpPr txBox="1"/>
          <p:nvPr/>
        </p:nvSpPr>
        <p:spPr bwMode="auto">
          <a:xfrm>
            <a:off x="5901075" y="3587105"/>
            <a:ext cx="1708262" cy="10877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FortiGate</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Cloud Edge</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Palo Alto</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SubGate</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らくらく</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EDR</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・ワンコイン・ビジネスセキュリティサービス</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2</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・バクラーダバックアップ</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Arcserve UDP+RDX</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PC</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・サーバークラウドバックアップ</a:t>
            </a:r>
          </a:p>
        </p:txBody>
      </p:sp>
      <p:sp>
        <p:nvSpPr>
          <p:cNvPr id="236" name="テキスト ボックス 235">
            <a:extLst>
              <a:ext uri="{FF2B5EF4-FFF2-40B4-BE49-F238E27FC236}">
                <a16:creationId xmlns:a16="http://schemas.microsoft.com/office/drawing/2014/main" id="{FCE19B5E-4379-4D10-AFC2-40102A460899}"/>
              </a:ext>
            </a:extLst>
          </p:cNvPr>
          <p:cNvSpPr txBox="1"/>
          <p:nvPr/>
        </p:nvSpPr>
        <p:spPr bwMode="auto">
          <a:xfrm>
            <a:off x="5901075" y="5576369"/>
            <a:ext cx="1769785" cy="752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・ネットワーク認証あんしんパック</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(NetAttest OTS)</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NRA-PKI</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・秘文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Device Control</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SKYSEA Client View</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PSA</a:t>
            </a: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40" name="テキスト ボックス 239">
            <a:extLst>
              <a:ext uri="{FF2B5EF4-FFF2-40B4-BE49-F238E27FC236}">
                <a16:creationId xmlns:a16="http://schemas.microsoft.com/office/drawing/2014/main" id="{C09A6446-F32D-4BE2-B328-079024DF7D68}"/>
              </a:ext>
            </a:extLst>
          </p:cNvPr>
          <p:cNvSpPr txBox="1"/>
          <p:nvPr/>
        </p:nvSpPr>
        <p:spPr bwMode="auto">
          <a:xfrm>
            <a:off x="7676197" y="4771451"/>
            <a:ext cx="1769785"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WinActor</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Microsoft</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Power Automate</a:t>
            </a: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41" name="テキスト ボックス 240">
            <a:extLst>
              <a:ext uri="{FF2B5EF4-FFF2-40B4-BE49-F238E27FC236}">
                <a16:creationId xmlns:a16="http://schemas.microsoft.com/office/drawing/2014/main" id="{B95F3F39-BB8B-42C3-9925-68BD94926C83}"/>
              </a:ext>
            </a:extLst>
          </p:cNvPr>
          <p:cNvSpPr txBox="1"/>
          <p:nvPr/>
        </p:nvSpPr>
        <p:spPr>
          <a:xfrm>
            <a:off x="7681486" y="5397366"/>
            <a:ext cx="1504030" cy="217945"/>
          </a:xfrm>
          <a:prstGeom prst="rect">
            <a:avLst/>
          </a:prstGeom>
          <a:noFill/>
        </p:spPr>
        <p:txBody>
          <a:bodyPr wrap="square" rtlCol="0">
            <a:spAutoFit/>
          </a:bodyPr>
          <a:lstStyle/>
          <a:p>
            <a:pPr defTabSz="829361">
              <a:lnSpc>
                <a:spcPct val="90000"/>
              </a:lnSpc>
              <a:defRPr/>
            </a:pPr>
            <a:r>
              <a:rPr lang="en-US" altLang="ja-JP" sz="907" b="1" u="sng" dirty="0">
                <a:solidFill>
                  <a:srgbClr val="002060"/>
                </a:solidFill>
                <a:latin typeface="Meiryo UI" panose="020B0604030504040204" pitchFamily="50" charset="-128"/>
                <a:ea typeface="Meiryo UI" panose="020B0604030504040204" pitchFamily="50" charset="-128"/>
              </a:rPr>
              <a:t>PC</a:t>
            </a:r>
            <a:r>
              <a:rPr lang="ja-JP" altLang="en-US" sz="907" b="1" u="sng" dirty="0">
                <a:solidFill>
                  <a:srgbClr val="002060"/>
                </a:solidFill>
                <a:latin typeface="Meiryo UI" panose="020B0604030504040204" pitchFamily="50" charset="-128"/>
                <a:ea typeface="Meiryo UI" panose="020B0604030504040204" pitchFamily="50" charset="-128"/>
              </a:rPr>
              <a:t>・サーバーのクラウド化</a:t>
            </a:r>
          </a:p>
        </p:txBody>
      </p:sp>
      <p:sp>
        <p:nvSpPr>
          <p:cNvPr id="242" name="テキスト ボックス 241">
            <a:extLst>
              <a:ext uri="{FF2B5EF4-FFF2-40B4-BE49-F238E27FC236}">
                <a16:creationId xmlns:a16="http://schemas.microsoft.com/office/drawing/2014/main" id="{E5833F85-078D-47AE-BFE4-B92AA9396398}"/>
              </a:ext>
            </a:extLst>
          </p:cNvPr>
          <p:cNvSpPr txBox="1"/>
          <p:nvPr/>
        </p:nvSpPr>
        <p:spPr>
          <a:xfrm>
            <a:off x="7681486" y="3400375"/>
            <a:ext cx="1551242" cy="224229"/>
          </a:xfrm>
          <a:prstGeom prst="rect">
            <a:avLst/>
          </a:prstGeom>
          <a:noFill/>
        </p:spPr>
        <p:txBody>
          <a:bodyPr wrap="square" rtlCol="0">
            <a:spAutoFit/>
          </a:bodyPr>
          <a:lstStyle/>
          <a:p>
            <a:pPr defTabSz="829361">
              <a:lnSpc>
                <a:spcPct val="90000"/>
              </a:lnSpc>
              <a:defRPr/>
            </a:pPr>
            <a:r>
              <a:rPr lang="en-US" altLang="ja-JP" sz="952" b="1" u="sng" dirty="0">
                <a:solidFill>
                  <a:srgbClr val="002060"/>
                </a:solidFill>
                <a:latin typeface="Meiryo UI" panose="020B0604030504040204" pitchFamily="50" charset="-128"/>
                <a:ea typeface="Meiryo UI" panose="020B0604030504040204" pitchFamily="50" charset="-128"/>
              </a:rPr>
              <a:t>AI</a:t>
            </a:r>
            <a:r>
              <a:rPr lang="ja-JP" altLang="en-US" sz="952" b="1" u="sng" dirty="0">
                <a:solidFill>
                  <a:srgbClr val="002060"/>
                </a:solidFill>
                <a:latin typeface="Meiryo UI" panose="020B0604030504040204" pitchFamily="50" charset="-128"/>
                <a:ea typeface="Meiryo UI" panose="020B0604030504040204" pitchFamily="50" charset="-128"/>
              </a:rPr>
              <a:t>・</a:t>
            </a:r>
            <a:r>
              <a:rPr lang="en-US" altLang="ja-JP" sz="952" b="1" u="sng" dirty="0">
                <a:solidFill>
                  <a:srgbClr val="002060"/>
                </a:solidFill>
                <a:latin typeface="Meiryo UI" panose="020B0604030504040204" pitchFamily="50" charset="-128"/>
                <a:ea typeface="Meiryo UI" panose="020B0604030504040204" pitchFamily="50" charset="-128"/>
              </a:rPr>
              <a:t>IoT</a:t>
            </a:r>
            <a:r>
              <a:rPr lang="ja-JP" altLang="en-US" sz="952" b="1" u="sng" dirty="0">
                <a:solidFill>
                  <a:srgbClr val="002060"/>
                </a:solidFill>
                <a:latin typeface="Meiryo UI" panose="020B0604030504040204" pitchFamily="50" charset="-128"/>
                <a:ea typeface="Meiryo UI" panose="020B0604030504040204" pitchFamily="50" charset="-128"/>
              </a:rPr>
              <a:t>で業務効率化</a:t>
            </a:r>
          </a:p>
        </p:txBody>
      </p:sp>
      <p:sp>
        <p:nvSpPr>
          <p:cNvPr id="243" name="テキスト ボックス 242">
            <a:extLst>
              <a:ext uri="{FF2B5EF4-FFF2-40B4-BE49-F238E27FC236}">
                <a16:creationId xmlns:a16="http://schemas.microsoft.com/office/drawing/2014/main" id="{E4BCF0B6-84AF-4097-AD09-4C4CE3B41F4D}"/>
              </a:ext>
            </a:extLst>
          </p:cNvPr>
          <p:cNvSpPr txBox="1"/>
          <p:nvPr/>
        </p:nvSpPr>
        <p:spPr>
          <a:xfrm>
            <a:off x="7681486" y="4586475"/>
            <a:ext cx="1678376" cy="217945"/>
          </a:xfrm>
          <a:prstGeom prst="rect">
            <a:avLst/>
          </a:prstGeom>
          <a:noFill/>
        </p:spPr>
        <p:txBody>
          <a:bodyPr wrap="square" rtlCol="0">
            <a:spAutoFit/>
          </a:bodyPr>
          <a:lstStyle/>
          <a:p>
            <a:pPr defTabSz="829361">
              <a:lnSpc>
                <a:spcPct val="90000"/>
              </a:lnSpc>
              <a:defRPr/>
            </a:pPr>
            <a:r>
              <a:rPr lang="en-US" altLang="ja-JP" sz="907" b="1" u="sng" dirty="0">
                <a:solidFill>
                  <a:srgbClr val="002060"/>
                </a:solidFill>
                <a:latin typeface="Meiryo UI" panose="020B0604030504040204" pitchFamily="50" charset="-128"/>
                <a:ea typeface="Meiryo UI" panose="020B0604030504040204" pitchFamily="50" charset="-128"/>
              </a:rPr>
              <a:t>RPA</a:t>
            </a:r>
            <a:r>
              <a:rPr lang="ja-JP" altLang="en-US" sz="907" b="1" u="sng" dirty="0">
                <a:solidFill>
                  <a:srgbClr val="002060"/>
                </a:solidFill>
                <a:latin typeface="Meiryo UI" panose="020B0604030504040204" pitchFamily="50" charset="-128"/>
                <a:ea typeface="Meiryo UI" panose="020B0604030504040204" pitchFamily="50" charset="-128"/>
              </a:rPr>
              <a:t>で定型業務自動化</a:t>
            </a:r>
          </a:p>
        </p:txBody>
      </p:sp>
      <p:sp>
        <p:nvSpPr>
          <p:cNvPr id="244" name="テキスト ボックス 243">
            <a:extLst>
              <a:ext uri="{FF2B5EF4-FFF2-40B4-BE49-F238E27FC236}">
                <a16:creationId xmlns:a16="http://schemas.microsoft.com/office/drawing/2014/main" id="{4C8B7246-56F6-4943-B28D-ADB70AED5819}"/>
              </a:ext>
            </a:extLst>
          </p:cNvPr>
          <p:cNvSpPr txBox="1"/>
          <p:nvPr/>
        </p:nvSpPr>
        <p:spPr bwMode="auto">
          <a:xfrm>
            <a:off x="7676197" y="3587105"/>
            <a:ext cx="1708262" cy="864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SenseThunder-Mini</a:t>
            </a:r>
          </a:p>
          <a:p>
            <a:pPr defTabSz="829361">
              <a:defRPr/>
            </a:pPr>
            <a:r>
              <a:rPr lang="en-US" altLang="ja-JP" sz="726" dirty="0">
                <a:solidFill>
                  <a:srgbClr val="000000">
                    <a:lumMod val="50000"/>
                    <a:lumOff val="50000"/>
                  </a:srgbClr>
                </a:solidFill>
                <a:latin typeface="Meiryo UI" pitchFamily="50" charset="-128"/>
                <a:ea typeface="Meiryo UI" pitchFamily="50" charset="-128"/>
                <a:cs typeface="Meiryo UI" pitchFamily="50" charset="-128"/>
              </a:rPr>
              <a:t>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Akerun Pro </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連携</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T-4OO</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AI GIJIROKU</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・たよれーる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AI</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チャットボットサービス</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Optimal Second Sight</a:t>
            </a:r>
          </a:p>
          <a:p>
            <a:pPr defTabSz="829361">
              <a:defRPr/>
            </a:pP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p:txBody>
      </p:sp>
      <p:sp>
        <p:nvSpPr>
          <p:cNvPr id="245" name="テキスト ボックス 244">
            <a:extLst>
              <a:ext uri="{FF2B5EF4-FFF2-40B4-BE49-F238E27FC236}">
                <a16:creationId xmlns:a16="http://schemas.microsoft.com/office/drawing/2014/main" id="{273407BF-8AA3-4DCD-92C9-6215612940E4}"/>
              </a:ext>
            </a:extLst>
          </p:cNvPr>
          <p:cNvSpPr txBox="1"/>
          <p:nvPr/>
        </p:nvSpPr>
        <p:spPr bwMode="auto">
          <a:xfrm>
            <a:off x="7676197" y="5576370"/>
            <a:ext cx="1769785" cy="417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Azure(</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ゲスト </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OS</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 レンタル</a:t>
            </a:r>
            <a:r>
              <a:rPr lang="en-US" altLang="ja-JP" sz="726" dirty="0">
                <a:solidFill>
                  <a:srgbClr val="000000">
                    <a:lumMod val="50000"/>
                    <a:lumOff val="50000"/>
                  </a:srgbClr>
                </a:solidFill>
                <a:latin typeface="Meiryo UI" pitchFamily="50" charset="-128"/>
                <a:ea typeface="Meiryo UI" pitchFamily="50" charset="-128"/>
                <a:cs typeface="Meiryo UI" pitchFamily="50" charset="-128"/>
              </a:rPr>
              <a:t>/AzureCSP)</a:t>
            </a:r>
          </a:p>
          <a:p>
            <a:pPr defTabSz="829361">
              <a:defRPr/>
            </a:pP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・ハイブリッドファイルサーバー</a:t>
            </a:r>
          </a:p>
          <a:p>
            <a:pPr defTabSz="829361">
              <a:defRPr/>
            </a:pPr>
            <a:endParaRPr lang="ja-JP" altLang="en-US" sz="726" dirty="0">
              <a:solidFill>
                <a:srgbClr val="000000">
                  <a:lumMod val="50000"/>
                  <a:lumOff val="50000"/>
                </a:srgbClr>
              </a:solidFill>
              <a:latin typeface="Meiryo UI" pitchFamily="50" charset="-128"/>
              <a:ea typeface="Meiryo UI" pitchFamily="50" charset="-128"/>
              <a:cs typeface="Meiryo UI" pitchFamily="50" charset="-128"/>
            </a:endParaRPr>
          </a:p>
        </p:txBody>
      </p:sp>
      <p:pic>
        <p:nvPicPr>
          <p:cNvPr id="252" name="図 251">
            <a:extLst>
              <a:ext uri="{FF2B5EF4-FFF2-40B4-BE49-F238E27FC236}">
                <a16:creationId xmlns:a16="http://schemas.microsoft.com/office/drawing/2014/main" id="{F2395C99-50F2-4E63-A807-8F38AB1F8F9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790282" y="2526030"/>
            <a:ext cx="395235" cy="534618"/>
          </a:xfrm>
          <a:prstGeom prst="rect">
            <a:avLst/>
          </a:prstGeom>
        </p:spPr>
      </p:pic>
      <p:pic>
        <p:nvPicPr>
          <p:cNvPr id="253" name="図 252">
            <a:extLst>
              <a:ext uri="{FF2B5EF4-FFF2-40B4-BE49-F238E27FC236}">
                <a16:creationId xmlns:a16="http://schemas.microsoft.com/office/drawing/2014/main" id="{2585143F-1EF9-4084-BF1B-04202773AB71}"/>
              </a:ext>
            </a:extLst>
          </p:cNvPr>
          <p:cNvPicPr>
            <a:picLocks noChangeAspect="1"/>
          </p:cNvPicPr>
          <p:nvPr/>
        </p:nvPicPr>
        <p:blipFill>
          <a:blip r:embed="rId18" cstate="print">
            <a:extLst>
              <a:ext uri="{BEBA8EAE-BF5A-486C-A8C5-ECC9F3942E4B}">
                <a14:imgProps xmlns:a14="http://schemas.microsoft.com/office/drawing/2010/main">
                  <a14:imgLayer r:embed="rId19">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972138" y="2253774"/>
            <a:ext cx="404188" cy="369295"/>
          </a:xfrm>
          <a:prstGeom prst="rect">
            <a:avLst/>
          </a:prstGeom>
        </p:spPr>
      </p:pic>
      <p:sp>
        <p:nvSpPr>
          <p:cNvPr id="81" name="テキスト ボックス 80">
            <a:extLst>
              <a:ext uri="{FF2B5EF4-FFF2-40B4-BE49-F238E27FC236}">
                <a16:creationId xmlns:a16="http://schemas.microsoft.com/office/drawing/2014/main" id="{40B3A4F9-5A5C-4DB1-BD95-EB9786A683FC}"/>
              </a:ext>
            </a:extLst>
          </p:cNvPr>
          <p:cNvSpPr txBox="1"/>
          <p:nvPr/>
        </p:nvSpPr>
        <p:spPr>
          <a:xfrm>
            <a:off x="690475" y="831638"/>
            <a:ext cx="8400056" cy="483209"/>
          </a:xfrm>
          <a:prstGeom prst="rect">
            <a:avLst/>
          </a:prstGeom>
          <a:noFill/>
        </p:spPr>
        <p:txBody>
          <a:bodyPr wrap="none" rtlCol="0">
            <a:spAutoFit/>
          </a:bodyPr>
          <a:lstStyle/>
          <a:p>
            <a:pPr algn="ctr"/>
            <a:r>
              <a:rPr lang="ja-JP" altLang="en-US" sz="2540" b="1" dirty="0">
                <a:solidFill>
                  <a:srgbClr val="002060"/>
                </a:solidFill>
                <a:latin typeface="Meiryo UI" panose="020B0604030504040204" pitchFamily="50" charset="-128"/>
                <a:ea typeface="Meiryo UI" panose="020B0604030504040204" pitchFamily="50" charset="-128"/>
              </a:rPr>
              <a:t>お客様のご要望に合わせて多彩なソリューションをご提供します</a:t>
            </a:r>
          </a:p>
        </p:txBody>
      </p:sp>
      <p:sp>
        <p:nvSpPr>
          <p:cNvPr id="5" name="スライド番号プレースホルダー 4">
            <a:extLst>
              <a:ext uri="{FF2B5EF4-FFF2-40B4-BE49-F238E27FC236}">
                <a16:creationId xmlns:a16="http://schemas.microsoft.com/office/drawing/2014/main" id="{C94A2FA3-0FDC-467F-9720-485E9EF6E348}"/>
              </a:ext>
            </a:extLst>
          </p:cNvPr>
          <p:cNvSpPr>
            <a:spLocks noGrp="1"/>
          </p:cNvSpPr>
          <p:nvPr>
            <p:ph type="sldNum" sz="quarter" idx="4"/>
          </p:nvPr>
        </p:nvSpPr>
        <p:spPr/>
        <p:txBody>
          <a:bodyPr/>
          <a:lstStyle/>
          <a:p>
            <a:pPr>
              <a:defRPr/>
            </a:pPr>
            <a:fld id="{FB3629B8-3F17-4C5D-9EA5-923845F78C95}" type="slidenum">
              <a:rPr lang="en-US" altLang="ja-JP" smtClean="0"/>
              <a:pPr>
                <a:defRPr/>
              </a:pPr>
              <a:t>64</a:t>
            </a:fld>
            <a:endParaRPr lang="en-US" altLang="ja-JP" dirty="0"/>
          </a:p>
        </p:txBody>
      </p:sp>
    </p:spTree>
    <p:extLst>
      <p:ext uri="{BB962C8B-B14F-4D97-AF65-F5344CB8AC3E}">
        <p14:creationId xmlns:p14="http://schemas.microsoft.com/office/powerpoint/2010/main" val="42012722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四角形: 角を丸くする 167">
            <a:extLst>
              <a:ext uri="{FF2B5EF4-FFF2-40B4-BE49-F238E27FC236}">
                <a16:creationId xmlns:a16="http://schemas.microsoft.com/office/drawing/2014/main" id="{A7FBDF5A-0432-4AF2-AF87-6849C009DA5F}"/>
              </a:ext>
            </a:extLst>
          </p:cNvPr>
          <p:cNvSpPr/>
          <p:nvPr/>
        </p:nvSpPr>
        <p:spPr bwMode="auto">
          <a:xfrm>
            <a:off x="516908" y="976884"/>
            <a:ext cx="3901461" cy="713713"/>
          </a:xfrm>
          <a:prstGeom prst="roundRect">
            <a:avLst>
              <a:gd name="adj" fmla="val 50000"/>
            </a:avLst>
          </a:prstGeom>
          <a:solidFill>
            <a:srgbClr val="D34175"/>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dirty="0">
              <a:solidFill>
                <a:srgbClr val="000000"/>
              </a:solidFill>
              <a:latin typeface="HGS創英角ﾎﾟｯﾌﾟ体" pitchFamily="50" charset="-128"/>
              <a:ea typeface="HGS創英角ﾎﾟｯﾌﾟ体" pitchFamily="50" charset="-128"/>
            </a:endParaRPr>
          </a:p>
        </p:txBody>
      </p:sp>
      <p:sp>
        <p:nvSpPr>
          <p:cNvPr id="5" name="テキスト ボックス 4">
            <a:extLst>
              <a:ext uri="{FF2B5EF4-FFF2-40B4-BE49-F238E27FC236}">
                <a16:creationId xmlns:a16="http://schemas.microsoft.com/office/drawing/2014/main" id="{CF75AB38-562D-45A5-A2EF-37652A740871}"/>
              </a:ext>
            </a:extLst>
          </p:cNvPr>
          <p:cNvSpPr txBox="1"/>
          <p:nvPr/>
        </p:nvSpPr>
        <p:spPr bwMode="auto">
          <a:xfrm>
            <a:off x="483353" y="4282391"/>
            <a:ext cx="1357162" cy="537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45005" rIns="90009" bIns="45005" rtlCol="0">
            <a:spAutoFit/>
          </a:bodyPr>
          <a:lstStyle/>
          <a:p>
            <a:pPr defTabSz="829361">
              <a:defRPr/>
            </a:pPr>
            <a:r>
              <a:rPr lang="en-US" altLang="ja-JP" sz="2902"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1</a:t>
            </a:r>
            <a:r>
              <a:rPr lang="en-US" altLang="ja-JP"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st STEP</a:t>
            </a:r>
            <a:endParaRPr lang="ja-JP" altLang="en-US"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 name="図 5">
            <a:extLst>
              <a:ext uri="{FF2B5EF4-FFF2-40B4-BE49-F238E27FC236}">
                <a16:creationId xmlns:a16="http://schemas.microsoft.com/office/drawing/2014/main" id="{7EBE2AEC-6F77-470C-B325-6980B554CA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2031" y="3839815"/>
            <a:ext cx="675150" cy="879867"/>
          </a:xfrm>
          <a:prstGeom prst="rect">
            <a:avLst/>
          </a:prstGeom>
        </p:spPr>
      </p:pic>
      <p:sp>
        <p:nvSpPr>
          <p:cNvPr id="12" name="角丸四角形 5">
            <a:extLst>
              <a:ext uri="{FF2B5EF4-FFF2-40B4-BE49-F238E27FC236}">
                <a16:creationId xmlns:a16="http://schemas.microsoft.com/office/drawing/2014/main" id="{68ECF837-D7F4-4C11-9904-FE4E3FB21E0B}"/>
              </a:ext>
            </a:extLst>
          </p:cNvPr>
          <p:cNvSpPr/>
          <p:nvPr/>
        </p:nvSpPr>
        <p:spPr bwMode="auto">
          <a:xfrm>
            <a:off x="3130937" y="3123148"/>
            <a:ext cx="6224335" cy="1576889"/>
          </a:xfrm>
          <a:prstGeom prst="roundRect">
            <a:avLst>
              <a:gd name="adj" fmla="val 1273"/>
            </a:avLst>
          </a:prstGeom>
          <a:solidFill>
            <a:srgbClr val="4EB6CE"/>
          </a:solidFill>
          <a:ln w="9525" cap="flat" cmpd="sng" algn="ctr">
            <a:noFill/>
            <a:prstDash val="solid"/>
            <a:round/>
            <a:headEnd type="none" w="med" len="med"/>
            <a:tailEnd type="none" w="med" len="med"/>
          </a:ln>
          <a:effectLst/>
        </p:spPr>
        <p:txBody>
          <a:bodyPr vert="horz" wrap="square" lIns="81485" tIns="40743" rIns="81485" bIns="40743" numCol="1" rtlCol="0" anchor="t" anchorCtr="0" compatLnSpc="1">
            <a:prstTxWarp prst="textNoShape">
              <a:avLst/>
            </a:prstTxWarp>
          </a:bodyPr>
          <a:lstStyle/>
          <a:p>
            <a:pPr defTabSz="906800">
              <a:defRPr/>
            </a:pPr>
            <a:endParaRPr lang="ja-JP" altLang="en-US" sz="1782" dirty="0">
              <a:solidFill>
                <a:srgbClr val="595959"/>
              </a:solidFill>
              <a:latin typeface="Arial" charset="0"/>
            </a:endParaRPr>
          </a:p>
        </p:txBody>
      </p:sp>
      <p:sp>
        <p:nvSpPr>
          <p:cNvPr id="13" name="四角形: 角を丸くする 12">
            <a:extLst>
              <a:ext uri="{FF2B5EF4-FFF2-40B4-BE49-F238E27FC236}">
                <a16:creationId xmlns:a16="http://schemas.microsoft.com/office/drawing/2014/main" id="{F3B6955C-8164-4BC4-B63D-719A104E5576}"/>
              </a:ext>
            </a:extLst>
          </p:cNvPr>
          <p:cNvSpPr/>
          <p:nvPr/>
        </p:nvSpPr>
        <p:spPr bwMode="auto">
          <a:xfrm>
            <a:off x="3225083" y="3486921"/>
            <a:ext cx="6055182" cy="1150910"/>
          </a:xfrm>
          <a:prstGeom prst="roundRect">
            <a:avLst>
              <a:gd name="adj" fmla="val 1218"/>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595959"/>
              </a:solidFill>
              <a:latin typeface="Arial" charset="0"/>
            </a:endParaRPr>
          </a:p>
        </p:txBody>
      </p:sp>
      <p:sp>
        <p:nvSpPr>
          <p:cNvPr id="14" name="角丸四角形 5">
            <a:extLst>
              <a:ext uri="{FF2B5EF4-FFF2-40B4-BE49-F238E27FC236}">
                <a16:creationId xmlns:a16="http://schemas.microsoft.com/office/drawing/2014/main" id="{DF2D54A8-8C12-4A80-A648-D6184C715A03}"/>
              </a:ext>
            </a:extLst>
          </p:cNvPr>
          <p:cNvSpPr/>
          <p:nvPr/>
        </p:nvSpPr>
        <p:spPr bwMode="auto">
          <a:xfrm>
            <a:off x="5158245" y="1466253"/>
            <a:ext cx="4197027" cy="1576889"/>
          </a:xfrm>
          <a:prstGeom prst="roundRect">
            <a:avLst>
              <a:gd name="adj" fmla="val 1273"/>
            </a:avLst>
          </a:prstGeom>
          <a:solidFill>
            <a:srgbClr val="4EB6CE"/>
          </a:solidFill>
          <a:ln w="9525" cap="flat" cmpd="sng" algn="ctr">
            <a:noFill/>
            <a:prstDash val="solid"/>
            <a:round/>
            <a:headEnd type="none" w="med" len="med"/>
            <a:tailEnd type="none" w="med" len="med"/>
          </a:ln>
          <a:effectLst/>
        </p:spPr>
        <p:txBody>
          <a:bodyPr vert="horz" wrap="square" lIns="81485" tIns="40743" rIns="81485" bIns="40743" numCol="1" rtlCol="0" anchor="t" anchorCtr="0" compatLnSpc="1">
            <a:prstTxWarp prst="textNoShape">
              <a:avLst/>
            </a:prstTxWarp>
          </a:bodyPr>
          <a:lstStyle/>
          <a:p>
            <a:pPr defTabSz="906800">
              <a:defRPr/>
            </a:pPr>
            <a:endParaRPr lang="ja-JP" altLang="en-US" sz="1782" dirty="0">
              <a:solidFill>
                <a:srgbClr val="595959"/>
              </a:solidFill>
              <a:latin typeface="Arial" charset="0"/>
            </a:endParaRPr>
          </a:p>
        </p:txBody>
      </p:sp>
      <p:sp>
        <p:nvSpPr>
          <p:cNvPr id="16" name="角丸四角形 5">
            <a:extLst>
              <a:ext uri="{FF2B5EF4-FFF2-40B4-BE49-F238E27FC236}">
                <a16:creationId xmlns:a16="http://schemas.microsoft.com/office/drawing/2014/main" id="{13B68B9E-732E-4D4F-83AD-7C0DC8538C6D}"/>
              </a:ext>
            </a:extLst>
          </p:cNvPr>
          <p:cNvSpPr/>
          <p:nvPr/>
        </p:nvSpPr>
        <p:spPr bwMode="auto">
          <a:xfrm>
            <a:off x="550728" y="4787114"/>
            <a:ext cx="8804545" cy="1576889"/>
          </a:xfrm>
          <a:prstGeom prst="roundRect">
            <a:avLst>
              <a:gd name="adj" fmla="val 1273"/>
            </a:avLst>
          </a:prstGeom>
          <a:solidFill>
            <a:srgbClr val="4EB6CE"/>
          </a:solidFill>
          <a:ln w="9525" cap="flat" cmpd="sng" algn="ctr">
            <a:noFill/>
            <a:prstDash val="solid"/>
            <a:round/>
            <a:headEnd type="none" w="med" len="med"/>
            <a:tailEnd type="none" w="med" len="med"/>
          </a:ln>
          <a:effectLst/>
        </p:spPr>
        <p:txBody>
          <a:bodyPr vert="horz" wrap="square" lIns="81485" tIns="40743" rIns="81485" bIns="40743" numCol="1" rtlCol="0" anchor="t" anchorCtr="0" compatLnSpc="1">
            <a:prstTxWarp prst="textNoShape">
              <a:avLst/>
            </a:prstTxWarp>
          </a:bodyPr>
          <a:lstStyle/>
          <a:p>
            <a:pPr defTabSz="906800">
              <a:defRPr/>
            </a:pPr>
            <a:endParaRPr lang="ja-JP" altLang="en-US" sz="1782" dirty="0">
              <a:solidFill>
                <a:srgbClr val="595959"/>
              </a:solidFill>
              <a:latin typeface="Arial" charset="0"/>
            </a:endParaRPr>
          </a:p>
        </p:txBody>
      </p:sp>
      <p:sp>
        <p:nvSpPr>
          <p:cNvPr id="18" name="テキスト ボックス 17">
            <a:extLst>
              <a:ext uri="{FF2B5EF4-FFF2-40B4-BE49-F238E27FC236}">
                <a16:creationId xmlns:a16="http://schemas.microsoft.com/office/drawing/2014/main" id="{35A03384-859C-4201-BB93-435552BE126F}"/>
              </a:ext>
            </a:extLst>
          </p:cNvPr>
          <p:cNvSpPr txBox="1"/>
          <p:nvPr/>
        </p:nvSpPr>
        <p:spPr bwMode="auto">
          <a:xfrm>
            <a:off x="3079620" y="2627245"/>
            <a:ext cx="1443725" cy="537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45005" rIns="90009" bIns="45005" rtlCol="0">
            <a:spAutoFit/>
          </a:bodyPr>
          <a:lstStyle/>
          <a:p>
            <a:pPr defTabSz="829361">
              <a:defRPr/>
            </a:pPr>
            <a:r>
              <a:rPr lang="en-US" altLang="ja-JP" sz="2902"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2</a:t>
            </a:r>
            <a:r>
              <a:rPr lang="en-US" altLang="ja-JP"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nd</a:t>
            </a:r>
            <a:r>
              <a:rPr lang="ja-JP" altLang="en-US"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STEP</a:t>
            </a:r>
            <a:endParaRPr lang="ja-JP" altLang="en-US"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9" name="図 18">
            <a:extLst>
              <a:ext uri="{FF2B5EF4-FFF2-40B4-BE49-F238E27FC236}">
                <a16:creationId xmlns:a16="http://schemas.microsoft.com/office/drawing/2014/main" id="{A8909D39-ED03-43B9-B08A-1BAD166798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87820" y="1993659"/>
            <a:ext cx="782042" cy="757149"/>
          </a:xfrm>
          <a:prstGeom prst="rect">
            <a:avLst/>
          </a:prstGeom>
        </p:spPr>
      </p:pic>
      <p:pic>
        <p:nvPicPr>
          <p:cNvPr id="20" name="図 19">
            <a:extLst>
              <a:ext uri="{FF2B5EF4-FFF2-40B4-BE49-F238E27FC236}">
                <a16:creationId xmlns:a16="http://schemas.microsoft.com/office/drawing/2014/main" id="{BCAF8F34-9A91-4AFE-AB36-94C47A9117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9951" y="744600"/>
            <a:ext cx="891609" cy="626469"/>
          </a:xfrm>
          <a:prstGeom prst="rect">
            <a:avLst/>
          </a:prstGeom>
        </p:spPr>
      </p:pic>
      <p:sp>
        <p:nvSpPr>
          <p:cNvPr id="21" name="テキスト ボックス 20">
            <a:extLst>
              <a:ext uri="{FF2B5EF4-FFF2-40B4-BE49-F238E27FC236}">
                <a16:creationId xmlns:a16="http://schemas.microsoft.com/office/drawing/2014/main" id="{9AFA5EEC-278E-4F40-A424-8DE52B28E575}"/>
              </a:ext>
            </a:extLst>
          </p:cNvPr>
          <p:cNvSpPr txBox="1"/>
          <p:nvPr/>
        </p:nvSpPr>
        <p:spPr bwMode="auto">
          <a:xfrm>
            <a:off x="5083339" y="947816"/>
            <a:ext cx="1394031" cy="537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9" tIns="45005" rIns="90009" bIns="45005" rtlCol="0">
            <a:spAutoFit/>
          </a:bodyPr>
          <a:lstStyle/>
          <a:p>
            <a:pPr defTabSz="829361">
              <a:defRPr/>
            </a:pPr>
            <a:r>
              <a:rPr lang="en-US" altLang="ja-JP" sz="2902"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3</a:t>
            </a:r>
            <a:r>
              <a:rPr lang="en-US" altLang="ja-JP"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rd</a:t>
            </a:r>
            <a:r>
              <a:rPr lang="ja-JP" altLang="en-US"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rPr>
              <a:t>STEP</a:t>
            </a:r>
            <a:endParaRPr lang="ja-JP" altLang="en-US" sz="1814" b="1" dirty="0">
              <a:solidFill>
                <a:srgbClr val="4EB6CE"/>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a:extLst>
              <a:ext uri="{FF2B5EF4-FFF2-40B4-BE49-F238E27FC236}">
                <a16:creationId xmlns:a16="http://schemas.microsoft.com/office/drawing/2014/main" id="{F73B2AB7-FA0D-43C6-A24D-A36E0D8CFDD5}"/>
              </a:ext>
            </a:extLst>
          </p:cNvPr>
          <p:cNvSpPr txBox="1"/>
          <p:nvPr/>
        </p:nvSpPr>
        <p:spPr bwMode="auto">
          <a:xfrm>
            <a:off x="609984" y="4787549"/>
            <a:ext cx="3266010" cy="368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8435" tIns="44219" rIns="88435" bIns="44219" rtlCol="0">
            <a:spAutoFit/>
          </a:bodyPr>
          <a:lstStyle/>
          <a:p>
            <a:pPr defTabSz="829361">
              <a:defRPr/>
            </a:pPr>
            <a:r>
              <a:rPr lang="ja-JP" altLang="en-US" sz="1814" b="1" spc="272"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ペーパーレス推進</a:t>
            </a:r>
          </a:p>
        </p:txBody>
      </p:sp>
      <p:sp>
        <p:nvSpPr>
          <p:cNvPr id="22" name="四角形: 角を丸くする 21">
            <a:extLst>
              <a:ext uri="{FF2B5EF4-FFF2-40B4-BE49-F238E27FC236}">
                <a16:creationId xmlns:a16="http://schemas.microsoft.com/office/drawing/2014/main" id="{12021392-CC6C-49AE-A7E8-046799C0EB86}"/>
              </a:ext>
            </a:extLst>
          </p:cNvPr>
          <p:cNvSpPr/>
          <p:nvPr/>
        </p:nvSpPr>
        <p:spPr bwMode="auto">
          <a:xfrm>
            <a:off x="627292" y="5154010"/>
            <a:ext cx="8652974" cy="1150910"/>
          </a:xfrm>
          <a:prstGeom prst="roundRect">
            <a:avLst>
              <a:gd name="adj" fmla="val 1218"/>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595959"/>
              </a:solidFill>
              <a:latin typeface="Arial" charset="0"/>
            </a:endParaRPr>
          </a:p>
        </p:txBody>
      </p:sp>
      <p:sp>
        <p:nvSpPr>
          <p:cNvPr id="24" name="テキスト ボックス 23">
            <a:extLst>
              <a:ext uri="{FF2B5EF4-FFF2-40B4-BE49-F238E27FC236}">
                <a16:creationId xmlns:a16="http://schemas.microsoft.com/office/drawing/2014/main" id="{1C95AF6D-39A7-48ED-9247-E1445E4AEA47}"/>
              </a:ext>
            </a:extLst>
          </p:cNvPr>
          <p:cNvSpPr txBox="1"/>
          <p:nvPr/>
        </p:nvSpPr>
        <p:spPr bwMode="auto">
          <a:xfrm>
            <a:off x="3203427" y="3140551"/>
            <a:ext cx="2393876" cy="368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8435" tIns="44219" rIns="88435" bIns="44219" rtlCol="0">
            <a:spAutoFit/>
          </a:bodyPr>
          <a:lstStyle>
            <a:defPPr>
              <a:defRPr lang="ja-JP"/>
            </a:defPPr>
            <a:lvl1pPr>
              <a:defRPr sz="2000" b="1" spc="3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defTabSz="829361">
              <a:defRPr/>
            </a:pPr>
            <a:r>
              <a:rPr lang="ja-JP" altLang="en-US" sz="1814" spc="272" dirty="0">
                <a:solidFill>
                  <a:srgbClr val="FFFFFF"/>
                </a:solidFill>
              </a:rPr>
              <a:t>テレワーク環境整備</a:t>
            </a:r>
            <a:endParaRPr lang="en-US" altLang="ja-JP" sz="1814" spc="272" dirty="0">
              <a:solidFill>
                <a:srgbClr val="FFFFFF"/>
              </a:solidFill>
            </a:endParaRPr>
          </a:p>
        </p:txBody>
      </p:sp>
      <p:sp>
        <p:nvSpPr>
          <p:cNvPr id="25" name="テキスト ボックス 24">
            <a:extLst>
              <a:ext uri="{FF2B5EF4-FFF2-40B4-BE49-F238E27FC236}">
                <a16:creationId xmlns:a16="http://schemas.microsoft.com/office/drawing/2014/main" id="{52BCF4C2-D365-4FCF-A894-54CEC983211E}"/>
              </a:ext>
            </a:extLst>
          </p:cNvPr>
          <p:cNvSpPr txBox="1"/>
          <p:nvPr/>
        </p:nvSpPr>
        <p:spPr bwMode="auto">
          <a:xfrm>
            <a:off x="5194491" y="1465643"/>
            <a:ext cx="4160781" cy="368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8435" tIns="44219" rIns="88435" bIns="44219" rtlCol="0">
            <a:spAutoFit/>
          </a:bodyPr>
          <a:lstStyle>
            <a:defPPr>
              <a:defRPr lang="ja-JP"/>
            </a:defPPr>
            <a:lvl1pPr>
              <a:defRPr sz="2000" b="1" spc="3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defTabSz="829361">
              <a:defRPr/>
            </a:pPr>
            <a:r>
              <a:rPr lang="ja-JP" altLang="en-US" sz="1814" spc="272" dirty="0">
                <a:solidFill>
                  <a:srgbClr val="FFFFFF"/>
                </a:solidFill>
              </a:rPr>
              <a:t>新たな分野へ　</a:t>
            </a:r>
            <a:r>
              <a:rPr lang="en-US" altLang="ja-JP" sz="1814" spc="272" dirty="0">
                <a:solidFill>
                  <a:srgbClr val="FFFFFF"/>
                </a:solidFill>
              </a:rPr>
              <a:t>AI</a:t>
            </a:r>
            <a:r>
              <a:rPr lang="ja-JP" altLang="en-US" sz="1814" spc="272" dirty="0">
                <a:solidFill>
                  <a:srgbClr val="FFFFFF"/>
                </a:solidFill>
              </a:rPr>
              <a:t>・</a:t>
            </a:r>
            <a:r>
              <a:rPr lang="en-US" altLang="ja-JP" sz="1814" spc="272" dirty="0">
                <a:solidFill>
                  <a:srgbClr val="FFFFFF"/>
                </a:solidFill>
              </a:rPr>
              <a:t>IoT</a:t>
            </a:r>
            <a:r>
              <a:rPr lang="ja-JP" altLang="en-US" sz="1814" spc="272" dirty="0">
                <a:solidFill>
                  <a:srgbClr val="FFFFFF"/>
                </a:solidFill>
              </a:rPr>
              <a:t>・</a:t>
            </a:r>
            <a:r>
              <a:rPr lang="en-US" altLang="ja-JP" sz="1814" spc="272" dirty="0">
                <a:solidFill>
                  <a:srgbClr val="FFFFFF"/>
                </a:solidFill>
              </a:rPr>
              <a:t>RPA</a:t>
            </a:r>
            <a:r>
              <a:rPr lang="ja-JP" altLang="en-US" sz="1814" spc="272" dirty="0">
                <a:solidFill>
                  <a:srgbClr val="FFFFFF"/>
                </a:solidFill>
              </a:rPr>
              <a:t>活用</a:t>
            </a:r>
            <a:endParaRPr lang="en-US" altLang="ja-JP" sz="1814" spc="272" dirty="0">
              <a:solidFill>
                <a:srgbClr val="FFFFFF"/>
              </a:solidFill>
            </a:endParaRPr>
          </a:p>
        </p:txBody>
      </p:sp>
      <p:sp>
        <p:nvSpPr>
          <p:cNvPr id="26" name="四角形: 角を丸くする 25">
            <a:extLst>
              <a:ext uri="{FF2B5EF4-FFF2-40B4-BE49-F238E27FC236}">
                <a16:creationId xmlns:a16="http://schemas.microsoft.com/office/drawing/2014/main" id="{3DA72C17-38EF-4A19-9FAD-9A5054CD9202}"/>
              </a:ext>
            </a:extLst>
          </p:cNvPr>
          <p:cNvSpPr/>
          <p:nvPr/>
        </p:nvSpPr>
        <p:spPr bwMode="auto">
          <a:xfrm>
            <a:off x="5247751" y="1837870"/>
            <a:ext cx="4032515" cy="1150910"/>
          </a:xfrm>
          <a:prstGeom prst="roundRect">
            <a:avLst>
              <a:gd name="adj" fmla="val 1218"/>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1814" dirty="0">
              <a:solidFill>
                <a:srgbClr val="595959"/>
              </a:solidFill>
              <a:latin typeface="Arial" charset="0"/>
            </a:endParaRPr>
          </a:p>
        </p:txBody>
      </p:sp>
      <p:sp>
        <p:nvSpPr>
          <p:cNvPr id="167" name="タイトル 2">
            <a:extLst>
              <a:ext uri="{FF2B5EF4-FFF2-40B4-BE49-F238E27FC236}">
                <a16:creationId xmlns:a16="http://schemas.microsoft.com/office/drawing/2014/main" id="{E0B7A15D-57A7-42BE-A3E1-B12F014361BA}"/>
              </a:ext>
            </a:extLst>
          </p:cNvPr>
          <p:cNvSpPr txBox="1">
            <a:spLocks/>
          </p:cNvSpPr>
          <p:nvPr/>
        </p:nvSpPr>
        <p:spPr bwMode="auto">
          <a:xfrm>
            <a:off x="1193837" y="1023278"/>
            <a:ext cx="3295814" cy="643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4606" tIns="42304" rIns="84606" bIns="42304" numCol="1" anchor="t" anchorCtr="0" compatLnSpc="1">
            <a:prstTxWarp prst="textNoShape">
              <a:avLst/>
            </a:prstTxWarp>
            <a:spAutoFit/>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2pPr>
            <a:lvl3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3pPr>
            <a:lvl4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4pPr>
            <a:lvl5pPr algn="l" defTabSz="1028700" rtl="0" eaLnBrk="0" fontAlgn="base" hangingPunct="0">
              <a:spcBef>
                <a:spcPct val="0"/>
              </a:spcBef>
              <a:spcAft>
                <a:spcPct val="0"/>
              </a:spcAft>
              <a:defRPr kumimoji="1" sz="3200">
                <a:solidFill>
                  <a:schemeClr val="tx1"/>
                </a:solidFill>
                <a:latin typeface="HGP創英角ｺﾞｼｯｸUB" pitchFamily="50" charset="-128"/>
                <a:ea typeface="HGP創英角ｺﾞｼｯｸUB" pitchFamily="50" charset="-128"/>
              </a:defRPr>
            </a:lvl5pPr>
            <a:lvl6pPr marL="4572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6pPr>
            <a:lvl7pPr marL="9144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7pPr>
            <a:lvl8pPr marL="13716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8pPr>
            <a:lvl9pPr marL="1828800" algn="l" defTabSz="1028700" rtl="0" fontAlgn="base">
              <a:spcBef>
                <a:spcPct val="0"/>
              </a:spcBef>
              <a:spcAft>
                <a:spcPct val="0"/>
              </a:spcAft>
              <a:defRPr kumimoji="1" sz="3200">
                <a:solidFill>
                  <a:schemeClr val="tx1"/>
                </a:solidFill>
                <a:latin typeface="HGP創英角ｺﾞｼｯｸUB" pitchFamily="50" charset="-128"/>
                <a:ea typeface="HGP創英角ｺﾞｼｯｸUB" pitchFamily="50" charset="-128"/>
              </a:defRPr>
            </a:lvl9pPr>
          </a:lstStyle>
          <a:p>
            <a:pPr defTabSz="933031">
              <a:defRPr/>
            </a:pPr>
            <a:r>
              <a:rPr lang="ja-JP" altLang="en-US" sz="1814" b="1"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デジタルトランスフォーメーション</a:t>
            </a:r>
            <a:endParaRPr lang="en-US" altLang="ja-JP" sz="1814" b="1"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pPr defTabSz="933031">
              <a:defRPr/>
            </a:pPr>
            <a:r>
              <a:rPr lang="ja-JP" altLang="en-US" sz="1814" b="1" kern="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推進ロードマップ</a:t>
            </a:r>
          </a:p>
        </p:txBody>
      </p:sp>
      <p:grpSp>
        <p:nvGrpSpPr>
          <p:cNvPr id="11" name="グループ化 10">
            <a:extLst>
              <a:ext uri="{FF2B5EF4-FFF2-40B4-BE49-F238E27FC236}">
                <a16:creationId xmlns:a16="http://schemas.microsoft.com/office/drawing/2014/main" id="{DE203644-8388-402E-9A1B-6B43505F38E5}"/>
              </a:ext>
            </a:extLst>
          </p:cNvPr>
          <p:cNvGrpSpPr/>
          <p:nvPr/>
        </p:nvGrpSpPr>
        <p:grpSpPr>
          <a:xfrm>
            <a:off x="755932" y="1072667"/>
            <a:ext cx="397020" cy="381296"/>
            <a:chOff x="496781" y="1285456"/>
            <a:chExt cx="437733" cy="420396"/>
          </a:xfrm>
        </p:grpSpPr>
        <p:sp>
          <p:nvSpPr>
            <p:cNvPr id="9" name="涙形 8">
              <a:extLst>
                <a:ext uri="{FF2B5EF4-FFF2-40B4-BE49-F238E27FC236}">
                  <a16:creationId xmlns:a16="http://schemas.microsoft.com/office/drawing/2014/main" id="{1C8CA5BD-468B-45C9-8A35-161F24A9A091}"/>
                </a:ext>
              </a:extLst>
            </p:cNvPr>
            <p:cNvSpPr/>
            <p:nvPr/>
          </p:nvSpPr>
          <p:spPr bwMode="auto">
            <a:xfrm rot="8158874">
              <a:off x="496781" y="1285456"/>
              <a:ext cx="437733" cy="420396"/>
            </a:xfrm>
            <a:prstGeom prst="teardrop">
              <a:avLst>
                <a:gd name="adj" fmla="val 125975"/>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dirty="0">
                <a:solidFill>
                  <a:srgbClr val="000000"/>
                </a:solidFill>
                <a:latin typeface="HGS創英角ﾎﾟｯﾌﾟ体" pitchFamily="50" charset="-128"/>
                <a:ea typeface="HGS創英角ﾎﾟｯﾌﾟ体" pitchFamily="50" charset="-128"/>
              </a:endParaRPr>
            </a:p>
          </p:txBody>
        </p:sp>
        <p:sp>
          <p:nvSpPr>
            <p:cNvPr id="10" name="楕円 9">
              <a:extLst>
                <a:ext uri="{FF2B5EF4-FFF2-40B4-BE49-F238E27FC236}">
                  <a16:creationId xmlns:a16="http://schemas.microsoft.com/office/drawing/2014/main" id="{3A8ACCD4-BAA4-48E6-8CF9-80DBC3137FE8}"/>
                </a:ext>
              </a:extLst>
            </p:cNvPr>
            <p:cNvSpPr/>
            <p:nvPr/>
          </p:nvSpPr>
          <p:spPr bwMode="auto">
            <a:xfrm>
              <a:off x="608474" y="1343966"/>
              <a:ext cx="227241" cy="215175"/>
            </a:xfrm>
            <a:prstGeom prst="ellipse">
              <a:avLst/>
            </a:prstGeom>
            <a:solidFill>
              <a:srgbClr val="D34175"/>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defRPr/>
              </a:pPr>
              <a:endParaRPr lang="ja-JP" altLang="en-US" sz="2902" dirty="0">
                <a:solidFill>
                  <a:srgbClr val="000000"/>
                </a:solidFill>
                <a:latin typeface="HGS創英角ﾎﾟｯﾌﾟ体" pitchFamily="50" charset="-128"/>
                <a:ea typeface="HGS創英角ﾎﾟｯﾌﾟ体" pitchFamily="50" charset="-128"/>
              </a:endParaRPr>
            </a:p>
          </p:txBody>
        </p:sp>
      </p:grpSp>
      <p:pic>
        <p:nvPicPr>
          <p:cNvPr id="196" name="図 195">
            <a:extLst>
              <a:ext uri="{FF2B5EF4-FFF2-40B4-BE49-F238E27FC236}">
                <a16:creationId xmlns:a16="http://schemas.microsoft.com/office/drawing/2014/main" id="{E1FEF44A-B335-4FE5-9532-DED9C488CBD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504" y="5674492"/>
            <a:ext cx="763835" cy="167838"/>
          </a:xfrm>
          <a:prstGeom prst="rect">
            <a:avLst/>
          </a:prstGeom>
        </p:spPr>
      </p:pic>
      <p:sp>
        <p:nvSpPr>
          <p:cNvPr id="197" name="正方形/長方形 196">
            <a:extLst>
              <a:ext uri="{FF2B5EF4-FFF2-40B4-BE49-F238E27FC236}">
                <a16:creationId xmlns:a16="http://schemas.microsoft.com/office/drawing/2014/main" id="{338C9D30-69A0-4103-A7F0-F4A25A6A0686}"/>
              </a:ext>
            </a:extLst>
          </p:cNvPr>
          <p:cNvSpPr/>
          <p:nvPr/>
        </p:nvSpPr>
        <p:spPr>
          <a:xfrm>
            <a:off x="5287567" y="5494403"/>
            <a:ext cx="581649"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en-US" altLang="ja-JP" sz="726" dirty="0">
                <a:solidFill>
                  <a:srgbClr val="000000">
                    <a:lumMod val="50000"/>
                    <a:lumOff val="50000"/>
                  </a:srgbClr>
                </a:solidFill>
                <a:latin typeface="Meiryo UI" pitchFamily="50" charset="-128"/>
                <a:ea typeface="Meiryo UI" pitchFamily="50" charset="-128"/>
              </a:rPr>
              <a:t>FortiGate</a:t>
            </a:r>
          </a:p>
        </p:txBody>
      </p:sp>
      <p:pic>
        <p:nvPicPr>
          <p:cNvPr id="198" name="図 197">
            <a:extLst>
              <a:ext uri="{FF2B5EF4-FFF2-40B4-BE49-F238E27FC236}">
                <a16:creationId xmlns:a16="http://schemas.microsoft.com/office/drawing/2014/main" id="{E6D024E8-23EA-460A-9A65-A77A662B1E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3414" y="5680496"/>
            <a:ext cx="395235" cy="534618"/>
          </a:xfrm>
          <a:prstGeom prst="rect">
            <a:avLst/>
          </a:prstGeom>
        </p:spPr>
      </p:pic>
      <p:pic>
        <p:nvPicPr>
          <p:cNvPr id="199" name="図 198">
            <a:extLst>
              <a:ext uri="{FF2B5EF4-FFF2-40B4-BE49-F238E27FC236}">
                <a16:creationId xmlns:a16="http://schemas.microsoft.com/office/drawing/2014/main" id="{68363830-665E-429C-B06F-576AB64E51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9855" y="6037026"/>
            <a:ext cx="851216" cy="167168"/>
          </a:xfrm>
          <a:prstGeom prst="rect">
            <a:avLst/>
          </a:prstGeom>
        </p:spPr>
      </p:pic>
      <p:sp>
        <p:nvSpPr>
          <p:cNvPr id="200" name="正方形/長方形 199">
            <a:extLst>
              <a:ext uri="{FF2B5EF4-FFF2-40B4-BE49-F238E27FC236}">
                <a16:creationId xmlns:a16="http://schemas.microsoft.com/office/drawing/2014/main" id="{79A03885-9569-47DA-BB9A-A52E850871E8}"/>
              </a:ext>
            </a:extLst>
          </p:cNvPr>
          <p:cNvSpPr/>
          <p:nvPr/>
        </p:nvSpPr>
        <p:spPr>
          <a:xfrm>
            <a:off x="5266966" y="5859597"/>
            <a:ext cx="601447" cy="204030"/>
          </a:xfrm>
          <a:prstGeom prst="rect">
            <a:avLst/>
          </a:prstGeom>
          <a:noFill/>
        </p:spPr>
        <p:txBody>
          <a:bodyPr wrap="none">
            <a:spAutoFit/>
          </a:bodyPr>
          <a:lstStyle/>
          <a:p>
            <a:pPr defTabSz="922509">
              <a:defRPr/>
            </a:pPr>
            <a:r>
              <a:rPr lang="en-US" altLang="ja-JP" sz="726" dirty="0">
                <a:solidFill>
                  <a:srgbClr val="000000">
                    <a:lumMod val="50000"/>
                    <a:lumOff val="50000"/>
                  </a:srgbClr>
                </a:solidFill>
                <a:latin typeface="Meiryo UI"/>
                <a:ea typeface="Meiryo UI"/>
              </a:rPr>
              <a:t>SubGate </a:t>
            </a:r>
          </a:p>
        </p:txBody>
      </p:sp>
      <p:sp>
        <p:nvSpPr>
          <p:cNvPr id="201" name="正方形/長方形 200">
            <a:extLst>
              <a:ext uri="{FF2B5EF4-FFF2-40B4-BE49-F238E27FC236}">
                <a16:creationId xmlns:a16="http://schemas.microsoft.com/office/drawing/2014/main" id="{9F1F3AA9-834D-4926-8513-1571B9D587EE}"/>
              </a:ext>
            </a:extLst>
          </p:cNvPr>
          <p:cNvSpPr/>
          <p:nvPr/>
        </p:nvSpPr>
        <p:spPr>
          <a:xfrm>
            <a:off x="6472283" y="5710138"/>
            <a:ext cx="694421" cy="315727"/>
          </a:xfrm>
          <a:prstGeom prst="rect">
            <a:avLst/>
          </a:prstGeom>
          <a:noFill/>
          <a:effectLst>
            <a:glow rad="127000">
              <a:schemeClr val="bg1"/>
            </a:glow>
          </a:effectLst>
        </p:spPr>
        <p:txBody>
          <a:bodyPr wrap="none">
            <a:spAutoFit/>
          </a:bodyPr>
          <a:lstStyle/>
          <a:p>
            <a:pPr defTabSz="922509">
              <a:defRPr/>
            </a:pPr>
            <a:r>
              <a:rPr lang="en-US" altLang="ja-JP" sz="726" dirty="0">
                <a:solidFill>
                  <a:srgbClr val="000000">
                    <a:lumMod val="50000"/>
                    <a:lumOff val="50000"/>
                  </a:srgbClr>
                </a:solidFill>
                <a:effectLst>
                  <a:glow rad="127000">
                    <a:srgbClr val="FFFFFF"/>
                  </a:glow>
                </a:effectLst>
                <a:latin typeface="Meiryo UI"/>
                <a:ea typeface="Meiryo UI"/>
              </a:rPr>
              <a:t>SKYSEA</a:t>
            </a:r>
          </a:p>
          <a:p>
            <a:pPr defTabSz="922509">
              <a:defRPr/>
            </a:pPr>
            <a:r>
              <a:rPr lang="en-US" altLang="ja-JP" sz="726" dirty="0">
                <a:solidFill>
                  <a:srgbClr val="000000">
                    <a:lumMod val="50000"/>
                    <a:lumOff val="50000"/>
                  </a:srgbClr>
                </a:solidFill>
                <a:effectLst>
                  <a:glow rad="127000">
                    <a:srgbClr val="FFFFFF"/>
                  </a:glow>
                </a:effectLst>
                <a:latin typeface="Meiryo UI"/>
                <a:ea typeface="Meiryo UI"/>
              </a:rPr>
              <a:t>Client View</a:t>
            </a:r>
          </a:p>
        </p:txBody>
      </p:sp>
      <p:pic>
        <p:nvPicPr>
          <p:cNvPr id="202" name="図 201">
            <a:extLst>
              <a:ext uri="{FF2B5EF4-FFF2-40B4-BE49-F238E27FC236}">
                <a16:creationId xmlns:a16="http://schemas.microsoft.com/office/drawing/2014/main" id="{11875C09-2C0E-4AE5-BDFF-DBEC13CD53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8754" y="5666066"/>
            <a:ext cx="765046" cy="168105"/>
          </a:xfrm>
          <a:prstGeom prst="rect">
            <a:avLst/>
          </a:prstGeom>
        </p:spPr>
      </p:pic>
      <p:sp>
        <p:nvSpPr>
          <p:cNvPr id="203" name="正方形/長方形 202">
            <a:extLst>
              <a:ext uri="{FF2B5EF4-FFF2-40B4-BE49-F238E27FC236}">
                <a16:creationId xmlns:a16="http://schemas.microsoft.com/office/drawing/2014/main" id="{F87460B2-028B-4877-BB9D-A02897DD1B4C}"/>
              </a:ext>
            </a:extLst>
          </p:cNvPr>
          <p:cNvSpPr/>
          <p:nvPr/>
        </p:nvSpPr>
        <p:spPr>
          <a:xfrm>
            <a:off x="8068667" y="5483343"/>
            <a:ext cx="612668" cy="204030"/>
          </a:xfrm>
          <a:prstGeom prst="rect">
            <a:avLst/>
          </a:prstGeom>
          <a:noFill/>
        </p:spPr>
        <p:txBody>
          <a:bodyPr wrap="none">
            <a:spAutoFit/>
          </a:bodyPr>
          <a:lstStyle/>
          <a:p>
            <a:pPr defTabSz="922509">
              <a:defRPr/>
            </a:pPr>
            <a:r>
              <a:rPr lang="en-US" altLang="ja-JP" sz="726" dirty="0">
                <a:solidFill>
                  <a:srgbClr val="000000">
                    <a:lumMod val="50000"/>
                    <a:lumOff val="50000"/>
                  </a:srgbClr>
                </a:solidFill>
                <a:latin typeface="Meiryo UI"/>
                <a:ea typeface="Meiryo UI"/>
              </a:rPr>
              <a:t>NetAttest</a:t>
            </a:r>
          </a:p>
        </p:txBody>
      </p:sp>
      <p:sp>
        <p:nvSpPr>
          <p:cNvPr id="208" name="テキスト ボックス 207">
            <a:extLst>
              <a:ext uri="{FF2B5EF4-FFF2-40B4-BE49-F238E27FC236}">
                <a16:creationId xmlns:a16="http://schemas.microsoft.com/office/drawing/2014/main" id="{1FCE2E93-30F0-4B17-8842-3EA59236FEFF}"/>
              </a:ext>
            </a:extLst>
          </p:cNvPr>
          <p:cNvSpPr txBox="1"/>
          <p:nvPr/>
        </p:nvSpPr>
        <p:spPr bwMode="auto">
          <a:xfrm>
            <a:off x="4990209" y="4787549"/>
            <a:ext cx="3266010" cy="368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8435" tIns="44219" rIns="88435" bIns="44219" rtlCol="0">
            <a:spAutoFit/>
          </a:bodyPr>
          <a:lstStyle/>
          <a:p>
            <a:pPr defTabSz="829361">
              <a:defRPr/>
            </a:pPr>
            <a:r>
              <a:rPr lang="ja-JP" altLang="en-US" sz="1814" b="1" spc="272"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セキュリティ強化</a:t>
            </a:r>
          </a:p>
        </p:txBody>
      </p:sp>
      <p:grpSp>
        <p:nvGrpSpPr>
          <p:cNvPr id="23" name="グループ化 22">
            <a:extLst>
              <a:ext uri="{FF2B5EF4-FFF2-40B4-BE49-F238E27FC236}">
                <a16:creationId xmlns:a16="http://schemas.microsoft.com/office/drawing/2014/main" id="{10ECCAC2-2FD1-4325-B7F0-C99715317DA3}"/>
              </a:ext>
            </a:extLst>
          </p:cNvPr>
          <p:cNvGrpSpPr/>
          <p:nvPr/>
        </p:nvGrpSpPr>
        <p:grpSpPr>
          <a:xfrm>
            <a:off x="4953000" y="4822890"/>
            <a:ext cx="0" cy="1448559"/>
            <a:chOff x="5130800" y="5317459"/>
            <a:chExt cx="0" cy="1597103"/>
          </a:xfrm>
        </p:grpSpPr>
        <p:cxnSp>
          <p:nvCxnSpPr>
            <p:cNvPr id="17" name="直線コネクタ 16">
              <a:extLst>
                <a:ext uri="{FF2B5EF4-FFF2-40B4-BE49-F238E27FC236}">
                  <a16:creationId xmlns:a16="http://schemas.microsoft.com/office/drawing/2014/main" id="{78DDFC07-3EB5-41D4-B602-420931222035}"/>
                </a:ext>
              </a:extLst>
            </p:cNvPr>
            <p:cNvCxnSpPr/>
            <p:nvPr/>
          </p:nvCxnSpPr>
          <p:spPr bwMode="auto">
            <a:xfrm>
              <a:off x="5130800" y="5317459"/>
              <a:ext cx="0" cy="274366"/>
            </a:xfrm>
            <a:prstGeom prst="line">
              <a:avLst/>
            </a:prstGeom>
            <a:solidFill>
              <a:schemeClr val="accent1"/>
            </a:solidFill>
            <a:ln w="1905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直線コネクタ 208">
              <a:extLst>
                <a:ext uri="{FF2B5EF4-FFF2-40B4-BE49-F238E27FC236}">
                  <a16:creationId xmlns:a16="http://schemas.microsoft.com/office/drawing/2014/main" id="{A1439CE1-DAA7-4DFF-85B0-A9732FEA337C}"/>
                </a:ext>
              </a:extLst>
            </p:cNvPr>
            <p:cNvCxnSpPr/>
            <p:nvPr/>
          </p:nvCxnSpPr>
          <p:spPr bwMode="auto">
            <a:xfrm>
              <a:off x="5130800" y="5653855"/>
              <a:ext cx="0" cy="1260707"/>
            </a:xfrm>
            <a:prstGeom prst="line">
              <a:avLst/>
            </a:prstGeom>
            <a:solidFill>
              <a:schemeClr val="accent1"/>
            </a:solidFill>
            <a:ln w="19050" cap="flat" cmpd="sng" algn="ctr">
              <a:solidFill>
                <a:srgbClr val="4EB6CE"/>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38" name="図 237">
            <a:extLst>
              <a:ext uri="{FF2B5EF4-FFF2-40B4-BE49-F238E27FC236}">
                <a16:creationId xmlns:a16="http://schemas.microsoft.com/office/drawing/2014/main" id="{B4DCEEAC-33FA-4DE5-8C09-46868F0C72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380" y="5560777"/>
            <a:ext cx="689279" cy="181969"/>
          </a:xfrm>
          <a:prstGeom prst="rect">
            <a:avLst/>
          </a:prstGeom>
        </p:spPr>
      </p:pic>
      <p:sp>
        <p:nvSpPr>
          <p:cNvPr id="239" name="テキスト ボックス 238">
            <a:extLst>
              <a:ext uri="{FF2B5EF4-FFF2-40B4-BE49-F238E27FC236}">
                <a16:creationId xmlns:a16="http://schemas.microsoft.com/office/drawing/2014/main" id="{E85EB7E3-4941-4BAC-A954-6CE182B08F58}"/>
              </a:ext>
            </a:extLst>
          </p:cNvPr>
          <p:cNvSpPr txBox="1"/>
          <p:nvPr/>
        </p:nvSpPr>
        <p:spPr bwMode="auto">
          <a:xfrm>
            <a:off x="1395724" y="5484405"/>
            <a:ext cx="690654"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algn="ctr" defTabSz="829361">
              <a:defRPr/>
            </a:pPr>
            <a:r>
              <a:rPr lang="en-US" altLang="ja-JP" sz="726" dirty="0">
                <a:solidFill>
                  <a:srgbClr val="000000">
                    <a:lumMod val="50000"/>
                    <a:lumOff val="50000"/>
                  </a:srgbClr>
                </a:solidFill>
                <a:latin typeface="Meiryo UI" pitchFamily="50" charset="-128"/>
                <a:ea typeface="Meiryo UI" pitchFamily="50" charset="-128"/>
                <a:cs typeface="Meiryo UI" pitchFamily="50" charset="-128"/>
              </a:rPr>
              <a:t>Easy</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ファクス</a:t>
            </a:r>
            <a:endParaRPr lang="en-US" altLang="ja-JP" sz="726" dirty="0">
              <a:solidFill>
                <a:srgbClr val="000000">
                  <a:lumMod val="50000"/>
                  <a:lumOff val="50000"/>
                </a:srgbClr>
              </a:solidFill>
              <a:latin typeface="Meiryo UI" pitchFamily="50" charset="-128"/>
              <a:ea typeface="Meiryo UI" pitchFamily="50" charset="-128"/>
              <a:cs typeface="Meiryo UI" pitchFamily="50" charset="-128"/>
            </a:endParaRPr>
          </a:p>
          <a:p>
            <a:pPr algn="ctr" defTabSz="829361">
              <a:defRPr/>
            </a:pPr>
            <a:r>
              <a:rPr lang="en-US" altLang="ja-JP" sz="726" dirty="0">
                <a:solidFill>
                  <a:srgbClr val="000000">
                    <a:lumMod val="50000"/>
                    <a:lumOff val="50000"/>
                  </a:srgbClr>
                </a:solidFill>
                <a:latin typeface="Meiryo UI" pitchFamily="50" charset="-128"/>
                <a:ea typeface="Meiryo UI" pitchFamily="50" charset="-128"/>
                <a:cs typeface="Meiryo UI" pitchFamily="50" charset="-128"/>
              </a:rPr>
              <a:t>Quick</a:t>
            </a:r>
            <a:r>
              <a:rPr lang="ja-JP" altLang="en-US" sz="726" dirty="0">
                <a:solidFill>
                  <a:srgbClr val="000000">
                    <a:lumMod val="50000"/>
                    <a:lumOff val="50000"/>
                  </a:srgbClr>
                </a:solidFill>
                <a:latin typeface="Meiryo UI" pitchFamily="50" charset="-128"/>
                <a:ea typeface="Meiryo UI" pitchFamily="50" charset="-128"/>
                <a:cs typeface="Meiryo UI" pitchFamily="50" charset="-128"/>
              </a:rPr>
              <a:t>スキャン</a:t>
            </a:r>
          </a:p>
        </p:txBody>
      </p:sp>
      <p:sp>
        <p:nvSpPr>
          <p:cNvPr id="243" name="正方形/長方形 242">
            <a:extLst>
              <a:ext uri="{FF2B5EF4-FFF2-40B4-BE49-F238E27FC236}">
                <a16:creationId xmlns:a16="http://schemas.microsoft.com/office/drawing/2014/main" id="{AA338039-CCAB-4A80-9E07-2D4980621426}"/>
              </a:ext>
            </a:extLst>
          </p:cNvPr>
          <p:cNvSpPr/>
          <p:nvPr/>
        </p:nvSpPr>
        <p:spPr>
          <a:xfrm>
            <a:off x="2209227" y="5518508"/>
            <a:ext cx="1104228"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rPr>
              <a:t>ペーパーロジック電子契約</a:t>
            </a:r>
          </a:p>
        </p:txBody>
      </p:sp>
      <p:sp>
        <p:nvSpPr>
          <p:cNvPr id="244" name="正方形/長方形 243">
            <a:extLst>
              <a:ext uri="{FF2B5EF4-FFF2-40B4-BE49-F238E27FC236}">
                <a16:creationId xmlns:a16="http://schemas.microsoft.com/office/drawing/2014/main" id="{EB2A0AC7-DC1C-4E6D-9193-4DA0223E1558}"/>
              </a:ext>
            </a:extLst>
          </p:cNvPr>
          <p:cNvSpPr/>
          <p:nvPr/>
        </p:nvSpPr>
        <p:spPr>
          <a:xfrm>
            <a:off x="3691273" y="5507603"/>
            <a:ext cx="992018"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en-US" altLang="ja-JP" sz="726" dirty="0">
                <a:solidFill>
                  <a:srgbClr val="000000">
                    <a:lumMod val="50000"/>
                    <a:lumOff val="50000"/>
                  </a:srgbClr>
                </a:solidFill>
                <a:latin typeface="Meiryo UI" pitchFamily="50" charset="-128"/>
                <a:ea typeface="Meiryo UI" pitchFamily="50" charset="-128"/>
              </a:rPr>
              <a:t>Adobe</a:t>
            </a:r>
            <a:r>
              <a:rPr lang="ja-JP" altLang="en-US" sz="726" dirty="0">
                <a:solidFill>
                  <a:srgbClr val="000000">
                    <a:lumMod val="50000"/>
                    <a:lumOff val="50000"/>
                  </a:srgbClr>
                </a:solidFill>
                <a:latin typeface="Meiryo UI" pitchFamily="50" charset="-128"/>
                <a:ea typeface="Meiryo UI" pitchFamily="50" charset="-128"/>
              </a:rPr>
              <a:t> </a:t>
            </a:r>
            <a:r>
              <a:rPr lang="en-US" altLang="ja-JP" sz="726" dirty="0">
                <a:solidFill>
                  <a:srgbClr val="000000">
                    <a:lumMod val="50000"/>
                    <a:lumOff val="50000"/>
                  </a:srgbClr>
                </a:solidFill>
                <a:latin typeface="Meiryo UI" pitchFamily="50" charset="-128"/>
                <a:ea typeface="Meiryo UI" pitchFamily="50" charset="-128"/>
              </a:rPr>
              <a:t>Acrobat DC</a:t>
            </a:r>
          </a:p>
        </p:txBody>
      </p:sp>
      <p:pic>
        <p:nvPicPr>
          <p:cNvPr id="245" name="図 244">
            <a:extLst>
              <a:ext uri="{FF2B5EF4-FFF2-40B4-BE49-F238E27FC236}">
                <a16:creationId xmlns:a16="http://schemas.microsoft.com/office/drawing/2014/main" id="{45A34B7C-3503-4CCE-8CF3-1F5BF1074AA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9194" y="5767741"/>
            <a:ext cx="373765" cy="476873"/>
          </a:xfrm>
          <a:prstGeom prst="rect">
            <a:avLst/>
          </a:prstGeom>
        </p:spPr>
      </p:pic>
      <p:pic>
        <p:nvPicPr>
          <p:cNvPr id="207" name="図 206">
            <a:extLst>
              <a:ext uri="{FF2B5EF4-FFF2-40B4-BE49-F238E27FC236}">
                <a16:creationId xmlns:a16="http://schemas.microsoft.com/office/drawing/2014/main" id="{300CFD9E-FE99-46FF-9F88-457FC9632C08}"/>
              </a:ext>
            </a:extLst>
          </p:cNvPr>
          <p:cNvPicPr>
            <a:picLocks noChangeAspect="1"/>
          </p:cNvPicPr>
          <p:nvPr/>
        </p:nvPicPr>
        <p:blipFill>
          <a:blip r:embed="rId11"/>
          <a:stretch>
            <a:fillRect/>
          </a:stretch>
        </p:blipFill>
        <p:spPr>
          <a:xfrm>
            <a:off x="8630976" y="5869072"/>
            <a:ext cx="379989" cy="386748"/>
          </a:xfrm>
          <a:prstGeom prst="rect">
            <a:avLst/>
          </a:prstGeom>
        </p:spPr>
      </p:pic>
      <p:sp>
        <p:nvSpPr>
          <p:cNvPr id="205" name="正方形/長方形 204">
            <a:extLst>
              <a:ext uri="{FF2B5EF4-FFF2-40B4-BE49-F238E27FC236}">
                <a16:creationId xmlns:a16="http://schemas.microsoft.com/office/drawing/2014/main" id="{90BFA872-B060-45F9-8F59-63C9AD27CA05}"/>
              </a:ext>
            </a:extLst>
          </p:cNvPr>
          <p:cNvSpPr/>
          <p:nvPr/>
        </p:nvSpPr>
        <p:spPr>
          <a:xfrm>
            <a:off x="8080467" y="5879870"/>
            <a:ext cx="596638" cy="315727"/>
          </a:xfrm>
          <a:prstGeom prst="rect">
            <a:avLst/>
          </a:prstGeom>
          <a:noFill/>
        </p:spPr>
        <p:txBody>
          <a:bodyPr wrap="none">
            <a:spAutoFit/>
          </a:bodyPr>
          <a:lstStyle/>
          <a:p>
            <a:pPr defTabSz="922509">
              <a:defRPr/>
            </a:pPr>
            <a:r>
              <a:rPr lang="ja-JP" altLang="en-US" sz="726" dirty="0">
                <a:solidFill>
                  <a:srgbClr val="000000">
                    <a:lumMod val="50000"/>
                    <a:lumOff val="50000"/>
                  </a:srgbClr>
                </a:solidFill>
                <a:latin typeface="Meiryo UI"/>
                <a:ea typeface="Meiryo UI"/>
              </a:rPr>
              <a:t>たよれーる</a:t>
            </a:r>
            <a:endParaRPr lang="en-US" altLang="ja-JP" sz="726" dirty="0">
              <a:solidFill>
                <a:srgbClr val="000000">
                  <a:lumMod val="50000"/>
                  <a:lumOff val="50000"/>
                </a:srgbClr>
              </a:solidFill>
              <a:latin typeface="Meiryo UI"/>
              <a:ea typeface="Meiryo UI"/>
            </a:endParaRPr>
          </a:p>
          <a:p>
            <a:pPr defTabSz="922509">
              <a:defRPr/>
            </a:pPr>
            <a:r>
              <a:rPr lang="ja-JP" altLang="en-US" sz="726" dirty="0">
                <a:solidFill>
                  <a:srgbClr val="000000">
                    <a:lumMod val="50000"/>
                    <a:lumOff val="50000"/>
                  </a:srgbClr>
                </a:solidFill>
                <a:latin typeface="Meiryo UI"/>
                <a:ea typeface="Meiryo UI"/>
              </a:rPr>
              <a:t>らくらく</a:t>
            </a:r>
            <a:r>
              <a:rPr lang="en-US" altLang="ja-JP" sz="726" dirty="0">
                <a:solidFill>
                  <a:srgbClr val="000000">
                    <a:lumMod val="50000"/>
                    <a:lumOff val="50000"/>
                  </a:srgbClr>
                </a:solidFill>
                <a:latin typeface="Meiryo UI"/>
                <a:ea typeface="Meiryo UI"/>
              </a:rPr>
              <a:t>EDR</a:t>
            </a:r>
          </a:p>
        </p:txBody>
      </p:sp>
      <p:sp>
        <p:nvSpPr>
          <p:cNvPr id="282" name="テキスト ボックス 281">
            <a:extLst>
              <a:ext uri="{FF2B5EF4-FFF2-40B4-BE49-F238E27FC236}">
                <a16:creationId xmlns:a16="http://schemas.microsoft.com/office/drawing/2014/main" id="{A8A20997-05AF-4AF9-B292-CC6F1401FDEF}"/>
              </a:ext>
            </a:extLst>
          </p:cNvPr>
          <p:cNvSpPr txBox="1"/>
          <p:nvPr/>
        </p:nvSpPr>
        <p:spPr bwMode="auto">
          <a:xfrm>
            <a:off x="6310360" y="3140551"/>
            <a:ext cx="3215834" cy="368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8435" tIns="44219" rIns="88435" bIns="44219" rtlCol="0">
            <a:spAutoFit/>
          </a:bodyPr>
          <a:lstStyle>
            <a:defPPr>
              <a:defRPr lang="ja-JP"/>
            </a:defPPr>
            <a:lvl1pPr>
              <a:defRPr sz="2000" b="1" spc="300">
                <a:solidFill>
                  <a:schemeClr val="bg1"/>
                </a:solidFill>
                <a:latin typeface="Meiryo UI" panose="020B0604030504040204" pitchFamily="50" charset="-128"/>
                <a:ea typeface="Meiryo UI" panose="020B0604030504040204" pitchFamily="50" charset="-128"/>
                <a:cs typeface="Meiryo UI" panose="020B0604030504040204" pitchFamily="50" charset="-128"/>
              </a:defRPr>
            </a:lvl1pPr>
          </a:lstStyle>
          <a:p>
            <a:pPr defTabSz="829361">
              <a:defRPr/>
            </a:pPr>
            <a:r>
              <a:rPr lang="ja-JP" altLang="en-US" sz="1814" spc="272" dirty="0">
                <a:solidFill>
                  <a:srgbClr val="FFFFFF"/>
                </a:solidFill>
              </a:rPr>
              <a:t>コミュニケーション活性化</a:t>
            </a:r>
            <a:endParaRPr lang="en-US" altLang="ja-JP" sz="1814" spc="272" dirty="0">
              <a:solidFill>
                <a:srgbClr val="FFFFFF"/>
              </a:solidFill>
            </a:endParaRPr>
          </a:p>
        </p:txBody>
      </p:sp>
      <p:grpSp>
        <p:nvGrpSpPr>
          <p:cNvPr id="283" name="グループ化 282">
            <a:extLst>
              <a:ext uri="{FF2B5EF4-FFF2-40B4-BE49-F238E27FC236}">
                <a16:creationId xmlns:a16="http://schemas.microsoft.com/office/drawing/2014/main" id="{6D699839-ADA8-4A93-A16B-9952023881E4}"/>
              </a:ext>
            </a:extLst>
          </p:cNvPr>
          <p:cNvGrpSpPr/>
          <p:nvPr/>
        </p:nvGrpSpPr>
        <p:grpSpPr>
          <a:xfrm>
            <a:off x="6243105" y="3163986"/>
            <a:ext cx="0" cy="1448559"/>
            <a:chOff x="5130800" y="5317459"/>
            <a:chExt cx="0" cy="1597103"/>
          </a:xfrm>
        </p:grpSpPr>
        <p:cxnSp>
          <p:nvCxnSpPr>
            <p:cNvPr id="284" name="直線コネクタ 283">
              <a:extLst>
                <a:ext uri="{FF2B5EF4-FFF2-40B4-BE49-F238E27FC236}">
                  <a16:creationId xmlns:a16="http://schemas.microsoft.com/office/drawing/2014/main" id="{A4C280D6-4477-40C5-A78C-E9FA98E2EA5A}"/>
                </a:ext>
              </a:extLst>
            </p:cNvPr>
            <p:cNvCxnSpPr/>
            <p:nvPr/>
          </p:nvCxnSpPr>
          <p:spPr bwMode="auto">
            <a:xfrm>
              <a:off x="5130800" y="5317459"/>
              <a:ext cx="0" cy="274366"/>
            </a:xfrm>
            <a:prstGeom prst="line">
              <a:avLst/>
            </a:prstGeom>
            <a:solidFill>
              <a:schemeClr val="accent1"/>
            </a:solidFill>
            <a:ln w="19050" cap="flat" cmpd="sng" algn="ctr">
              <a:solidFill>
                <a:schemeClr val="bg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直線コネクタ 284">
              <a:extLst>
                <a:ext uri="{FF2B5EF4-FFF2-40B4-BE49-F238E27FC236}">
                  <a16:creationId xmlns:a16="http://schemas.microsoft.com/office/drawing/2014/main" id="{9F94DA23-0959-4EFD-BCA7-48E6EE76D4F6}"/>
                </a:ext>
              </a:extLst>
            </p:cNvPr>
            <p:cNvCxnSpPr/>
            <p:nvPr/>
          </p:nvCxnSpPr>
          <p:spPr bwMode="auto">
            <a:xfrm>
              <a:off x="5130800" y="5653855"/>
              <a:ext cx="0" cy="1260707"/>
            </a:xfrm>
            <a:prstGeom prst="line">
              <a:avLst/>
            </a:prstGeom>
            <a:solidFill>
              <a:schemeClr val="accent1"/>
            </a:solidFill>
            <a:ln w="19050" cap="flat" cmpd="sng" algn="ctr">
              <a:solidFill>
                <a:srgbClr val="4EB6CE"/>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95" name="図 294">
            <a:extLst>
              <a:ext uri="{FF2B5EF4-FFF2-40B4-BE49-F238E27FC236}">
                <a16:creationId xmlns:a16="http://schemas.microsoft.com/office/drawing/2014/main" id="{4BC58210-9AD3-44D2-B742-409B30433EF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34687" y="4233660"/>
            <a:ext cx="189192" cy="331085"/>
          </a:xfrm>
          <a:prstGeom prst="rect">
            <a:avLst/>
          </a:prstGeom>
        </p:spPr>
      </p:pic>
      <p:sp>
        <p:nvSpPr>
          <p:cNvPr id="296" name="Freeform 90">
            <a:extLst>
              <a:ext uri="{FF2B5EF4-FFF2-40B4-BE49-F238E27FC236}">
                <a16:creationId xmlns:a16="http://schemas.microsoft.com/office/drawing/2014/main" id="{5C0E966A-2BB9-4AD3-9798-5D336D0E0602}"/>
              </a:ext>
            </a:extLst>
          </p:cNvPr>
          <p:cNvSpPr>
            <a:spLocks/>
          </p:cNvSpPr>
          <p:nvPr/>
        </p:nvSpPr>
        <p:spPr bwMode="auto">
          <a:xfrm>
            <a:off x="6617156" y="4213917"/>
            <a:ext cx="269711" cy="362027"/>
          </a:xfrm>
          <a:custGeom>
            <a:avLst/>
            <a:gdLst>
              <a:gd name="T0" fmla="*/ 298 w 298"/>
              <a:gd name="T1" fmla="*/ 0 h 440"/>
              <a:gd name="T2" fmla="*/ 11 w 298"/>
              <a:gd name="T3" fmla="*/ 237 h 440"/>
              <a:gd name="T4" fmla="*/ 125 w 298"/>
              <a:gd name="T5" fmla="*/ 237 h 440"/>
              <a:gd name="T6" fmla="*/ 0 w 298"/>
              <a:gd name="T7" fmla="*/ 440 h 440"/>
              <a:gd name="T8" fmla="*/ 296 w 298"/>
              <a:gd name="T9" fmla="*/ 186 h 440"/>
              <a:gd name="T10" fmla="*/ 179 w 298"/>
              <a:gd name="T11" fmla="*/ 186 h 440"/>
              <a:gd name="T12" fmla="*/ 298 w 298"/>
              <a:gd name="T13" fmla="*/ 0 h 440"/>
            </a:gdLst>
            <a:ahLst/>
            <a:cxnLst>
              <a:cxn ang="0">
                <a:pos x="T0" y="T1"/>
              </a:cxn>
              <a:cxn ang="0">
                <a:pos x="T2" y="T3"/>
              </a:cxn>
              <a:cxn ang="0">
                <a:pos x="T4" y="T5"/>
              </a:cxn>
              <a:cxn ang="0">
                <a:pos x="T6" y="T7"/>
              </a:cxn>
              <a:cxn ang="0">
                <a:pos x="T8" y="T9"/>
              </a:cxn>
              <a:cxn ang="0">
                <a:pos x="T10" y="T11"/>
              </a:cxn>
              <a:cxn ang="0">
                <a:pos x="T12" y="T13"/>
              </a:cxn>
            </a:cxnLst>
            <a:rect l="0" t="0" r="r" b="b"/>
            <a:pathLst>
              <a:path w="298" h="440">
                <a:moveTo>
                  <a:pt x="298" y="0"/>
                </a:moveTo>
                <a:lnTo>
                  <a:pt x="11" y="237"/>
                </a:lnTo>
                <a:lnTo>
                  <a:pt x="125" y="237"/>
                </a:lnTo>
                <a:lnTo>
                  <a:pt x="0" y="440"/>
                </a:lnTo>
                <a:lnTo>
                  <a:pt x="296" y="186"/>
                </a:lnTo>
                <a:lnTo>
                  <a:pt x="179" y="186"/>
                </a:lnTo>
                <a:lnTo>
                  <a:pt x="298" y="0"/>
                </a:lnTo>
                <a:close/>
              </a:path>
            </a:pathLst>
          </a:custGeom>
          <a:solidFill>
            <a:srgbClr val="FFC000"/>
          </a:solidFill>
          <a:ln>
            <a:noFill/>
          </a:ln>
        </p:spPr>
        <p:txBody>
          <a:bodyPr vert="horz" wrap="square" lIns="82935" tIns="41468" rIns="82935" bIns="41468" numCol="1" anchor="t" anchorCtr="0" compatLnSpc="1">
            <a:prstTxWarp prst="textNoShape">
              <a:avLst/>
            </a:prstTxWarp>
          </a:bodyPr>
          <a:lstStyle/>
          <a:p>
            <a:pPr defTabSz="829361" fontAlgn="auto">
              <a:spcBef>
                <a:spcPts val="0"/>
              </a:spcBef>
              <a:spcAft>
                <a:spcPts val="0"/>
              </a:spcAft>
              <a:defRPr/>
            </a:pPr>
            <a:endParaRPr kumimoji="0" lang="ja-JP" altLang="en-US" sz="1633" kern="0" dirty="0">
              <a:solidFill>
                <a:srgbClr val="000000"/>
              </a:solidFill>
              <a:latin typeface="ＭＳ Ｐゴシック" pitchFamily="50" charset="-128"/>
            </a:endParaRPr>
          </a:p>
        </p:txBody>
      </p:sp>
      <p:sp>
        <p:nvSpPr>
          <p:cNvPr id="297" name="正方形/長方形 296">
            <a:extLst>
              <a:ext uri="{FF2B5EF4-FFF2-40B4-BE49-F238E27FC236}">
                <a16:creationId xmlns:a16="http://schemas.microsoft.com/office/drawing/2014/main" id="{A05CEADC-9DE7-45AC-8E49-8CD8C6B14563}"/>
              </a:ext>
            </a:extLst>
          </p:cNvPr>
          <p:cNvSpPr/>
          <p:nvPr/>
        </p:nvSpPr>
        <p:spPr>
          <a:xfrm>
            <a:off x="6448069" y="3803537"/>
            <a:ext cx="891857" cy="427425"/>
          </a:xfrm>
          <a:prstGeom prst="rect">
            <a:avLst/>
          </a:prstGeom>
          <a:noFill/>
        </p:spPr>
        <p:txBody>
          <a:bodyPr wrap="square">
            <a:spAutoFit/>
          </a:bodyPr>
          <a:lstStyle/>
          <a:p>
            <a:pPr defTabSz="922509">
              <a:defRPr/>
            </a:pPr>
            <a:r>
              <a:rPr lang="ja-JP" altLang="en-US" sz="726" dirty="0">
                <a:solidFill>
                  <a:srgbClr val="000000">
                    <a:lumMod val="50000"/>
                    <a:lumOff val="50000"/>
                  </a:srgbClr>
                </a:solidFill>
                <a:latin typeface="Meiryo UI"/>
                <a:ea typeface="Meiryo UI"/>
              </a:rPr>
              <a:t>インターネット</a:t>
            </a:r>
            <a:endParaRPr lang="en-US" altLang="ja-JP" sz="726" dirty="0">
              <a:solidFill>
                <a:srgbClr val="000000">
                  <a:lumMod val="50000"/>
                  <a:lumOff val="50000"/>
                </a:srgbClr>
              </a:solidFill>
              <a:latin typeface="Meiryo UI"/>
              <a:ea typeface="Meiryo UI"/>
            </a:endParaRPr>
          </a:p>
          <a:p>
            <a:pPr defTabSz="922509">
              <a:defRPr/>
            </a:pPr>
            <a:r>
              <a:rPr lang="ja-JP" altLang="en-US" sz="726" dirty="0">
                <a:solidFill>
                  <a:srgbClr val="000000">
                    <a:lumMod val="50000"/>
                    <a:lumOff val="50000"/>
                  </a:srgbClr>
                </a:solidFill>
                <a:latin typeface="Meiryo UI"/>
                <a:ea typeface="Meiryo UI"/>
              </a:rPr>
              <a:t>おまかせパック</a:t>
            </a:r>
            <a:r>
              <a:rPr lang="en-US" altLang="ja-JP" sz="726" dirty="0">
                <a:solidFill>
                  <a:srgbClr val="000000">
                    <a:lumMod val="50000"/>
                    <a:lumOff val="50000"/>
                  </a:srgbClr>
                </a:solidFill>
                <a:latin typeface="Meiryo UI"/>
                <a:ea typeface="Meiryo UI"/>
              </a:rPr>
              <a:t>2</a:t>
            </a:r>
          </a:p>
          <a:p>
            <a:pPr defTabSz="922509">
              <a:defRPr/>
            </a:pPr>
            <a:r>
              <a:rPr lang="en-US" altLang="ja-JP" sz="726" dirty="0">
                <a:solidFill>
                  <a:srgbClr val="000000">
                    <a:lumMod val="50000"/>
                    <a:lumOff val="50000"/>
                  </a:srgbClr>
                </a:solidFill>
                <a:latin typeface="Meiryo UI"/>
                <a:ea typeface="Meiryo UI"/>
              </a:rPr>
              <a:t>v6</a:t>
            </a:r>
            <a:r>
              <a:rPr lang="ja-JP" altLang="en-US" sz="726" dirty="0">
                <a:solidFill>
                  <a:srgbClr val="000000">
                    <a:lumMod val="50000"/>
                    <a:lumOff val="50000"/>
                  </a:srgbClr>
                </a:solidFill>
                <a:latin typeface="Meiryo UI"/>
                <a:ea typeface="Meiryo UI"/>
              </a:rPr>
              <a:t>プラス</a:t>
            </a:r>
          </a:p>
        </p:txBody>
      </p:sp>
      <p:sp>
        <p:nvSpPr>
          <p:cNvPr id="298" name="正方形/長方形 297">
            <a:extLst>
              <a:ext uri="{FF2B5EF4-FFF2-40B4-BE49-F238E27FC236}">
                <a16:creationId xmlns:a16="http://schemas.microsoft.com/office/drawing/2014/main" id="{CDF5F7E2-85EF-4DA6-B0AC-87B286590FDE}"/>
              </a:ext>
            </a:extLst>
          </p:cNvPr>
          <p:cNvSpPr/>
          <p:nvPr/>
        </p:nvSpPr>
        <p:spPr>
          <a:xfrm>
            <a:off x="7381437" y="3803537"/>
            <a:ext cx="736099" cy="427425"/>
          </a:xfrm>
          <a:prstGeom prst="rect">
            <a:avLst/>
          </a:prstGeom>
          <a:noFill/>
        </p:spPr>
        <p:txBody>
          <a:bodyPr wrap="none">
            <a:spAutoFit/>
          </a:bodyPr>
          <a:lstStyle/>
          <a:p>
            <a:pPr defTabSz="922509">
              <a:defRPr/>
            </a:pPr>
            <a:r>
              <a:rPr lang="en-US" altLang="ja-JP" sz="726" dirty="0">
                <a:solidFill>
                  <a:srgbClr val="000000">
                    <a:lumMod val="50000"/>
                    <a:lumOff val="50000"/>
                  </a:srgbClr>
                </a:solidFill>
                <a:latin typeface="Meiryo UI"/>
                <a:ea typeface="Meiryo UI"/>
              </a:rPr>
              <a:t>NEC</a:t>
            </a:r>
          </a:p>
          <a:p>
            <a:pPr defTabSz="922509">
              <a:defRPr/>
            </a:pPr>
            <a:r>
              <a:rPr lang="ja-JP" altLang="en-US" sz="726" dirty="0">
                <a:solidFill>
                  <a:srgbClr val="000000">
                    <a:lumMod val="50000"/>
                    <a:lumOff val="50000"/>
                  </a:srgbClr>
                </a:solidFill>
                <a:latin typeface="Meiryo UI"/>
                <a:ea typeface="Meiryo UI"/>
              </a:rPr>
              <a:t>どこでもスマート</a:t>
            </a:r>
          </a:p>
          <a:p>
            <a:pPr defTabSz="922509">
              <a:defRPr/>
            </a:pPr>
            <a:r>
              <a:rPr lang="ja-JP" altLang="en-US" sz="726" dirty="0">
                <a:solidFill>
                  <a:srgbClr val="000000">
                    <a:lumMod val="50000"/>
                    <a:lumOff val="50000"/>
                  </a:srgbClr>
                </a:solidFill>
                <a:latin typeface="Meiryo UI"/>
                <a:ea typeface="Meiryo UI"/>
              </a:rPr>
              <a:t>電話サービス</a:t>
            </a:r>
          </a:p>
        </p:txBody>
      </p:sp>
      <p:pic>
        <p:nvPicPr>
          <p:cNvPr id="299" name="図 298">
            <a:extLst>
              <a:ext uri="{FF2B5EF4-FFF2-40B4-BE49-F238E27FC236}">
                <a16:creationId xmlns:a16="http://schemas.microsoft.com/office/drawing/2014/main" id="{208B671F-C144-41FF-B868-9CDBECAF340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391292" y="4172430"/>
            <a:ext cx="716992" cy="403488"/>
          </a:xfrm>
          <a:prstGeom prst="rect">
            <a:avLst/>
          </a:prstGeom>
        </p:spPr>
      </p:pic>
      <p:sp>
        <p:nvSpPr>
          <p:cNvPr id="300" name="正方形/長方形 299">
            <a:extLst>
              <a:ext uri="{FF2B5EF4-FFF2-40B4-BE49-F238E27FC236}">
                <a16:creationId xmlns:a16="http://schemas.microsoft.com/office/drawing/2014/main" id="{7570070B-8794-4558-A6FA-885EADAA47D7}"/>
              </a:ext>
            </a:extLst>
          </p:cNvPr>
          <p:cNvSpPr/>
          <p:nvPr/>
        </p:nvSpPr>
        <p:spPr>
          <a:xfrm>
            <a:off x="8451413" y="3812929"/>
            <a:ext cx="591829" cy="315727"/>
          </a:xfrm>
          <a:prstGeom prst="rect">
            <a:avLst/>
          </a:prstGeom>
          <a:noFill/>
        </p:spPr>
        <p:txBody>
          <a:bodyPr wrap="none">
            <a:spAutoFit/>
          </a:bodyPr>
          <a:lstStyle/>
          <a:p>
            <a:pPr defTabSz="922509">
              <a:defRPr/>
            </a:pPr>
            <a:r>
              <a:rPr lang="en-US" altLang="ja-JP" sz="726" dirty="0">
                <a:solidFill>
                  <a:srgbClr val="000000">
                    <a:lumMod val="50000"/>
                    <a:lumOff val="50000"/>
                  </a:srgbClr>
                </a:solidFill>
                <a:latin typeface="Meiryo UI"/>
                <a:ea typeface="Meiryo UI"/>
              </a:rPr>
              <a:t>Microsoft</a:t>
            </a:r>
          </a:p>
          <a:p>
            <a:pPr defTabSz="922509">
              <a:defRPr/>
            </a:pPr>
            <a:r>
              <a:rPr lang="en-US" altLang="ja-JP" sz="726" dirty="0">
                <a:solidFill>
                  <a:srgbClr val="000000">
                    <a:lumMod val="50000"/>
                    <a:lumOff val="50000"/>
                  </a:srgbClr>
                </a:solidFill>
                <a:latin typeface="Meiryo UI"/>
                <a:ea typeface="Meiryo UI"/>
              </a:rPr>
              <a:t>Teams</a:t>
            </a:r>
          </a:p>
        </p:txBody>
      </p:sp>
      <p:sp>
        <p:nvSpPr>
          <p:cNvPr id="305" name="正方形/長方形 304">
            <a:extLst>
              <a:ext uri="{FF2B5EF4-FFF2-40B4-BE49-F238E27FC236}">
                <a16:creationId xmlns:a16="http://schemas.microsoft.com/office/drawing/2014/main" id="{7430F156-70F0-4F38-AB3E-FBF76F7F272B}"/>
              </a:ext>
            </a:extLst>
          </p:cNvPr>
          <p:cNvSpPr/>
          <p:nvPr/>
        </p:nvSpPr>
        <p:spPr>
          <a:xfrm>
            <a:off x="5344717" y="3803537"/>
            <a:ext cx="751568" cy="417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en-US" altLang="ja-JP" sz="726" dirty="0">
                <a:solidFill>
                  <a:srgbClr val="000000">
                    <a:lumMod val="50000"/>
                    <a:lumOff val="50000"/>
                  </a:srgbClr>
                </a:solidFill>
                <a:latin typeface="Meiryo UI" pitchFamily="50" charset="-128"/>
                <a:ea typeface="Meiryo UI" pitchFamily="50" charset="-128"/>
              </a:rPr>
              <a:t>NEC</a:t>
            </a:r>
          </a:p>
          <a:p>
            <a:pPr defTabSz="829361">
              <a:defRPr/>
            </a:pPr>
            <a:r>
              <a:rPr lang="ja-JP" altLang="en-US" sz="726" dirty="0">
                <a:solidFill>
                  <a:srgbClr val="000000">
                    <a:lumMod val="50000"/>
                    <a:lumOff val="50000"/>
                  </a:srgbClr>
                </a:solidFill>
                <a:latin typeface="Meiryo UI" pitchFamily="50" charset="-128"/>
                <a:ea typeface="Meiryo UI" pitchFamily="50" charset="-128"/>
              </a:rPr>
              <a:t>働き方見える化</a:t>
            </a:r>
          </a:p>
          <a:p>
            <a:pPr defTabSz="829361">
              <a:defRPr/>
            </a:pPr>
            <a:r>
              <a:rPr lang="ja-JP" altLang="en-US" sz="726" dirty="0">
                <a:solidFill>
                  <a:srgbClr val="000000">
                    <a:lumMod val="50000"/>
                    <a:lumOff val="50000"/>
                  </a:srgbClr>
                </a:solidFill>
                <a:latin typeface="Meiryo UI" pitchFamily="50" charset="-128"/>
                <a:ea typeface="Meiryo UI" pitchFamily="50" charset="-128"/>
              </a:rPr>
              <a:t>サービス </a:t>
            </a:r>
            <a:r>
              <a:rPr lang="en-US" altLang="ja-JP" sz="726" dirty="0">
                <a:solidFill>
                  <a:srgbClr val="000000">
                    <a:lumMod val="50000"/>
                    <a:lumOff val="50000"/>
                  </a:srgbClr>
                </a:solidFill>
                <a:latin typeface="Meiryo UI" pitchFamily="50" charset="-128"/>
                <a:ea typeface="Meiryo UI" pitchFamily="50" charset="-128"/>
              </a:rPr>
              <a:t>Plus</a:t>
            </a:r>
          </a:p>
        </p:txBody>
      </p:sp>
      <p:sp>
        <p:nvSpPr>
          <p:cNvPr id="306" name="正方形/長方形 305">
            <a:extLst>
              <a:ext uri="{FF2B5EF4-FFF2-40B4-BE49-F238E27FC236}">
                <a16:creationId xmlns:a16="http://schemas.microsoft.com/office/drawing/2014/main" id="{DCB38BB0-0658-455B-9BA3-2E1052A35158}"/>
              </a:ext>
            </a:extLst>
          </p:cNvPr>
          <p:cNvSpPr/>
          <p:nvPr/>
        </p:nvSpPr>
        <p:spPr>
          <a:xfrm>
            <a:off x="4338095" y="3803537"/>
            <a:ext cx="831718"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rPr>
              <a:t>たよれーる</a:t>
            </a:r>
            <a:endParaRPr lang="en-US" altLang="ja-JP" sz="726" dirty="0">
              <a:solidFill>
                <a:srgbClr val="000000">
                  <a:lumMod val="50000"/>
                  <a:lumOff val="50000"/>
                </a:srgbClr>
              </a:solidFill>
              <a:latin typeface="Meiryo UI" pitchFamily="50" charset="-128"/>
              <a:ea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rPr>
              <a:t>どこでもキャビネット</a:t>
            </a:r>
            <a:endParaRPr lang="en-US" altLang="ja-JP" sz="726" dirty="0">
              <a:solidFill>
                <a:srgbClr val="000000">
                  <a:lumMod val="50000"/>
                  <a:lumOff val="50000"/>
                </a:srgbClr>
              </a:solidFill>
              <a:latin typeface="Meiryo UI" pitchFamily="50" charset="-128"/>
              <a:ea typeface="Meiryo UI" pitchFamily="50" charset="-128"/>
            </a:endParaRPr>
          </a:p>
        </p:txBody>
      </p:sp>
      <p:sp>
        <p:nvSpPr>
          <p:cNvPr id="310" name="テキスト ボックス 309">
            <a:extLst>
              <a:ext uri="{FF2B5EF4-FFF2-40B4-BE49-F238E27FC236}">
                <a16:creationId xmlns:a16="http://schemas.microsoft.com/office/drawing/2014/main" id="{4AA7DAE9-1153-465C-BBDD-41C012501E79}"/>
              </a:ext>
            </a:extLst>
          </p:cNvPr>
          <p:cNvSpPr txBox="1"/>
          <p:nvPr/>
        </p:nvSpPr>
        <p:spPr>
          <a:xfrm>
            <a:off x="5548647" y="1825544"/>
            <a:ext cx="793808" cy="356123"/>
          </a:xfrm>
          <a:prstGeom prst="rect">
            <a:avLst/>
          </a:prstGeom>
          <a:noFill/>
        </p:spPr>
        <p:txBody>
          <a:bodyPr wrap="none" rtlCol="0">
            <a:spAutoFit/>
          </a:bodyPr>
          <a:lstStyle/>
          <a:p>
            <a:pPr algn="ctr" defTabSz="829361">
              <a:lnSpc>
                <a:spcPct val="90000"/>
              </a:lnSpc>
              <a:defRPr/>
            </a:pPr>
            <a:r>
              <a:rPr lang="en-US" altLang="ja-JP" sz="952" b="1" dirty="0">
                <a:solidFill>
                  <a:srgbClr val="002060"/>
                </a:solidFill>
                <a:latin typeface="Meiryo UI" panose="020B0604030504040204" pitchFamily="50" charset="-128"/>
                <a:ea typeface="Meiryo UI" panose="020B0604030504040204" pitchFamily="50" charset="-128"/>
              </a:rPr>
              <a:t>AI</a:t>
            </a:r>
            <a:r>
              <a:rPr lang="ja-JP" altLang="en-US" sz="952" b="1" dirty="0">
                <a:solidFill>
                  <a:srgbClr val="002060"/>
                </a:solidFill>
                <a:latin typeface="Meiryo UI" panose="020B0604030504040204" pitchFamily="50" charset="-128"/>
                <a:ea typeface="Meiryo UI" panose="020B0604030504040204" pitchFamily="50" charset="-128"/>
              </a:rPr>
              <a:t>・</a:t>
            </a:r>
            <a:r>
              <a:rPr lang="en-US" altLang="ja-JP" sz="952" b="1" dirty="0">
                <a:solidFill>
                  <a:srgbClr val="002060"/>
                </a:solidFill>
                <a:latin typeface="Meiryo UI" panose="020B0604030504040204" pitchFamily="50" charset="-128"/>
                <a:ea typeface="Meiryo UI" panose="020B0604030504040204" pitchFamily="50" charset="-128"/>
              </a:rPr>
              <a:t>IoT</a:t>
            </a:r>
            <a:r>
              <a:rPr lang="ja-JP" altLang="en-US" sz="952" b="1" dirty="0">
                <a:solidFill>
                  <a:srgbClr val="002060"/>
                </a:solidFill>
                <a:latin typeface="Meiryo UI" panose="020B0604030504040204" pitchFamily="50" charset="-128"/>
                <a:ea typeface="Meiryo UI" panose="020B0604030504040204" pitchFamily="50" charset="-128"/>
              </a:rPr>
              <a:t>で</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業務効率化</a:t>
            </a:r>
          </a:p>
        </p:txBody>
      </p:sp>
      <p:sp>
        <p:nvSpPr>
          <p:cNvPr id="313" name="テキスト ボックス 312">
            <a:extLst>
              <a:ext uri="{FF2B5EF4-FFF2-40B4-BE49-F238E27FC236}">
                <a16:creationId xmlns:a16="http://schemas.microsoft.com/office/drawing/2014/main" id="{0BE5C882-B385-46D5-8CEE-22E86F524A95}"/>
              </a:ext>
            </a:extLst>
          </p:cNvPr>
          <p:cNvSpPr txBox="1"/>
          <p:nvPr/>
        </p:nvSpPr>
        <p:spPr>
          <a:xfrm>
            <a:off x="6748512" y="1825544"/>
            <a:ext cx="1037465" cy="356123"/>
          </a:xfrm>
          <a:prstGeom prst="rect">
            <a:avLst/>
          </a:prstGeom>
          <a:noFill/>
        </p:spPr>
        <p:txBody>
          <a:bodyPr wrap="none" rtlCol="0">
            <a:spAutoFit/>
          </a:bodyPr>
          <a:lstStyle/>
          <a:p>
            <a:pPr algn="ctr" defTabSz="829361">
              <a:lnSpc>
                <a:spcPct val="90000"/>
              </a:lnSpc>
              <a:defRPr/>
            </a:pPr>
            <a:r>
              <a:rPr lang="en-US" altLang="ja-JP" sz="952" b="1" dirty="0">
                <a:solidFill>
                  <a:srgbClr val="002060"/>
                </a:solidFill>
                <a:latin typeface="Meiryo UI" panose="020B0604030504040204" pitchFamily="50" charset="-128"/>
                <a:ea typeface="Meiryo UI" panose="020B0604030504040204" pitchFamily="50" charset="-128"/>
              </a:rPr>
              <a:t>RPA</a:t>
            </a:r>
            <a:r>
              <a:rPr lang="ja-JP" altLang="en-US" sz="952" b="1" dirty="0">
                <a:solidFill>
                  <a:srgbClr val="002060"/>
                </a:solidFill>
                <a:latin typeface="Meiryo UI" panose="020B0604030504040204" pitchFamily="50" charset="-128"/>
                <a:ea typeface="Meiryo UI" panose="020B0604030504040204" pitchFamily="50" charset="-128"/>
              </a:rPr>
              <a:t>で</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定型業務自動化</a:t>
            </a:r>
          </a:p>
        </p:txBody>
      </p:sp>
      <p:sp>
        <p:nvSpPr>
          <p:cNvPr id="316" name="テキスト ボックス 315">
            <a:extLst>
              <a:ext uri="{FF2B5EF4-FFF2-40B4-BE49-F238E27FC236}">
                <a16:creationId xmlns:a16="http://schemas.microsoft.com/office/drawing/2014/main" id="{42D9662F-D337-4993-A1ED-4070E931B359}"/>
              </a:ext>
            </a:extLst>
          </p:cNvPr>
          <p:cNvSpPr txBox="1"/>
          <p:nvPr/>
        </p:nvSpPr>
        <p:spPr>
          <a:xfrm>
            <a:off x="8121329" y="1834183"/>
            <a:ext cx="950902" cy="356123"/>
          </a:xfrm>
          <a:prstGeom prst="rect">
            <a:avLst/>
          </a:prstGeom>
          <a:noFill/>
        </p:spPr>
        <p:txBody>
          <a:bodyPr wrap="none" rtlCol="0">
            <a:spAutoFit/>
          </a:bodyPr>
          <a:lstStyle/>
          <a:p>
            <a:pPr algn="ctr" defTabSz="829361">
              <a:lnSpc>
                <a:spcPct val="90000"/>
              </a:lnSpc>
              <a:defRPr/>
            </a:pPr>
            <a:r>
              <a:rPr lang="en-US" altLang="ja-JP" sz="952" b="1" dirty="0">
                <a:solidFill>
                  <a:srgbClr val="002060"/>
                </a:solidFill>
                <a:latin typeface="Meiryo UI" panose="020B0604030504040204" pitchFamily="50" charset="-128"/>
                <a:ea typeface="Meiryo UI" panose="020B0604030504040204" pitchFamily="50" charset="-128"/>
              </a:rPr>
              <a:t>PC</a:t>
            </a:r>
            <a:r>
              <a:rPr lang="ja-JP" altLang="en-US" sz="952" b="1" dirty="0">
                <a:solidFill>
                  <a:srgbClr val="002060"/>
                </a:solidFill>
                <a:latin typeface="Meiryo UI" panose="020B0604030504040204" pitchFamily="50" charset="-128"/>
                <a:ea typeface="Meiryo UI" panose="020B0604030504040204" pitchFamily="50" charset="-128"/>
              </a:rPr>
              <a:t>・サーバーの</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クラウド化</a:t>
            </a:r>
          </a:p>
        </p:txBody>
      </p:sp>
      <p:sp>
        <p:nvSpPr>
          <p:cNvPr id="266" name="テキスト ボックス 265">
            <a:extLst>
              <a:ext uri="{FF2B5EF4-FFF2-40B4-BE49-F238E27FC236}">
                <a16:creationId xmlns:a16="http://schemas.microsoft.com/office/drawing/2014/main" id="{94D39F32-832B-4AB2-A9D6-82C87198F7AD}"/>
              </a:ext>
            </a:extLst>
          </p:cNvPr>
          <p:cNvSpPr txBox="1"/>
          <p:nvPr/>
        </p:nvSpPr>
        <p:spPr>
          <a:xfrm>
            <a:off x="3300218" y="3503867"/>
            <a:ext cx="869149"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リモートワーク</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でつながる</a:t>
            </a:r>
          </a:p>
        </p:txBody>
      </p:sp>
      <p:sp>
        <p:nvSpPr>
          <p:cNvPr id="269" name="テキスト ボックス 268">
            <a:extLst>
              <a:ext uri="{FF2B5EF4-FFF2-40B4-BE49-F238E27FC236}">
                <a16:creationId xmlns:a16="http://schemas.microsoft.com/office/drawing/2014/main" id="{752F8209-727B-4882-9935-47E3AF7B6273}"/>
              </a:ext>
            </a:extLst>
          </p:cNvPr>
          <p:cNvSpPr txBox="1"/>
          <p:nvPr/>
        </p:nvSpPr>
        <p:spPr>
          <a:xfrm>
            <a:off x="4352583" y="3503867"/>
            <a:ext cx="732894"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データ共有</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でつながる</a:t>
            </a:r>
          </a:p>
        </p:txBody>
      </p:sp>
      <p:sp>
        <p:nvSpPr>
          <p:cNvPr id="272" name="テキスト ボックス 271">
            <a:extLst>
              <a:ext uri="{FF2B5EF4-FFF2-40B4-BE49-F238E27FC236}">
                <a16:creationId xmlns:a16="http://schemas.microsoft.com/office/drawing/2014/main" id="{E6E015CC-4FAB-45EC-9E67-2BF8DC9D1C9F}"/>
              </a:ext>
            </a:extLst>
          </p:cNvPr>
          <p:cNvSpPr txBox="1"/>
          <p:nvPr/>
        </p:nvSpPr>
        <p:spPr>
          <a:xfrm>
            <a:off x="5240429" y="3503867"/>
            <a:ext cx="986167"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業務の見える化</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でつながる</a:t>
            </a:r>
          </a:p>
        </p:txBody>
      </p:sp>
      <p:sp>
        <p:nvSpPr>
          <p:cNvPr id="288" name="テキスト ボックス 287">
            <a:extLst>
              <a:ext uri="{FF2B5EF4-FFF2-40B4-BE49-F238E27FC236}">
                <a16:creationId xmlns:a16="http://schemas.microsoft.com/office/drawing/2014/main" id="{D3A848A8-27EF-409B-901D-D18D4A9DC45C}"/>
              </a:ext>
            </a:extLst>
          </p:cNvPr>
          <p:cNvSpPr txBox="1"/>
          <p:nvPr/>
        </p:nvSpPr>
        <p:spPr>
          <a:xfrm>
            <a:off x="6323893" y="3500096"/>
            <a:ext cx="877164"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ネットワークの</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見直し</a:t>
            </a:r>
          </a:p>
        </p:txBody>
      </p:sp>
      <p:sp>
        <p:nvSpPr>
          <p:cNvPr id="291" name="テキスト ボックス 290">
            <a:extLst>
              <a:ext uri="{FF2B5EF4-FFF2-40B4-BE49-F238E27FC236}">
                <a16:creationId xmlns:a16="http://schemas.microsoft.com/office/drawing/2014/main" id="{E2179699-002E-4B58-8806-71AB46281BB1}"/>
              </a:ext>
            </a:extLst>
          </p:cNvPr>
          <p:cNvSpPr txBox="1"/>
          <p:nvPr/>
        </p:nvSpPr>
        <p:spPr>
          <a:xfrm>
            <a:off x="7380533" y="3500096"/>
            <a:ext cx="784190"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電話応対の</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見直し</a:t>
            </a:r>
          </a:p>
        </p:txBody>
      </p:sp>
      <p:sp>
        <p:nvSpPr>
          <p:cNvPr id="294" name="テキスト ボックス 293">
            <a:extLst>
              <a:ext uri="{FF2B5EF4-FFF2-40B4-BE49-F238E27FC236}">
                <a16:creationId xmlns:a16="http://schemas.microsoft.com/office/drawing/2014/main" id="{D6FA741D-4F13-4184-ABE4-80D5977856D2}"/>
              </a:ext>
            </a:extLst>
          </p:cNvPr>
          <p:cNvSpPr txBox="1"/>
          <p:nvPr/>
        </p:nvSpPr>
        <p:spPr>
          <a:xfrm>
            <a:off x="8322344" y="3500096"/>
            <a:ext cx="825867" cy="356123"/>
          </a:xfrm>
          <a:prstGeom prst="rect">
            <a:avLst/>
          </a:prstGeom>
          <a:noFill/>
        </p:spPr>
        <p:txBody>
          <a:bodyPr wrap="none" rtlCol="0">
            <a:spAutoFit/>
          </a:bodyPr>
          <a:lstStyle/>
          <a:p>
            <a:pPr algn="ctr" defTabSz="829361">
              <a:lnSpc>
                <a:spcPct val="90000"/>
              </a:lnSpc>
              <a:defRPr/>
            </a:pPr>
            <a:r>
              <a:rPr lang="en-US" altLang="ja-JP" sz="952" b="1" dirty="0">
                <a:solidFill>
                  <a:srgbClr val="002060"/>
                </a:solidFill>
                <a:latin typeface="Meiryo UI" panose="020B0604030504040204" pitchFamily="50" charset="-128"/>
                <a:ea typeface="Meiryo UI" panose="020B0604030504040204" pitchFamily="50" charset="-128"/>
              </a:rPr>
              <a:t>Web</a:t>
            </a:r>
            <a:r>
              <a:rPr lang="ja-JP" altLang="en-US" sz="952" b="1" dirty="0">
                <a:solidFill>
                  <a:srgbClr val="002060"/>
                </a:solidFill>
                <a:latin typeface="Meiryo UI" panose="020B0604030504040204" pitchFamily="50" charset="-128"/>
                <a:ea typeface="Meiryo UI" panose="020B0604030504040204" pitchFamily="50" charset="-128"/>
              </a:rPr>
              <a:t>会議の</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見直し</a:t>
            </a:r>
          </a:p>
        </p:txBody>
      </p:sp>
      <p:sp>
        <p:nvSpPr>
          <p:cNvPr id="234" name="テキスト ボックス 233">
            <a:extLst>
              <a:ext uri="{FF2B5EF4-FFF2-40B4-BE49-F238E27FC236}">
                <a16:creationId xmlns:a16="http://schemas.microsoft.com/office/drawing/2014/main" id="{B9F8B685-D0BE-4979-AA22-A0495347A411}"/>
              </a:ext>
            </a:extLst>
          </p:cNvPr>
          <p:cNvSpPr txBox="1"/>
          <p:nvPr/>
        </p:nvSpPr>
        <p:spPr>
          <a:xfrm>
            <a:off x="3655925" y="5158790"/>
            <a:ext cx="1087157"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安全なデータ管理</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を備える</a:t>
            </a:r>
          </a:p>
        </p:txBody>
      </p:sp>
      <p:sp>
        <p:nvSpPr>
          <p:cNvPr id="240" name="テキスト ボックス 239">
            <a:extLst>
              <a:ext uri="{FF2B5EF4-FFF2-40B4-BE49-F238E27FC236}">
                <a16:creationId xmlns:a16="http://schemas.microsoft.com/office/drawing/2014/main" id="{73E6FBA1-20AB-4097-822B-21863116F2E6}"/>
              </a:ext>
            </a:extLst>
          </p:cNvPr>
          <p:cNvSpPr txBox="1"/>
          <p:nvPr/>
        </p:nvSpPr>
        <p:spPr>
          <a:xfrm>
            <a:off x="747906" y="5165750"/>
            <a:ext cx="1277914"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社内のペーパーレス化</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に備える</a:t>
            </a:r>
          </a:p>
        </p:txBody>
      </p:sp>
      <p:sp>
        <p:nvSpPr>
          <p:cNvPr id="241" name="テキスト ボックス 240">
            <a:extLst>
              <a:ext uri="{FF2B5EF4-FFF2-40B4-BE49-F238E27FC236}">
                <a16:creationId xmlns:a16="http://schemas.microsoft.com/office/drawing/2014/main" id="{490EE88C-C0E9-4F75-A354-E4BCDFB25BB5}"/>
              </a:ext>
            </a:extLst>
          </p:cNvPr>
          <p:cNvSpPr txBox="1"/>
          <p:nvPr/>
        </p:nvSpPr>
        <p:spPr>
          <a:xfrm>
            <a:off x="2145806" y="5162270"/>
            <a:ext cx="1287472" cy="356123"/>
          </a:xfrm>
          <a:prstGeom prst="rect">
            <a:avLst/>
          </a:prstGeom>
          <a:noFill/>
        </p:spPr>
        <p:txBody>
          <a:bodyPr wrap="squar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ハンコや契約業務の</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電子化に備える</a:t>
            </a:r>
          </a:p>
        </p:txBody>
      </p:sp>
      <p:sp>
        <p:nvSpPr>
          <p:cNvPr id="249" name="テキスト ボックス 248">
            <a:extLst>
              <a:ext uri="{FF2B5EF4-FFF2-40B4-BE49-F238E27FC236}">
                <a16:creationId xmlns:a16="http://schemas.microsoft.com/office/drawing/2014/main" id="{4A936BC7-B075-4B54-8320-429170ED8AB0}"/>
              </a:ext>
            </a:extLst>
          </p:cNvPr>
          <p:cNvSpPr txBox="1"/>
          <p:nvPr/>
        </p:nvSpPr>
        <p:spPr>
          <a:xfrm>
            <a:off x="8042270" y="5176193"/>
            <a:ext cx="1021434"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テレワーク環境を</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守る</a:t>
            </a:r>
          </a:p>
        </p:txBody>
      </p:sp>
      <p:sp>
        <p:nvSpPr>
          <p:cNvPr id="254" name="テキスト ボックス 253">
            <a:extLst>
              <a:ext uri="{FF2B5EF4-FFF2-40B4-BE49-F238E27FC236}">
                <a16:creationId xmlns:a16="http://schemas.microsoft.com/office/drawing/2014/main" id="{D1F48AE5-6B9B-4D19-8C55-A2CB5C25985E}"/>
              </a:ext>
            </a:extLst>
          </p:cNvPr>
          <p:cNvSpPr txBox="1"/>
          <p:nvPr/>
        </p:nvSpPr>
        <p:spPr>
          <a:xfrm>
            <a:off x="5193291" y="5169231"/>
            <a:ext cx="1042273" cy="356123"/>
          </a:xfrm>
          <a:prstGeom prst="rect">
            <a:avLst/>
          </a:prstGeom>
          <a:noFill/>
        </p:spPr>
        <p:txBody>
          <a:bodyPr wrap="non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サイバー攻撃から</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守る</a:t>
            </a:r>
          </a:p>
        </p:txBody>
      </p:sp>
      <p:sp>
        <p:nvSpPr>
          <p:cNvPr id="255" name="テキスト ボックス 254">
            <a:extLst>
              <a:ext uri="{FF2B5EF4-FFF2-40B4-BE49-F238E27FC236}">
                <a16:creationId xmlns:a16="http://schemas.microsoft.com/office/drawing/2014/main" id="{4EB0B5CF-3326-47D2-9D63-28889363B1D5}"/>
              </a:ext>
            </a:extLst>
          </p:cNvPr>
          <p:cNvSpPr txBox="1"/>
          <p:nvPr/>
        </p:nvSpPr>
        <p:spPr>
          <a:xfrm>
            <a:off x="6593731" y="5172711"/>
            <a:ext cx="1064026" cy="356123"/>
          </a:xfrm>
          <a:prstGeom prst="rect">
            <a:avLst/>
          </a:prstGeom>
          <a:noFill/>
        </p:spPr>
        <p:txBody>
          <a:bodyPr wrap="square" rtlCol="0">
            <a:spAutoFit/>
          </a:bodyPr>
          <a:lstStyle/>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情報資産を</a:t>
            </a:r>
            <a:endParaRPr lang="en-US" altLang="ja-JP" sz="952" b="1" dirty="0">
              <a:solidFill>
                <a:srgbClr val="002060"/>
              </a:solidFill>
              <a:latin typeface="Meiryo UI" panose="020B0604030504040204" pitchFamily="50" charset="-128"/>
              <a:ea typeface="Meiryo UI" panose="020B0604030504040204" pitchFamily="50" charset="-128"/>
            </a:endParaRPr>
          </a:p>
          <a:p>
            <a:pPr algn="ctr" defTabSz="829361">
              <a:lnSpc>
                <a:spcPct val="90000"/>
              </a:lnSpc>
              <a:defRPr/>
            </a:pPr>
            <a:r>
              <a:rPr lang="ja-JP" altLang="en-US" sz="952" b="1" dirty="0">
                <a:solidFill>
                  <a:srgbClr val="002060"/>
                </a:solidFill>
                <a:latin typeface="Meiryo UI" panose="020B0604030504040204" pitchFamily="50" charset="-128"/>
                <a:ea typeface="Meiryo UI" panose="020B0604030504040204" pitchFamily="50" charset="-128"/>
              </a:rPr>
              <a:t>守る</a:t>
            </a:r>
          </a:p>
        </p:txBody>
      </p:sp>
      <p:grpSp>
        <p:nvGrpSpPr>
          <p:cNvPr id="338" name="グループ化 337">
            <a:extLst>
              <a:ext uri="{FF2B5EF4-FFF2-40B4-BE49-F238E27FC236}">
                <a16:creationId xmlns:a16="http://schemas.microsoft.com/office/drawing/2014/main" id="{D383B2C1-25AF-49E0-875B-14E73BF11E54}"/>
              </a:ext>
            </a:extLst>
          </p:cNvPr>
          <p:cNvGrpSpPr/>
          <p:nvPr/>
        </p:nvGrpSpPr>
        <p:grpSpPr>
          <a:xfrm>
            <a:off x="3915833" y="5748618"/>
            <a:ext cx="545396" cy="519799"/>
            <a:chOff x="3968226" y="6338117"/>
            <a:chExt cx="601324" cy="573102"/>
          </a:xfrm>
        </p:grpSpPr>
        <p:pic>
          <p:nvPicPr>
            <p:cNvPr id="246" name="図 245">
              <a:extLst>
                <a:ext uri="{FF2B5EF4-FFF2-40B4-BE49-F238E27FC236}">
                  <a16:creationId xmlns:a16="http://schemas.microsoft.com/office/drawing/2014/main" id="{7B25495E-F62C-49BC-9694-4999110E5E3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68226" y="6338117"/>
              <a:ext cx="384936" cy="478570"/>
            </a:xfrm>
            <a:prstGeom prst="rect">
              <a:avLst/>
            </a:prstGeom>
          </p:spPr>
        </p:pic>
        <p:pic>
          <p:nvPicPr>
            <p:cNvPr id="242" name="図 241">
              <a:extLst>
                <a:ext uri="{FF2B5EF4-FFF2-40B4-BE49-F238E27FC236}">
                  <a16:creationId xmlns:a16="http://schemas.microsoft.com/office/drawing/2014/main" id="{325B5620-145D-4BAB-9FDD-399DDF50B42F}"/>
                </a:ext>
              </a:extLst>
            </p:cNvPr>
            <p:cNvPicPr>
              <a:picLocks noChangeAspect="1"/>
            </p:cNvPicPr>
            <p:nvPr/>
          </p:nvPicPr>
          <p:blipFill>
            <a:blip r:embed="rId15"/>
            <a:stretch>
              <a:fillRect/>
            </a:stretch>
          </p:blipFill>
          <p:spPr>
            <a:xfrm>
              <a:off x="4209691" y="6511377"/>
              <a:ext cx="359859" cy="399842"/>
            </a:xfrm>
            <a:prstGeom prst="rect">
              <a:avLst/>
            </a:prstGeom>
          </p:spPr>
        </p:pic>
      </p:grpSp>
      <p:sp>
        <p:nvSpPr>
          <p:cNvPr id="326" name="正方形/長方形 325">
            <a:extLst>
              <a:ext uri="{FF2B5EF4-FFF2-40B4-BE49-F238E27FC236}">
                <a16:creationId xmlns:a16="http://schemas.microsoft.com/office/drawing/2014/main" id="{E2CCD65F-B04F-4D6B-A9EE-09CB43C03DDA}"/>
              </a:ext>
            </a:extLst>
          </p:cNvPr>
          <p:cNvSpPr/>
          <p:nvPr/>
        </p:nvSpPr>
        <p:spPr>
          <a:xfrm>
            <a:off x="6797519" y="2136651"/>
            <a:ext cx="982400"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rPr>
              <a:t>たよれーる </a:t>
            </a:r>
            <a:r>
              <a:rPr lang="en-US" altLang="ja-JP" sz="726" dirty="0">
                <a:solidFill>
                  <a:srgbClr val="000000">
                    <a:lumMod val="50000"/>
                    <a:lumOff val="50000"/>
                  </a:srgbClr>
                </a:solidFill>
                <a:latin typeface="Meiryo UI" pitchFamily="50" charset="-128"/>
                <a:ea typeface="Meiryo UI" pitchFamily="50" charset="-128"/>
              </a:rPr>
              <a:t>WinActor</a:t>
            </a:r>
          </a:p>
        </p:txBody>
      </p:sp>
      <p:sp>
        <p:nvSpPr>
          <p:cNvPr id="327" name="正方形/長方形 326">
            <a:extLst>
              <a:ext uri="{FF2B5EF4-FFF2-40B4-BE49-F238E27FC236}">
                <a16:creationId xmlns:a16="http://schemas.microsoft.com/office/drawing/2014/main" id="{392CB81F-8279-475E-8902-9CDA5CEF5D96}"/>
              </a:ext>
            </a:extLst>
          </p:cNvPr>
          <p:cNvSpPr/>
          <p:nvPr/>
        </p:nvSpPr>
        <p:spPr>
          <a:xfrm>
            <a:off x="5445116" y="2136652"/>
            <a:ext cx="1001636"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rPr>
              <a:t>たよれーる</a:t>
            </a:r>
          </a:p>
          <a:p>
            <a:pPr defTabSz="829361">
              <a:defRPr/>
            </a:pPr>
            <a:r>
              <a:rPr lang="en-US" altLang="ja-JP" sz="726" dirty="0">
                <a:solidFill>
                  <a:srgbClr val="000000">
                    <a:lumMod val="50000"/>
                    <a:lumOff val="50000"/>
                  </a:srgbClr>
                </a:solidFill>
                <a:latin typeface="Meiryo UI" pitchFamily="50" charset="-128"/>
                <a:ea typeface="Meiryo UI" pitchFamily="50" charset="-128"/>
              </a:rPr>
              <a:t>AI</a:t>
            </a:r>
            <a:r>
              <a:rPr lang="ja-JP" altLang="en-US" sz="726" dirty="0">
                <a:solidFill>
                  <a:srgbClr val="000000">
                    <a:lumMod val="50000"/>
                    <a:lumOff val="50000"/>
                  </a:srgbClr>
                </a:solidFill>
                <a:latin typeface="Meiryo UI" pitchFamily="50" charset="-128"/>
                <a:ea typeface="Meiryo UI" pitchFamily="50" charset="-128"/>
              </a:rPr>
              <a:t>チャットボットサービス</a:t>
            </a:r>
          </a:p>
        </p:txBody>
      </p:sp>
      <p:sp>
        <p:nvSpPr>
          <p:cNvPr id="328" name="正方形/長方形 327">
            <a:extLst>
              <a:ext uri="{FF2B5EF4-FFF2-40B4-BE49-F238E27FC236}">
                <a16:creationId xmlns:a16="http://schemas.microsoft.com/office/drawing/2014/main" id="{445615B2-9655-4B19-897C-26FE157CFF7F}"/>
              </a:ext>
            </a:extLst>
          </p:cNvPr>
          <p:cNvSpPr/>
          <p:nvPr/>
        </p:nvSpPr>
        <p:spPr>
          <a:xfrm>
            <a:off x="8024859" y="2136652"/>
            <a:ext cx="1117052"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en-US" altLang="ja-JP" sz="726" dirty="0">
                <a:solidFill>
                  <a:srgbClr val="000000">
                    <a:lumMod val="50000"/>
                    <a:lumOff val="50000"/>
                  </a:srgbClr>
                </a:solidFill>
                <a:latin typeface="Meiryo UI" pitchFamily="50" charset="-128"/>
                <a:ea typeface="Meiryo UI" pitchFamily="50" charset="-128"/>
              </a:rPr>
              <a:t>Azure</a:t>
            </a:r>
          </a:p>
          <a:p>
            <a:pPr defTabSz="829361">
              <a:defRPr/>
            </a:pPr>
            <a:r>
              <a:rPr lang="ja-JP" altLang="en-US" sz="726" dirty="0">
                <a:solidFill>
                  <a:srgbClr val="000000">
                    <a:lumMod val="50000"/>
                    <a:lumOff val="50000"/>
                  </a:srgbClr>
                </a:solidFill>
                <a:latin typeface="Meiryo UI" pitchFamily="50" charset="-128"/>
                <a:ea typeface="Meiryo UI" pitchFamily="50" charset="-128"/>
              </a:rPr>
              <a:t>ハイブリッドファイルサーバー</a:t>
            </a:r>
          </a:p>
        </p:txBody>
      </p:sp>
      <p:pic>
        <p:nvPicPr>
          <p:cNvPr id="329" name="図 328">
            <a:extLst>
              <a:ext uri="{FF2B5EF4-FFF2-40B4-BE49-F238E27FC236}">
                <a16:creationId xmlns:a16="http://schemas.microsoft.com/office/drawing/2014/main" id="{DFEE8B7A-5FE8-417E-B248-818B769EA6B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83378" y="2423837"/>
            <a:ext cx="395235" cy="534618"/>
          </a:xfrm>
          <a:prstGeom prst="rect">
            <a:avLst/>
          </a:prstGeom>
        </p:spPr>
      </p:pic>
      <p:pic>
        <p:nvPicPr>
          <p:cNvPr id="330" name="図 329">
            <a:extLst>
              <a:ext uri="{FF2B5EF4-FFF2-40B4-BE49-F238E27FC236}">
                <a16:creationId xmlns:a16="http://schemas.microsoft.com/office/drawing/2014/main" id="{8CE1A0C4-55B7-454C-AEEB-AA06B1581EF2}"/>
              </a:ext>
            </a:extLst>
          </p:cNvPr>
          <p:cNvPicPr>
            <a:picLocks noChangeAspect="1"/>
          </p:cNvPicPr>
          <p:nvPr/>
        </p:nvPicPr>
        <p:blipFill>
          <a:blip r:embed="rId16"/>
          <a:stretch>
            <a:fillRect/>
          </a:stretch>
        </p:blipFill>
        <p:spPr>
          <a:xfrm>
            <a:off x="6998750" y="2383746"/>
            <a:ext cx="615883" cy="537676"/>
          </a:xfrm>
          <a:prstGeom prst="rect">
            <a:avLst/>
          </a:prstGeom>
        </p:spPr>
      </p:pic>
      <p:grpSp>
        <p:nvGrpSpPr>
          <p:cNvPr id="337" name="グループ化 336">
            <a:extLst>
              <a:ext uri="{FF2B5EF4-FFF2-40B4-BE49-F238E27FC236}">
                <a16:creationId xmlns:a16="http://schemas.microsoft.com/office/drawing/2014/main" id="{4CE32AFA-6868-4CD1-BB86-E77758C73BF5}"/>
              </a:ext>
            </a:extLst>
          </p:cNvPr>
          <p:cNvGrpSpPr/>
          <p:nvPr/>
        </p:nvGrpSpPr>
        <p:grpSpPr>
          <a:xfrm>
            <a:off x="1120736" y="5814215"/>
            <a:ext cx="485731" cy="393697"/>
            <a:chOff x="1291872" y="6361874"/>
            <a:chExt cx="535541" cy="434069"/>
          </a:xfrm>
        </p:grpSpPr>
        <p:pic>
          <p:nvPicPr>
            <p:cNvPr id="336" name="図 335">
              <a:extLst>
                <a:ext uri="{FF2B5EF4-FFF2-40B4-BE49-F238E27FC236}">
                  <a16:creationId xmlns:a16="http://schemas.microsoft.com/office/drawing/2014/main" id="{0BFA5048-74E1-4DD1-8768-BC4EF201E6C5}"/>
                </a:ext>
              </a:extLst>
            </p:cNvPr>
            <p:cNvPicPr>
              <a:picLocks noChangeAspect="1"/>
            </p:cNvPicPr>
            <p:nvPr/>
          </p:nvPicPr>
          <p:blipFill>
            <a:blip r:embed="rId17"/>
            <a:stretch>
              <a:fillRect/>
            </a:stretch>
          </p:blipFill>
          <p:spPr>
            <a:xfrm>
              <a:off x="1291872" y="6361874"/>
              <a:ext cx="535541" cy="434069"/>
            </a:xfrm>
            <a:prstGeom prst="rect">
              <a:avLst/>
            </a:prstGeom>
          </p:spPr>
        </p:pic>
        <p:pic>
          <p:nvPicPr>
            <p:cNvPr id="333" name="図 332">
              <a:extLst>
                <a:ext uri="{FF2B5EF4-FFF2-40B4-BE49-F238E27FC236}">
                  <a16:creationId xmlns:a16="http://schemas.microsoft.com/office/drawing/2014/main" id="{AC94233C-D8F9-47EB-83D1-22DBAF02FFD6}"/>
                </a:ext>
              </a:extLst>
            </p:cNvPr>
            <p:cNvPicPr>
              <a:picLocks noChangeAspect="1"/>
            </p:cNvPicPr>
            <p:nvPr/>
          </p:nvPicPr>
          <p:blipFill>
            <a:blip r:embed="rId18"/>
            <a:stretch>
              <a:fillRect/>
            </a:stretch>
          </p:blipFill>
          <p:spPr>
            <a:xfrm>
              <a:off x="1419390" y="6416401"/>
              <a:ext cx="306710" cy="247155"/>
            </a:xfrm>
            <a:prstGeom prst="rect">
              <a:avLst/>
            </a:prstGeom>
          </p:spPr>
        </p:pic>
      </p:grpSp>
      <p:grpSp>
        <p:nvGrpSpPr>
          <p:cNvPr id="341" name="グループ化 340">
            <a:extLst>
              <a:ext uri="{FF2B5EF4-FFF2-40B4-BE49-F238E27FC236}">
                <a16:creationId xmlns:a16="http://schemas.microsoft.com/office/drawing/2014/main" id="{F614D908-CABE-4A20-B1EC-1D12B7CF8719}"/>
              </a:ext>
            </a:extLst>
          </p:cNvPr>
          <p:cNvGrpSpPr/>
          <p:nvPr/>
        </p:nvGrpSpPr>
        <p:grpSpPr>
          <a:xfrm>
            <a:off x="4412774" y="4118978"/>
            <a:ext cx="626210" cy="441434"/>
            <a:chOff x="4506707" y="4541363"/>
            <a:chExt cx="690426" cy="486701"/>
          </a:xfrm>
        </p:grpSpPr>
        <p:pic>
          <p:nvPicPr>
            <p:cNvPr id="340" name="図 339">
              <a:extLst>
                <a:ext uri="{FF2B5EF4-FFF2-40B4-BE49-F238E27FC236}">
                  <a16:creationId xmlns:a16="http://schemas.microsoft.com/office/drawing/2014/main" id="{3DC88F3E-5C34-4272-A6ED-BA4829645560}"/>
                </a:ext>
              </a:extLst>
            </p:cNvPr>
            <p:cNvPicPr>
              <a:picLocks noChangeAspect="1"/>
            </p:cNvPicPr>
            <p:nvPr/>
          </p:nvPicPr>
          <p:blipFill>
            <a:blip r:embed="rId19">
              <a:duotone>
                <a:schemeClr val="accent5">
                  <a:shade val="45000"/>
                  <a:satMod val="135000"/>
                </a:schemeClr>
                <a:prstClr val="white"/>
              </a:duotone>
            </a:blip>
            <a:stretch>
              <a:fillRect/>
            </a:stretch>
          </p:blipFill>
          <p:spPr>
            <a:xfrm>
              <a:off x="4506707" y="4541363"/>
              <a:ext cx="690426" cy="381095"/>
            </a:xfrm>
            <a:prstGeom prst="rect">
              <a:avLst/>
            </a:prstGeom>
          </p:spPr>
        </p:pic>
        <p:pic>
          <p:nvPicPr>
            <p:cNvPr id="339" name="図 338">
              <a:extLst>
                <a:ext uri="{FF2B5EF4-FFF2-40B4-BE49-F238E27FC236}">
                  <a16:creationId xmlns:a16="http://schemas.microsoft.com/office/drawing/2014/main" id="{F7C7638F-93E1-4595-A62F-F3589961166D}"/>
                </a:ext>
              </a:extLst>
            </p:cNvPr>
            <p:cNvPicPr>
              <a:picLocks noChangeAspect="1"/>
            </p:cNvPicPr>
            <p:nvPr/>
          </p:nvPicPr>
          <p:blipFill>
            <a:blip r:embed="rId18"/>
            <a:stretch>
              <a:fillRect/>
            </a:stretch>
          </p:blipFill>
          <p:spPr>
            <a:xfrm>
              <a:off x="4697342" y="4756193"/>
              <a:ext cx="337381" cy="271871"/>
            </a:xfrm>
            <a:prstGeom prst="rect">
              <a:avLst/>
            </a:prstGeom>
          </p:spPr>
        </p:pic>
      </p:grpSp>
      <p:grpSp>
        <p:nvGrpSpPr>
          <p:cNvPr id="345" name="グループ化 344">
            <a:extLst>
              <a:ext uri="{FF2B5EF4-FFF2-40B4-BE49-F238E27FC236}">
                <a16:creationId xmlns:a16="http://schemas.microsoft.com/office/drawing/2014/main" id="{B04055FD-F7B7-444F-B934-23BE539D79C0}"/>
              </a:ext>
            </a:extLst>
          </p:cNvPr>
          <p:cNvGrpSpPr/>
          <p:nvPr/>
        </p:nvGrpSpPr>
        <p:grpSpPr>
          <a:xfrm>
            <a:off x="5502115" y="4178292"/>
            <a:ext cx="516502" cy="431618"/>
            <a:chOff x="5736224" y="4606760"/>
            <a:chExt cx="569467" cy="475879"/>
          </a:xfrm>
        </p:grpSpPr>
        <p:pic>
          <p:nvPicPr>
            <p:cNvPr id="344" name="図 343">
              <a:extLst>
                <a:ext uri="{FF2B5EF4-FFF2-40B4-BE49-F238E27FC236}">
                  <a16:creationId xmlns:a16="http://schemas.microsoft.com/office/drawing/2014/main" id="{CFCE0010-1659-4645-84CC-A5FCB9A051B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736224" y="4606760"/>
              <a:ext cx="423786" cy="460960"/>
            </a:xfrm>
            <a:prstGeom prst="rect">
              <a:avLst/>
            </a:prstGeom>
          </p:spPr>
        </p:pic>
        <p:pic>
          <p:nvPicPr>
            <p:cNvPr id="343" name="図 342">
              <a:extLst>
                <a:ext uri="{FF2B5EF4-FFF2-40B4-BE49-F238E27FC236}">
                  <a16:creationId xmlns:a16="http://schemas.microsoft.com/office/drawing/2014/main" id="{A360DF73-936F-4ADA-B41A-3C5605426E2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rot="20745950">
              <a:off x="5974761" y="4675758"/>
              <a:ext cx="330930" cy="406881"/>
            </a:xfrm>
            <a:prstGeom prst="rect">
              <a:avLst/>
            </a:prstGeom>
          </p:spPr>
        </p:pic>
      </p:grpSp>
      <p:pic>
        <p:nvPicPr>
          <p:cNvPr id="347" name="図 346">
            <a:extLst>
              <a:ext uri="{FF2B5EF4-FFF2-40B4-BE49-F238E27FC236}">
                <a16:creationId xmlns:a16="http://schemas.microsoft.com/office/drawing/2014/main" id="{8E1ECB9F-F263-4BCC-9644-A408490F6A50}"/>
              </a:ext>
            </a:extLst>
          </p:cNvPr>
          <p:cNvPicPr>
            <a:picLocks noChangeAspect="1"/>
          </p:cNvPicPr>
          <p:nvPr/>
        </p:nvPicPr>
        <p:blipFill>
          <a:blip r:embed="rId22"/>
          <a:stretch>
            <a:fillRect/>
          </a:stretch>
        </p:blipFill>
        <p:spPr>
          <a:xfrm>
            <a:off x="5449842" y="2354564"/>
            <a:ext cx="873285" cy="668847"/>
          </a:xfrm>
          <a:prstGeom prst="rect">
            <a:avLst/>
          </a:prstGeom>
        </p:spPr>
      </p:pic>
      <p:sp>
        <p:nvSpPr>
          <p:cNvPr id="307" name="正方形/長方形 306">
            <a:extLst>
              <a:ext uri="{FF2B5EF4-FFF2-40B4-BE49-F238E27FC236}">
                <a16:creationId xmlns:a16="http://schemas.microsoft.com/office/drawing/2014/main" id="{68DCFC06-1F2A-4C6A-B3E7-C72344EBD2E5}"/>
              </a:ext>
            </a:extLst>
          </p:cNvPr>
          <p:cNvSpPr/>
          <p:nvPr/>
        </p:nvSpPr>
        <p:spPr>
          <a:xfrm>
            <a:off x="3369899" y="3803537"/>
            <a:ext cx="703477" cy="305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637" tIns="40819" rIns="81637" bIns="40819" rtlCol="0">
            <a:spAutoFit/>
          </a:bodyPr>
          <a:lstStyle/>
          <a:p>
            <a:pPr defTabSz="829361">
              <a:defRPr/>
            </a:pPr>
            <a:r>
              <a:rPr lang="ja-JP" altLang="en-US" sz="726" dirty="0">
                <a:solidFill>
                  <a:srgbClr val="000000">
                    <a:lumMod val="50000"/>
                    <a:lumOff val="50000"/>
                  </a:srgbClr>
                </a:solidFill>
                <a:latin typeface="Meiryo UI" pitchFamily="50" charset="-128"/>
                <a:ea typeface="Meiryo UI" pitchFamily="50" charset="-128"/>
              </a:rPr>
              <a:t>たよれーる</a:t>
            </a:r>
            <a:endParaRPr lang="en-US" altLang="ja-JP" sz="726" dirty="0">
              <a:solidFill>
                <a:srgbClr val="000000">
                  <a:lumMod val="50000"/>
                  <a:lumOff val="50000"/>
                </a:srgbClr>
              </a:solidFill>
              <a:latin typeface="Meiryo UI" pitchFamily="50" charset="-128"/>
              <a:ea typeface="Meiryo UI" pitchFamily="50" charset="-128"/>
            </a:endParaRPr>
          </a:p>
          <a:p>
            <a:pPr defTabSz="829361">
              <a:defRPr/>
            </a:pPr>
            <a:r>
              <a:rPr lang="ja-JP" altLang="en-US" sz="726" dirty="0">
                <a:solidFill>
                  <a:srgbClr val="000000">
                    <a:lumMod val="50000"/>
                    <a:lumOff val="50000"/>
                  </a:srgbClr>
                </a:solidFill>
                <a:latin typeface="Meiryo UI" pitchFamily="50" charset="-128"/>
                <a:ea typeface="Meiryo UI" pitchFamily="50" charset="-128"/>
              </a:rPr>
              <a:t>どこでもコネクト</a:t>
            </a:r>
            <a:endParaRPr lang="en-US" altLang="ja-JP" sz="726" dirty="0">
              <a:solidFill>
                <a:srgbClr val="000000">
                  <a:lumMod val="50000"/>
                  <a:lumOff val="50000"/>
                </a:srgbClr>
              </a:solidFill>
              <a:latin typeface="Meiryo UI" pitchFamily="50" charset="-128"/>
              <a:ea typeface="Meiryo UI" pitchFamily="50" charset="-128"/>
            </a:endParaRPr>
          </a:p>
        </p:txBody>
      </p:sp>
      <p:pic>
        <p:nvPicPr>
          <p:cNvPr id="357" name="図 356">
            <a:extLst>
              <a:ext uri="{FF2B5EF4-FFF2-40B4-BE49-F238E27FC236}">
                <a16:creationId xmlns:a16="http://schemas.microsoft.com/office/drawing/2014/main" id="{97F284E5-C64F-432F-A5EC-2F0504CD21EB}"/>
              </a:ext>
            </a:extLst>
          </p:cNvPr>
          <p:cNvPicPr>
            <a:picLocks noChangeAspect="1"/>
          </p:cNvPicPr>
          <p:nvPr/>
        </p:nvPicPr>
        <p:blipFill>
          <a:blip r:embed="rId23"/>
          <a:stretch>
            <a:fillRect/>
          </a:stretch>
        </p:blipFill>
        <p:spPr>
          <a:xfrm>
            <a:off x="3440024" y="4058106"/>
            <a:ext cx="520174" cy="571339"/>
          </a:xfrm>
          <a:prstGeom prst="rect">
            <a:avLst/>
          </a:prstGeom>
        </p:spPr>
      </p:pic>
      <p:cxnSp>
        <p:nvCxnSpPr>
          <p:cNvPr id="27" name="直線コネクタ 26">
            <a:extLst>
              <a:ext uri="{FF2B5EF4-FFF2-40B4-BE49-F238E27FC236}">
                <a16:creationId xmlns:a16="http://schemas.microsoft.com/office/drawing/2014/main" id="{9DFB6BCA-A372-4729-AA25-EAD55312DEDB}"/>
              </a:ext>
            </a:extLst>
          </p:cNvPr>
          <p:cNvCxnSpPr/>
          <p:nvPr/>
        </p:nvCxnSpPr>
        <p:spPr bwMode="auto">
          <a:xfrm>
            <a:off x="2145805" y="5153129"/>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線コネクタ 110">
            <a:extLst>
              <a:ext uri="{FF2B5EF4-FFF2-40B4-BE49-F238E27FC236}">
                <a16:creationId xmlns:a16="http://schemas.microsoft.com/office/drawing/2014/main" id="{916B99C4-140A-4D01-AC00-1C8843CB9C4E}"/>
              </a:ext>
            </a:extLst>
          </p:cNvPr>
          <p:cNvCxnSpPr/>
          <p:nvPr/>
        </p:nvCxnSpPr>
        <p:spPr bwMode="auto">
          <a:xfrm>
            <a:off x="3511306" y="5153129"/>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線コネクタ 111">
            <a:extLst>
              <a:ext uri="{FF2B5EF4-FFF2-40B4-BE49-F238E27FC236}">
                <a16:creationId xmlns:a16="http://schemas.microsoft.com/office/drawing/2014/main" id="{CA2F40BC-3D84-4634-BA43-A1CAAD112B07}"/>
              </a:ext>
            </a:extLst>
          </p:cNvPr>
          <p:cNvCxnSpPr/>
          <p:nvPr/>
        </p:nvCxnSpPr>
        <p:spPr bwMode="auto">
          <a:xfrm>
            <a:off x="6357384" y="5153129"/>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直線コネクタ 112">
            <a:extLst>
              <a:ext uri="{FF2B5EF4-FFF2-40B4-BE49-F238E27FC236}">
                <a16:creationId xmlns:a16="http://schemas.microsoft.com/office/drawing/2014/main" id="{3AE70D9B-54E5-44BC-A8FC-2E4C6041790E}"/>
              </a:ext>
            </a:extLst>
          </p:cNvPr>
          <p:cNvCxnSpPr/>
          <p:nvPr/>
        </p:nvCxnSpPr>
        <p:spPr bwMode="auto">
          <a:xfrm>
            <a:off x="7846646" y="5153129"/>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線コネクタ 113">
            <a:extLst>
              <a:ext uri="{FF2B5EF4-FFF2-40B4-BE49-F238E27FC236}">
                <a16:creationId xmlns:a16="http://schemas.microsoft.com/office/drawing/2014/main" id="{10701511-FECC-43B0-A172-FE6DA897C4ED}"/>
              </a:ext>
            </a:extLst>
          </p:cNvPr>
          <p:cNvCxnSpPr/>
          <p:nvPr/>
        </p:nvCxnSpPr>
        <p:spPr bwMode="auto">
          <a:xfrm>
            <a:off x="4228566" y="353076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線コネクタ 114">
            <a:extLst>
              <a:ext uri="{FF2B5EF4-FFF2-40B4-BE49-F238E27FC236}">
                <a16:creationId xmlns:a16="http://schemas.microsoft.com/office/drawing/2014/main" id="{5E11EB97-38CF-4890-B1FD-BF76ABA7B7D6}"/>
              </a:ext>
            </a:extLst>
          </p:cNvPr>
          <p:cNvCxnSpPr/>
          <p:nvPr/>
        </p:nvCxnSpPr>
        <p:spPr bwMode="auto">
          <a:xfrm>
            <a:off x="5216902" y="353076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線コネクタ 115">
            <a:extLst>
              <a:ext uri="{FF2B5EF4-FFF2-40B4-BE49-F238E27FC236}">
                <a16:creationId xmlns:a16="http://schemas.microsoft.com/office/drawing/2014/main" id="{A45479C9-8F7A-466A-988B-6A4FFBCA4F16}"/>
              </a:ext>
            </a:extLst>
          </p:cNvPr>
          <p:cNvCxnSpPr/>
          <p:nvPr/>
        </p:nvCxnSpPr>
        <p:spPr bwMode="auto">
          <a:xfrm>
            <a:off x="7243397" y="353076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線コネクタ 116">
            <a:extLst>
              <a:ext uri="{FF2B5EF4-FFF2-40B4-BE49-F238E27FC236}">
                <a16:creationId xmlns:a16="http://schemas.microsoft.com/office/drawing/2014/main" id="{3CAFDC32-CA2C-4568-A819-0030F2EB9C92}"/>
              </a:ext>
            </a:extLst>
          </p:cNvPr>
          <p:cNvCxnSpPr/>
          <p:nvPr/>
        </p:nvCxnSpPr>
        <p:spPr bwMode="auto">
          <a:xfrm>
            <a:off x="8228195" y="353076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線コネクタ 117">
            <a:extLst>
              <a:ext uri="{FF2B5EF4-FFF2-40B4-BE49-F238E27FC236}">
                <a16:creationId xmlns:a16="http://schemas.microsoft.com/office/drawing/2014/main" id="{4078FA7F-2269-43C8-ADBE-0D1B417D91D4}"/>
              </a:ext>
            </a:extLst>
          </p:cNvPr>
          <p:cNvCxnSpPr/>
          <p:nvPr/>
        </p:nvCxnSpPr>
        <p:spPr bwMode="auto">
          <a:xfrm>
            <a:off x="6559175" y="185640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線コネクタ 118">
            <a:extLst>
              <a:ext uri="{FF2B5EF4-FFF2-40B4-BE49-F238E27FC236}">
                <a16:creationId xmlns:a16="http://schemas.microsoft.com/office/drawing/2014/main" id="{F823EF94-6377-4614-A176-2344312CADF6}"/>
              </a:ext>
            </a:extLst>
          </p:cNvPr>
          <p:cNvCxnSpPr/>
          <p:nvPr/>
        </p:nvCxnSpPr>
        <p:spPr bwMode="auto">
          <a:xfrm>
            <a:off x="7851709" y="1856406"/>
            <a:ext cx="0" cy="1054679"/>
          </a:xfrm>
          <a:prstGeom prst="line">
            <a:avLst/>
          </a:prstGeom>
          <a:solidFill>
            <a:schemeClr val="accent1"/>
          </a:solidFill>
          <a:ln w="9525" cap="flat" cmpd="sng" algn="ctr">
            <a:solidFill>
              <a:schemeClr val="bg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タイトル 1">
            <a:extLst>
              <a:ext uri="{FF2B5EF4-FFF2-40B4-BE49-F238E27FC236}">
                <a16:creationId xmlns:a16="http://schemas.microsoft.com/office/drawing/2014/main" id="{A863068A-C77D-4DE6-B71A-5265A3DF2754}"/>
              </a:ext>
            </a:extLst>
          </p:cNvPr>
          <p:cNvSpPr>
            <a:spLocks noGrp="1"/>
          </p:cNvSpPr>
          <p:nvPr>
            <p:ph type="title"/>
          </p:nvPr>
        </p:nvSpPr>
        <p:spPr>
          <a:xfrm>
            <a:off x="638214" y="46652"/>
            <a:ext cx="9259200" cy="540792"/>
          </a:xfrm>
        </p:spPr>
        <p:txBody>
          <a:bodyPr/>
          <a:lstStyle/>
          <a:p>
            <a:r>
              <a:rPr lang="ja-JP" altLang="en-US" sz="2902" dirty="0">
                <a:latin typeface="Meiryo UI" panose="020B0604030504040204" pitchFamily="50" charset="-128"/>
                <a:ea typeface="Meiryo UI" panose="020B0604030504040204" pitchFamily="50" charset="-128"/>
                <a:cs typeface="Meiryo UI" panose="020B0604030504040204" pitchFamily="50" charset="-128"/>
              </a:rPr>
              <a:t>段階的なご提案イメージ</a:t>
            </a:r>
            <a:endParaRPr kumimoji="1" lang="ja-JP" altLang="en-US" dirty="0"/>
          </a:p>
        </p:txBody>
      </p:sp>
      <p:sp>
        <p:nvSpPr>
          <p:cNvPr id="3" name="スライド番号プレースホルダー 2">
            <a:extLst>
              <a:ext uri="{FF2B5EF4-FFF2-40B4-BE49-F238E27FC236}">
                <a16:creationId xmlns:a16="http://schemas.microsoft.com/office/drawing/2014/main" id="{7B66DD1B-1B49-4F39-874A-C80EFA1EECFC}"/>
              </a:ext>
            </a:extLst>
          </p:cNvPr>
          <p:cNvSpPr>
            <a:spLocks noGrp="1"/>
          </p:cNvSpPr>
          <p:nvPr>
            <p:ph type="sldNum" sz="quarter" idx="4"/>
          </p:nvPr>
        </p:nvSpPr>
        <p:spPr/>
        <p:txBody>
          <a:bodyPr/>
          <a:lstStyle/>
          <a:p>
            <a:pPr>
              <a:defRPr/>
            </a:pPr>
            <a:fld id="{FB3629B8-3F17-4C5D-9EA5-923845F78C95}" type="slidenum">
              <a:rPr lang="en-US" altLang="ja-JP" smtClean="0"/>
              <a:pPr>
                <a:defRPr/>
              </a:pPr>
              <a:t>65</a:t>
            </a:fld>
            <a:endParaRPr lang="en-US" altLang="ja-JP" dirty="0"/>
          </a:p>
        </p:txBody>
      </p:sp>
    </p:spTree>
    <p:extLst>
      <p:ext uri="{BB962C8B-B14F-4D97-AF65-F5344CB8AC3E}">
        <p14:creationId xmlns:p14="http://schemas.microsoft.com/office/powerpoint/2010/main" val="1569990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3">
            <a:extLst>
              <a:ext uri="{FF2B5EF4-FFF2-40B4-BE49-F238E27FC236}">
                <a16:creationId xmlns:a16="http://schemas.microsoft.com/office/drawing/2014/main" id="{4C002CC9-21DF-4801-89F3-EF3E4CE1F4EF}"/>
              </a:ext>
            </a:extLst>
          </p:cNvPr>
          <p:cNvSpPr txBox="1">
            <a:spLocks/>
          </p:cNvSpPr>
          <p:nvPr/>
        </p:nvSpPr>
        <p:spPr bwMode="auto">
          <a:xfrm>
            <a:off x="878002" y="1018207"/>
            <a:ext cx="8075125" cy="75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1355" tIns="30678" rIns="61355" bIns="30678" numCol="1" anchor="t" anchorCtr="0" compatLnSpc="1">
            <a:prstTxWarp prst="textNoShape">
              <a:avLst/>
            </a:prstTxWarp>
            <a:spAutoFit/>
          </a:bodyPr>
          <a:lstStyle>
            <a:lvl1pPr algn="ctr" defTabSz="1028700" rtl="0" eaLnBrk="0" fontAlgn="base" hangingPunct="0">
              <a:spcBef>
                <a:spcPct val="0"/>
              </a:spcBef>
              <a:spcAft>
                <a:spcPct val="0"/>
              </a:spcAft>
              <a:defRPr kumimoji="1" sz="3600">
                <a:solidFill>
                  <a:schemeClr val="tx1"/>
                </a:solidFill>
                <a:latin typeface="メイリオ" panose="020B0604030504040204" pitchFamily="50" charset="-128"/>
                <a:ea typeface="メイリオ" panose="020B0604030504040204" pitchFamily="50" charset="-128"/>
                <a:cs typeface="メイリオ" panose="020B0604030504040204" pitchFamily="50" charset="-128"/>
              </a:defRPr>
            </a:lvl1pPr>
            <a:lvl2pPr algn="l" defTabSz="1028700" rtl="0" eaLnBrk="0" fontAlgn="base" hangingPunct="0">
              <a:spcBef>
                <a:spcPct val="0"/>
              </a:spcBef>
              <a:spcAft>
                <a:spcPct val="0"/>
              </a:spcAft>
              <a:defRPr kumimoji="1" sz="2800">
                <a:solidFill>
                  <a:schemeClr val="tx1"/>
                </a:solidFill>
                <a:latin typeface="Arial Black" pitchFamily="34" charset="0"/>
                <a:ea typeface="HGP創英角ｺﾞｼｯｸUB" pitchFamily="50" charset="-128"/>
              </a:defRPr>
            </a:lvl2pPr>
            <a:lvl3pPr algn="l" defTabSz="1028700" rtl="0" eaLnBrk="0" fontAlgn="base" hangingPunct="0">
              <a:spcBef>
                <a:spcPct val="0"/>
              </a:spcBef>
              <a:spcAft>
                <a:spcPct val="0"/>
              </a:spcAft>
              <a:defRPr kumimoji="1" sz="2800">
                <a:solidFill>
                  <a:schemeClr val="tx1"/>
                </a:solidFill>
                <a:latin typeface="Arial Black" pitchFamily="34" charset="0"/>
                <a:ea typeface="HGP創英角ｺﾞｼｯｸUB" pitchFamily="50" charset="-128"/>
              </a:defRPr>
            </a:lvl3pPr>
            <a:lvl4pPr algn="l" defTabSz="1028700" rtl="0" eaLnBrk="0" fontAlgn="base" hangingPunct="0">
              <a:spcBef>
                <a:spcPct val="0"/>
              </a:spcBef>
              <a:spcAft>
                <a:spcPct val="0"/>
              </a:spcAft>
              <a:defRPr kumimoji="1" sz="2800">
                <a:solidFill>
                  <a:schemeClr val="tx1"/>
                </a:solidFill>
                <a:latin typeface="Arial Black" pitchFamily="34" charset="0"/>
                <a:ea typeface="HGP創英角ｺﾞｼｯｸUB" pitchFamily="50" charset="-128"/>
              </a:defRPr>
            </a:lvl4pPr>
            <a:lvl5pPr algn="l" defTabSz="1028700" rtl="0" eaLnBrk="0" fontAlgn="base" hangingPunct="0">
              <a:spcBef>
                <a:spcPct val="0"/>
              </a:spcBef>
              <a:spcAft>
                <a:spcPct val="0"/>
              </a:spcAft>
              <a:defRPr kumimoji="1" sz="2800">
                <a:solidFill>
                  <a:schemeClr val="tx1"/>
                </a:solidFill>
                <a:latin typeface="Arial Black" pitchFamily="34" charset="0"/>
                <a:ea typeface="HGP創英角ｺﾞｼｯｸUB" pitchFamily="50" charset="-128"/>
              </a:defRPr>
            </a:lvl5pPr>
            <a:lvl6pPr marL="457200" algn="l" defTabSz="1028700" rtl="0" eaLnBrk="1" fontAlgn="base" hangingPunct="1">
              <a:spcBef>
                <a:spcPct val="0"/>
              </a:spcBef>
              <a:spcAft>
                <a:spcPct val="0"/>
              </a:spcAft>
              <a:defRPr kumimoji="1" sz="2800">
                <a:solidFill>
                  <a:schemeClr val="tx1"/>
                </a:solidFill>
                <a:latin typeface="Arial Black" pitchFamily="34" charset="0"/>
                <a:ea typeface="HGP創英角ｺﾞｼｯｸUB" pitchFamily="50" charset="-128"/>
              </a:defRPr>
            </a:lvl6pPr>
            <a:lvl7pPr marL="914400" algn="l" defTabSz="1028700" rtl="0" eaLnBrk="1" fontAlgn="base" hangingPunct="1">
              <a:spcBef>
                <a:spcPct val="0"/>
              </a:spcBef>
              <a:spcAft>
                <a:spcPct val="0"/>
              </a:spcAft>
              <a:defRPr kumimoji="1" sz="2800">
                <a:solidFill>
                  <a:schemeClr val="tx1"/>
                </a:solidFill>
                <a:latin typeface="Arial Black" pitchFamily="34" charset="0"/>
                <a:ea typeface="HGP創英角ｺﾞｼｯｸUB" pitchFamily="50" charset="-128"/>
              </a:defRPr>
            </a:lvl7pPr>
            <a:lvl8pPr marL="1371600" algn="l" defTabSz="1028700" rtl="0" eaLnBrk="1" fontAlgn="base" hangingPunct="1">
              <a:spcBef>
                <a:spcPct val="0"/>
              </a:spcBef>
              <a:spcAft>
                <a:spcPct val="0"/>
              </a:spcAft>
              <a:defRPr kumimoji="1" sz="2800">
                <a:solidFill>
                  <a:schemeClr val="tx1"/>
                </a:solidFill>
                <a:latin typeface="Arial Black" pitchFamily="34" charset="0"/>
                <a:ea typeface="HGP創英角ｺﾞｼｯｸUB" pitchFamily="50" charset="-128"/>
              </a:defRPr>
            </a:lvl8pPr>
            <a:lvl9pPr marL="1828800" algn="l" defTabSz="1028700" rtl="0" eaLnBrk="1" fontAlgn="base" hangingPunct="1">
              <a:spcBef>
                <a:spcPct val="0"/>
              </a:spcBef>
              <a:spcAft>
                <a:spcPct val="0"/>
              </a:spcAft>
              <a:defRPr kumimoji="1" sz="2800">
                <a:solidFill>
                  <a:schemeClr val="tx1"/>
                </a:solidFill>
                <a:latin typeface="Arial Black" pitchFamily="34" charset="0"/>
                <a:ea typeface="HGP創英角ｺﾞｼｯｸUB" pitchFamily="50" charset="-128"/>
              </a:defRPr>
            </a:lvl9pPr>
          </a:lstStyle>
          <a:p>
            <a:pPr algn="l">
              <a:spcBef>
                <a:spcPts val="256"/>
              </a:spcBef>
            </a:pPr>
            <a:r>
              <a:rPr lang="ja-JP" altLang="en-US" sz="1503" kern="0" dirty="0">
                <a:solidFill>
                  <a:schemeClr val="tx1">
                    <a:lumMod val="85000"/>
                    <a:lumOff val="15000"/>
                  </a:schemeClr>
                </a:solidFill>
                <a:latin typeface="Meiryo UI" panose="020B0604030504040204" pitchFamily="50" charset="-128"/>
                <a:ea typeface="Meiryo UI" panose="020B0604030504040204" pitchFamily="50" charset="-128"/>
              </a:rPr>
              <a:t>基幹系システムと情報系システムのデータベースを統合し、シームレスな情報連携を実現。また他社ソフトやサービスとの</a:t>
            </a:r>
            <a:r>
              <a:rPr lang="en-US" altLang="ja-JP" sz="1503" kern="0" dirty="0">
                <a:solidFill>
                  <a:schemeClr val="tx1">
                    <a:lumMod val="85000"/>
                    <a:lumOff val="15000"/>
                  </a:schemeClr>
                </a:solidFill>
                <a:latin typeface="Meiryo UI" panose="020B0604030504040204" pitchFamily="50" charset="-128"/>
                <a:ea typeface="Meiryo UI" panose="020B0604030504040204" pitchFamily="50" charset="-128"/>
              </a:rPr>
              <a:t>API</a:t>
            </a:r>
            <a:r>
              <a:rPr lang="ja-JP" altLang="en-US" sz="1503" kern="0" dirty="0">
                <a:solidFill>
                  <a:schemeClr val="tx1">
                    <a:lumMod val="85000"/>
                    <a:lumOff val="15000"/>
                  </a:schemeClr>
                </a:solidFill>
                <a:latin typeface="Meiryo UI" panose="020B0604030504040204" pitchFamily="50" charset="-128"/>
                <a:ea typeface="Meiryo UI" panose="020B0604030504040204" pitchFamily="50" charset="-128"/>
              </a:rPr>
              <a:t>連携や</a:t>
            </a:r>
            <a:r>
              <a:rPr lang="en-US" altLang="ja-JP" sz="1503" kern="0" dirty="0">
                <a:solidFill>
                  <a:schemeClr val="tx1">
                    <a:lumMod val="85000"/>
                    <a:lumOff val="15000"/>
                  </a:schemeClr>
                </a:solidFill>
                <a:latin typeface="Meiryo UI" panose="020B0604030504040204" pitchFamily="50" charset="-128"/>
                <a:ea typeface="Meiryo UI" panose="020B0604030504040204" pitchFamily="50" charset="-128"/>
              </a:rPr>
              <a:t>AI</a:t>
            </a:r>
            <a:r>
              <a:rPr lang="ja-JP" altLang="en-US" sz="1503" kern="0" dirty="0">
                <a:solidFill>
                  <a:schemeClr val="tx1">
                    <a:lumMod val="85000"/>
                    <a:lumOff val="15000"/>
                  </a:schemeClr>
                </a:solidFill>
                <a:latin typeface="Meiryo UI" panose="020B0604030504040204" pitchFamily="50" charset="-128"/>
                <a:ea typeface="Meiryo UI" panose="020B0604030504040204" pitchFamily="50" charset="-128"/>
              </a:rPr>
              <a:t>・</a:t>
            </a:r>
            <a:r>
              <a:rPr lang="en-US" altLang="ja-JP" sz="1503" kern="0" dirty="0">
                <a:solidFill>
                  <a:schemeClr val="tx1">
                    <a:lumMod val="85000"/>
                    <a:lumOff val="15000"/>
                  </a:schemeClr>
                </a:solidFill>
                <a:latin typeface="Meiryo UI" panose="020B0604030504040204" pitchFamily="50" charset="-128"/>
                <a:ea typeface="Meiryo UI" panose="020B0604030504040204" pitchFamily="50" charset="-128"/>
              </a:rPr>
              <a:t>RPA</a:t>
            </a:r>
            <a:r>
              <a:rPr lang="ja-JP" altLang="en-US" sz="1503" kern="0" dirty="0">
                <a:solidFill>
                  <a:schemeClr val="tx1">
                    <a:lumMod val="85000"/>
                    <a:lumOff val="15000"/>
                  </a:schemeClr>
                </a:solidFill>
                <a:latin typeface="Meiryo UI" panose="020B0604030504040204" pitchFamily="50" charset="-128"/>
                <a:ea typeface="Meiryo UI" panose="020B0604030504040204" pitchFamily="50" charset="-128"/>
              </a:rPr>
              <a:t>ツールとの連携で、導入企業の業務フローを変革し、業務の横断的なデジタル化を実現。導入企業の業務最適化・生産性向上に貢献します。</a:t>
            </a:r>
            <a:endParaRPr lang="en-US" altLang="ja-JP" sz="1503" kern="0" dirty="0">
              <a:solidFill>
                <a:schemeClr val="tx1">
                  <a:lumMod val="85000"/>
                  <a:lumOff val="15000"/>
                </a:schemeClr>
              </a:solidFill>
              <a:latin typeface="Meiryo UI" panose="020B0604030504040204" pitchFamily="50" charset="-128"/>
              <a:ea typeface="Meiryo UI" panose="020B0604030504040204" pitchFamily="50" charset="-128"/>
            </a:endParaRPr>
          </a:p>
        </p:txBody>
      </p:sp>
      <p:sp>
        <p:nvSpPr>
          <p:cNvPr id="20" name="フリーフォーム: 図形 19">
            <a:extLst>
              <a:ext uri="{FF2B5EF4-FFF2-40B4-BE49-F238E27FC236}">
                <a16:creationId xmlns:a16="http://schemas.microsoft.com/office/drawing/2014/main" id="{01E47B4B-0CAF-44C8-BEAA-84279ACCA013}"/>
              </a:ext>
            </a:extLst>
          </p:cNvPr>
          <p:cNvSpPr/>
          <p:nvPr/>
        </p:nvSpPr>
        <p:spPr bwMode="auto">
          <a:xfrm>
            <a:off x="1564270" y="4223513"/>
            <a:ext cx="6674" cy="25262"/>
          </a:xfrm>
          <a:custGeom>
            <a:avLst/>
            <a:gdLst>
              <a:gd name="connsiteX0" fmla="*/ 0 w 7202"/>
              <a:gd name="connsiteY0" fmla="*/ 0 h 27261"/>
              <a:gd name="connsiteX1" fmla="*/ 7202 w 7202"/>
              <a:gd name="connsiteY1" fmla="*/ 27261 h 27261"/>
              <a:gd name="connsiteX2" fmla="*/ 0 w 7202"/>
              <a:gd name="connsiteY2" fmla="*/ 27261 h 27261"/>
              <a:gd name="connsiteX3" fmla="*/ 0 w 7202"/>
              <a:gd name="connsiteY3" fmla="*/ 0 h 27261"/>
            </a:gdLst>
            <a:ahLst/>
            <a:cxnLst>
              <a:cxn ang="0">
                <a:pos x="connsiteX0" y="connsiteY0"/>
              </a:cxn>
              <a:cxn ang="0">
                <a:pos x="connsiteX1" y="connsiteY1"/>
              </a:cxn>
              <a:cxn ang="0">
                <a:pos x="connsiteX2" y="connsiteY2"/>
              </a:cxn>
              <a:cxn ang="0">
                <a:pos x="connsiteX3" y="connsiteY3"/>
              </a:cxn>
            </a:cxnLst>
            <a:rect l="l" t="t" r="r" b="b"/>
            <a:pathLst>
              <a:path w="7202" h="27261">
                <a:moveTo>
                  <a:pt x="0" y="0"/>
                </a:moveTo>
                <a:lnTo>
                  <a:pt x="7202" y="27261"/>
                </a:lnTo>
                <a:lnTo>
                  <a:pt x="0" y="27261"/>
                </a:lnTo>
                <a:lnTo>
                  <a:pt x="0" y="0"/>
                </a:lnTo>
                <a:close/>
              </a:path>
            </a:pathLst>
          </a:cu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84737" tIns="42369" rIns="84737" bIns="42369" numCol="1" rtlCol="0" anchor="ctr" anchorCtr="0" compatLnSpc="1">
            <a:prstTxWarp prst="textNoShape">
              <a:avLst/>
            </a:prstTxWarp>
            <a:noAutofit/>
          </a:bodyPr>
          <a:lstStyle/>
          <a:p>
            <a:pPr algn="ctr" defTabSz="943037">
              <a:defRPr/>
            </a:pPr>
            <a:endParaRPr lang="ja-JP" altLang="en-US" sz="1854" kern="0" dirty="0">
              <a:solidFill>
                <a:prstClr val="white"/>
              </a:solidFill>
              <a:latin typeface="ＭＳ Ｐゴシック"/>
              <a:ea typeface="ＭＳ Ｐゴシック"/>
            </a:endParaRPr>
          </a:p>
        </p:txBody>
      </p:sp>
      <p:pic>
        <p:nvPicPr>
          <p:cNvPr id="5" name="図 4">
            <a:extLst>
              <a:ext uri="{FF2B5EF4-FFF2-40B4-BE49-F238E27FC236}">
                <a16:creationId xmlns:a16="http://schemas.microsoft.com/office/drawing/2014/main" id="{A470598A-FD96-4B3F-A7E8-E0CBCFE06DA2}"/>
              </a:ext>
            </a:extLst>
          </p:cNvPr>
          <p:cNvPicPr>
            <a:picLocks noChangeAspect="1"/>
          </p:cNvPicPr>
          <p:nvPr/>
        </p:nvPicPr>
        <p:blipFill>
          <a:blip r:embed="rId3"/>
          <a:stretch>
            <a:fillRect/>
          </a:stretch>
        </p:blipFill>
        <p:spPr>
          <a:xfrm>
            <a:off x="438461" y="2375888"/>
            <a:ext cx="1566542" cy="3463906"/>
          </a:xfrm>
          <a:prstGeom prst="rect">
            <a:avLst/>
          </a:prstGeom>
        </p:spPr>
      </p:pic>
      <p:pic>
        <p:nvPicPr>
          <p:cNvPr id="6" name="図 5">
            <a:extLst>
              <a:ext uri="{FF2B5EF4-FFF2-40B4-BE49-F238E27FC236}">
                <a16:creationId xmlns:a16="http://schemas.microsoft.com/office/drawing/2014/main" id="{B4A1F0E0-746C-48F6-871D-4CCA56F18F2E}"/>
              </a:ext>
            </a:extLst>
          </p:cNvPr>
          <p:cNvPicPr>
            <a:picLocks noChangeAspect="1"/>
          </p:cNvPicPr>
          <p:nvPr/>
        </p:nvPicPr>
        <p:blipFill>
          <a:blip r:embed="rId4"/>
          <a:stretch>
            <a:fillRect/>
          </a:stretch>
        </p:blipFill>
        <p:spPr>
          <a:xfrm>
            <a:off x="7971433" y="3009688"/>
            <a:ext cx="1428058" cy="1464779"/>
          </a:xfrm>
          <a:prstGeom prst="rect">
            <a:avLst/>
          </a:prstGeom>
        </p:spPr>
      </p:pic>
      <p:sp>
        <p:nvSpPr>
          <p:cNvPr id="2" name="スライド番号プレースホルダー 1">
            <a:extLst>
              <a:ext uri="{FF2B5EF4-FFF2-40B4-BE49-F238E27FC236}">
                <a16:creationId xmlns:a16="http://schemas.microsoft.com/office/drawing/2014/main" id="{5BF166B2-CE6A-4954-A5BC-52C8445285A9}"/>
              </a:ext>
            </a:extLst>
          </p:cNvPr>
          <p:cNvSpPr>
            <a:spLocks noGrp="1"/>
          </p:cNvSpPr>
          <p:nvPr>
            <p:ph type="sldNum" sz="quarter" idx="4"/>
          </p:nvPr>
        </p:nvSpPr>
        <p:spPr/>
        <p:txBody>
          <a:bodyPr/>
          <a:lstStyle/>
          <a:p>
            <a:pPr>
              <a:defRPr/>
            </a:pPr>
            <a:fld id="{FB3629B8-3F17-4C5D-9EA5-923845F78C95}" type="slidenum">
              <a:rPr lang="en-US" altLang="ja-JP" smtClean="0"/>
              <a:pPr>
                <a:defRPr/>
              </a:pPr>
              <a:t>66</a:t>
            </a:fld>
            <a:endParaRPr lang="en-US" altLang="ja-JP" dirty="0"/>
          </a:p>
        </p:txBody>
      </p:sp>
      <p:sp>
        <p:nvSpPr>
          <p:cNvPr id="3" name="タイトル 2">
            <a:extLst>
              <a:ext uri="{FF2B5EF4-FFF2-40B4-BE49-F238E27FC236}">
                <a16:creationId xmlns:a16="http://schemas.microsoft.com/office/drawing/2014/main" id="{ECCA028A-0311-483B-A359-45D9737AEC1B}"/>
              </a:ext>
            </a:extLst>
          </p:cNvPr>
          <p:cNvSpPr>
            <a:spLocks noGrp="1"/>
          </p:cNvSpPr>
          <p:nvPr>
            <p:ph type="title"/>
          </p:nvPr>
        </p:nvSpPr>
        <p:spPr>
          <a:xfrm>
            <a:off x="638214" y="46812"/>
            <a:ext cx="9259200" cy="540471"/>
          </a:xfrm>
        </p:spPr>
        <p:txBody>
          <a:bodyPr/>
          <a:lstStyle/>
          <a:p>
            <a:r>
              <a:rPr lang="en-US" altLang="ja-JP" dirty="0"/>
              <a:t>DX</a:t>
            </a:r>
            <a:r>
              <a:rPr lang="ja-JP" altLang="en-US" dirty="0"/>
              <a:t>統合パッケージ「</a:t>
            </a:r>
            <a:r>
              <a:rPr lang="en-US" altLang="ja-JP" dirty="0"/>
              <a:t>SMILE V2 </a:t>
            </a:r>
            <a:r>
              <a:rPr lang="ja-JP" altLang="en-US" dirty="0"/>
              <a:t>シリーズ」</a:t>
            </a:r>
            <a:endParaRPr kumimoji="1" lang="ja-JP" altLang="en-US" dirty="0"/>
          </a:p>
        </p:txBody>
      </p:sp>
      <p:grpSp>
        <p:nvGrpSpPr>
          <p:cNvPr id="7" name="グループ化 6">
            <a:extLst>
              <a:ext uri="{FF2B5EF4-FFF2-40B4-BE49-F238E27FC236}">
                <a16:creationId xmlns:a16="http://schemas.microsoft.com/office/drawing/2014/main" id="{26BB4EA0-C42E-45B0-B066-A9F760D697AE}"/>
              </a:ext>
            </a:extLst>
          </p:cNvPr>
          <p:cNvGrpSpPr/>
          <p:nvPr/>
        </p:nvGrpSpPr>
        <p:grpSpPr>
          <a:xfrm>
            <a:off x="1524044" y="1812773"/>
            <a:ext cx="6236057" cy="4732496"/>
            <a:chOff x="1346241" y="1609569"/>
            <a:chExt cx="6564271" cy="4981575"/>
          </a:xfrm>
        </p:grpSpPr>
        <p:pic>
          <p:nvPicPr>
            <p:cNvPr id="9" name="図 8">
              <a:extLst>
                <a:ext uri="{FF2B5EF4-FFF2-40B4-BE49-F238E27FC236}">
                  <a16:creationId xmlns:a16="http://schemas.microsoft.com/office/drawing/2014/main" id="{995260A0-045E-4D07-ABAB-C808D5442220}"/>
                </a:ext>
              </a:extLst>
            </p:cNvPr>
            <p:cNvPicPr>
              <a:picLocks noChangeAspect="1"/>
            </p:cNvPicPr>
            <p:nvPr/>
          </p:nvPicPr>
          <p:blipFill>
            <a:blip r:embed="rId5"/>
            <a:stretch>
              <a:fillRect/>
            </a:stretch>
          </p:blipFill>
          <p:spPr>
            <a:xfrm>
              <a:off x="1995487" y="1609569"/>
              <a:ext cx="5915025" cy="4981575"/>
            </a:xfrm>
            <a:prstGeom prst="rect">
              <a:avLst/>
            </a:prstGeom>
          </p:spPr>
        </p:pic>
        <p:sp>
          <p:nvSpPr>
            <p:cNvPr id="10" name="フリーフォーム: 図形 9">
              <a:extLst>
                <a:ext uri="{FF2B5EF4-FFF2-40B4-BE49-F238E27FC236}">
                  <a16:creationId xmlns:a16="http://schemas.microsoft.com/office/drawing/2014/main" id="{62515877-8028-458E-84E0-49305BCD66E5}"/>
                </a:ext>
              </a:extLst>
            </p:cNvPr>
            <p:cNvSpPr/>
            <p:nvPr/>
          </p:nvSpPr>
          <p:spPr bwMode="auto">
            <a:xfrm>
              <a:off x="1346241" y="4274631"/>
              <a:ext cx="7103" cy="26888"/>
            </a:xfrm>
            <a:custGeom>
              <a:avLst/>
              <a:gdLst>
                <a:gd name="connsiteX0" fmla="*/ 0 w 7202"/>
                <a:gd name="connsiteY0" fmla="*/ 0 h 27261"/>
                <a:gd name="connsiteX1" fmla="*/ 7202 w 7202"/>
                <a:gd name="connsiteY1" fmla="*/ 27261 h 27261"/>
                <a:gd name="connsiteX2" fmla="*/ 0 w 7202"/>
                <a:gd name="connsiteY2" fmla="*/ 27261 h 27261"/>
                <a:gd name="connsiteX3" fmla="*/ 0 w 7202"/>
                <a:gd name="connsiteY3" fmla="*/ 0 h 27261"/>
              </a:gdLst>
              <a:ahLst/>
              <a:cxnLst>
                <a:cxn ang="0">
                  <a:pos x="connsiteX0" y="connsiteY0"/>
                </a:cxn>
                <a:cxn ang="0">
                  <a:pos x="connsiteX1" y="connsiteY1"/>
                </a:cxn>
                <a:cxn ang="0">
                  <a:pos x="connsiteX2" y="connsiteY2"/>
                </a:cxn>
                <a:cxn ang="0">
                  <a:pos x="connsiteX3" y="connsiteY3"/>
                </a:cxn>
              </a:cxnLst>
              <a:rect l="l" t="t" r="r" b="b"/>
              <a:pathLst>
                <a:path w="7202" h="27261">
                  <a:moveTo>
                    <a:pt x="0" y="0"/>
                  </a:moveTo>
                  <a:lnTo>
                    <a:pt x="7202" y="27261"/>
                  </a:lnTo>
                  <a:lnTo>
                    <a:pt x="0" y="27261"/>
                  </a:lnTo>
                  <a:lnTo>
                    <a:pt x="0" y="0"/>
                  </a:lnTo>
                  <a:close/>
                </a:path>
              </a:pathLst>
            </a:cu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noFill/>
              <a:prstDash val="solid"/>
              <a:headEnd type="none" w="med" len="med"/>
              <a:tailEnd type="none" w="med" len="med"/>
            </a:ln>
            <a:effectLst>
              <a:outerShdw blurRad="40000" dist="20000" dir="5400000" rotWithShape="0">
                <a:srgbClr val="000000">
                  <a:alpha val="38000"/>
                </a:srgbClr>
              </a:outerShdw>
            </a:effectLst>
          </p:spPr>
          <p:txBody>
            <a:bodyPr vert="horz" wrap="square" lIns="90188" tIns="45095" rIns="90188" bIns="45095" numCol="1" rtlCol="0" anchor="ctr" anchorCtr="0" compatLnSpc="1">
              <a:prstTxWarp prst="textNoShape">
                <a:avLst/>
              </a:prstTxWarp>
              <a:noAutofit/>
            </a:bodyPr>
            <a:lstStyle/>
            <a:p>
              <a:pPr marL="0" marR="0" lvl="0" indent="0" algn="ctr" defTabSz="1003699" rtl="0" eaLnBrk="1" fontAlgn="base" latinLnBrk="0" hangingPunct="1">
                <a:lnSpc>
                  <a:spcPct val="100000"/>
                </a:lnSpc>
                <a:spcBef>
                  <a:spcPct val="0"/>
                </a:spcBef>
                <a:spcAft>
                  <a:spcPct val="0"/>
                </a:spcAft>
                <a:buClrTx/>
                <a:buSzTx/>
                <a:buFontTx/>
                <a:buNone/>
                <a:tabLst/>
                <a:defRPr/>
              </a:pPr>
              <a:endParaRPr kumimoji="1" lang="ja-JP" altLang="en-US" sz="1973" b="0" i="0" u="none" strike="noStrike" kern="0" cap="none" spc="0" normalizeH="0" baseline="0" noProof="0" dirty="0">
                <a:ln>
                  <a:noFill/>
                </a:ln>
                <a:solidFill>
                  <a:prstClr val="white"/>
                </a:solidFill>
                <a:effectLst/>
                <a:uLnTx/>
                <a:uFillTx/>
                <a:latin typeface="ＭＳ Ｐゴシック"/>
                <a:ea typeface="ＭＳ Ｐゴシック"/>
                <a:cs typeface="+mn-cs"/>
              </a:endParaRPr>
            </a:p>
          </p:txBody>
        </p:sp>
        <p:pic>
          <p:nvPicPr>
            <p:cNvPr id="11" name="図 10">
              <a:extLst>
                <a:ext uri="{FF2B5EF4-FFF2-40B4-BE49-F238E27FC236}">
                  <a16:creationId xmlns:a16="http://schemas.microsoft.com/office/drawing/2014/main" id="{1750E218-D538-489B-A98A-E10D17C7E037}"/>
                </a:ext>
              </a:extLst>
            </p:cNvPr>
            <p:cNvPicPr>
              <a:picLocks noChangeAspect="1"/>
            </p:cNvPicPr>
            <p:nvPr/>
          </p:nvPicPr>
          <p:blipFill>
            <a:blip r:embed="rId6"/>
            <a:stretch>
              <a:fillRect/>
            </a:stretch>
          </p:blipFill>
          <p:spPr>
            <a:xfrm>
              <a:off x="4485078" y="3497571"/>
              <a:ext cx="740952" cy="230952"/>
            </a:xfrm>
            <a:prstGeom prst="rect">
              <a:avLst/>
            </a:prstGeom>
          </p:spPr>
        </p:pic>
        <p:pic>
          <p:nvPicPr>
            <p:cNvPr id="12" name="図 11">
              <a:extLst>
                <a:ext uri="{FF2B5EF4-FFF2-40B4-BE49-F238E27FC236}">
                  <a16:creationId xmlns:a16="http://schemas.microsoft.com/office/drawing/2014/main" id="{A79A2BB6-7F91-495C-995C-3F353DD44823}"/>
                </a:ext>
              </a:extLst>
            </p:cNvPr>
            <p:cNvPicPr>
              <a:picLocks noChangeAspect="1"/>
            </p:cNvPicPr>
            <p:nvPr/>
          </p:nvPicPr>
          <p:blipFill>
            <a:blip r:embed="rId7"/>
            <a:stretch>
              <a:fillRect/>
            </a:stretch>
          </p:blipFill>
          <p:spPr>
            <a:xfrm>
              <a:off x="4520902" y="4384800"/>
              <a:ext cx="754286" cy="231429"/>
            </a:xfrm>
            <a:prstGeom prst="rect">
              <a:avLst/>
            </a:prstGeom>
          </p:spPr>
        </p:pic>
      </p:grpSp>
    </p:spTree>
    <p:extLst>
      <p:ext uri="{BB962C8B-B14F-4D97-AF65-F5344CB8AC3E}">
        <p14:creationId xmlns:p14="http://schemas.microsoft.com/office/powerpoint/2010/main" val="37732175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直線コネクタ 26">
            <a:extLst>
              <a:ext uri="{FF2B5EF4-FFF2-40B4-BE49-F238E27FC236}">
                <a16:creationId xmlns:a16="http://schemas.microsoft.com/office/drawing/2014/main" id="{76284BBB-1178-4344-B729-CD7136812D6C}"/>
              </a:ext>
            </a:extLst>
          </p:cNvPr>
          <p:cNvCxnSpPr/>
          <p:nvPr/>
        </p:nvCxnSpPr>
        <p:spPr bwMode="auto">
          <a:xfrm flipV="1">
            <a:off x="3903145" y="2746408"/>
            <a:ext cx="0" cy="2590083"/>
          </a:xfrm>
          <a:prstGeom prst="line">
            <a:avLst/>
          </a:prstGeom>
          <a:solidFill>
            <a:schemeClr val="accent1"/>
          </a:solidFill>
          <a:ln w="28575" cap="rnd"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7" name="図 56">
            <a:extLst>
              <a:ext uri="{FF2B5EF4-FFF2-40B4-BE49-F238E27FC236}">
                <a16:creationId xmlns:a16="http://schemas.microsoft.com/office/drawing/2014/main" id="{95E4675D-1A3B-4B1C-B5ED-FD85C634DA1B}"/>
              </a:ext>
            </a:extLst>
          </p:cNvPr>
          <p:cNvPicPr>
            <a:picLocks noChangeAspect="1"/>
          </p:cNvPicPr>
          <p:nvPr/>
        </p:nvPicPr>
        <p:blipFill>
          <a:blip r:embed="rId2"/>
          <a:stretch>
            <a:fillRect/>
          </a:stretch>
        </p:blipFill>
        <p:spPr>
          <a:xfrm>
            <a:off x="3787450" y="2171809"/>
            <a:ext cx="1448728" cy="624834"/>
          </a:xfrm>
          <a:prstGeom prst="rect">
            <a:avLst/>
          </a:prstGeom>
        </p:spPr>
      </p:pic>
      <p:pic>
        <p:nvPicPr>
          <p:cNvPr id="58" name="図 57">
            <a:extLst>
              <a:ext uri="{FF2B5EF4-FFF2-40B4-BE49-F238E27FC236}">
                <a16:creationId xmlns:a16="http://schemas.microsoft.com/office/drawing/2014/main" id="{297F8984-E049-4583-9758-BDCE8385A427}"/>
              </a:ext>
            </a:extLst>
          </p:cNvPr>
          <p:cNvPicPr>
            <a:picLocks noChangeAspect="1"/>
          </p:cNvPicPr>
          <p:nvPr/>
        </p:nvPicPr>
        <p:blipFill>
          <a:blip r:embed="rId3"/>
          <a:stretch>
            <a:fillRect/>
          </a:stretch>
        </p:blipFill>
        <p:spPr>
          <a:xfrm>
            <a:off x="3787450" y="2883460"/>
            <a:ext cx="1448728" cy="619304"/>
          </a:xfrm>
          <a:prstGeom prst="rect">
            <a:avLst/>
          </a:prstGeom>
        </p:spPr>
      </p:pic>
      <p:pic>
        <p:nvPicPr>
          <p:cNvPr id="59" name="図 58">
            <a:extLst>
              <a:ext uri="{FF2B5EF4-FFF2-40B4-BE49-F238E27FC236}">
                <a16:creationId xmlns:a16="http://schemas.microsoft.com/office/drawing/2014/main" id="{000434B8-61AA-4C29-9D7A-681FAF30F6B6}"/>
              </a:ext>
            </a:extLst>
          </p:cNvPr>
          <p:cNvPicPr>
            <a:picLocks noChangeAspect="1"/>
          </p:cNvPicPr>
          <p:nvPr/>
        </p:nvPicPr>
        <p:blipFill>
          <a:blip r:embed="rId4"/>
          <a:stretch>
            <a:fillRect/>
          </a:stretch>
        </p:blipFill>
        <p:spPr>
          <a:xfrm>
            <a:off x="3787450" y="3606859"/>
            <a:ext cx="1448728" cy="624834"/>
          </a:xfrm>
          <a:prstGeom prst="rect">
            <a:avLst/>
          </a:prstGeom>
        </p:spPr>
      </p:pic>
      <p:pic>
        <p:nvPicPr>
          <p:cNvPr id="60" name="図 59">
            <a:extLst>
              <a:ext uri="{FF2B5EF4-FFF2-40B4-BE49-F238E27FC236}">
                <a16:creationId xmlns:a16="http://schemas.microsoft.com/office/drawing/2014/main" id="{41B0FF4A-B161-42BA-9740-266F75DB07D3}"/>
              </a:ext>
            </a:extLst>
          </p:cNvPr>
          <p:cNvPicPr>
            <a:picLocks noChangeAspect="1"/>
          </p:cNvPicPr>
          <p:nvPr/>
        </p:nvPicPr>
        <p:blipFill>
          <a:blip r:embed="rId5"/>
          <a:stretch>
            <a:fillRect/>
          </a:stretch>
        </p:blipFill>
        <p:spPr>
          <a:xfrm>
            <a:off x="3752893" y="4327149"/>
            <a:ext cx="1504024" cy="619304"/>
          </a:xfrm>
          <a:prstGeom prst="rect">
            <a:avLst/>
          </a:prstGeom>
        </p:spPr>
      </p:pic>
      <p:cxnSp>
        <p:nvCxnSpPr>
          <p:cNvPr id="26" name="直線コネクタ 25">
            <a:extLst>
              <a:ext uri="{FF2B5EF4-FFF2-40B4-BE49-F238E27FC236}">
                <a16:creationId xmlns:a16="http://schemas.microsoft.com/office/drawing/2014/main" id="{7DCD373E-B78D-4E5C-B6E2-4088B257D620}"/>
              </a:ext>
            </a:extLst>
          </p:cNvPr>
          <p:cNvCxnSpPr/>
          <p:nvPr/>
        </p:nvCxnSpPr>
        <p:spPr bwMode="auto">
          <a:xfrm flipV="1">
            <a:off x="2310260" y="2746408"/>
            <a:ext cx="0" cy="2590083"/>
          </a:xfrm>
          <a:prstGeom prst="line">
            <a:avLst/>
          </a:prstGeom>
          <a:solidFill>
            <a:schemeClr val="accent1"/>
          </a:solidFill>
          <a:ln w="28575" cap="rnd"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3" name="図 52">
            <a:extLst>
              <a:ext uri="{FF2B5EF4-FFF2-40B4-BE49-F238E27FC236}">
                <a16:creationId xmlns:a16="http://schemas.microsoft.com/office/drawing/2014/main" id="{DB160BE4-2BE9-4954-AF43-08459CE27F5B}"/>
              </a:ext>
            </a:extLst>
          </p:cNvPr>
          <p:cNvPicPr>
            <a:picLocks noChangeAspect="1"/>
          </p:cNvPicPr>
          <p:nvPr/>
        </p:nvPicPr>
        <p:blipFill>
          <a:blip r:embed="rId6"/>
          <a:stretch>
            <a:fillRect/>
          </a:stretch>
        </p:blipFill>
        <p:spPr>
          <a:xfrm>
            <a:off x="2195816" y="2175077"/>
            <a:ext cx="1448728" cy="624834"/>
          </a:xfrm>
          <a:prstGeom prst="rect">
            <a:avLst/>
          </a:prstGeom>
        </p:spPr>
      </p:pic>
      <p:pic>
        <p:nvPicPr>
          <p:cNvPr id="54" name="図 53">
            <a:extLst>
              <a:ext uri="{FF2B5EF4-FFF2-40B4-BE49-F238E27FC236}">
                <a16:creationId xmlns:a16="http://schemas.microsoft.com/office/drawing/2014/main" id="{E7670B11-A173-4088-ACFF-791BABFA80A8}"/>
              </a:ext>
            </a:extLst>
          </p:cNvPr>
          <p:cNvPicPr>
            <a:picLocks noChangeAspect="1"/>
          </p:cNvPicPr>
          <p:nvPr/>
        </p:nvPicPr>
        <p:blipFill>
          <a:blip r:embed="rId7"/>
          <a:stretch>
            <a:fillRect/>
          </a:stretch>
        </p:blipFill>
        <p:spPr>
          <a:xfrm>
            <a:off x="2195816" y="2878843"/>
            <a:ext cx="1448728" cy="619304"/>
          </a:xfrm>
          <a:prstGeom prst="rect">
            <a:avLst/>
          </a:prstGeom>
        </p:spPr>
      </p:pic>
      <p:pic>
        <p:nvPicPr>
          <p:cNvPr id="55" name="図 54">
            <a:extLst>
              <a:ext uri="{FF2B5EF4-FFF2-40B4-BE49-F238E27FC236}">
                <a16:creationId xmlns:a16="http://schemas.microsoft.com/office/drawing/2014/main" id="{22715384-943D-4294-BAAB-CAC2D21C0AF0}"/>
              </a:ext>
            </a:extLst>
          </p:cNvPr>
          <p:cNvPicPr>
            <a:picLocks noChangeAspect="1"/>
          </p:cNvPicPr>
          <p:nvPr/>
        </p:nvPicPr>
        <p:blipFill>
          <a:blip r:embed="rId8"/>
          <a:stretch>
            <a:fillRect/>
          </a:stretch>
        </p:blipFill>
        <p:spPr>
          <a:xfrm>
            <a:off x="2195816" y="3611635"/>
            <a:ext cx="1448728" cy="663539"/>
          </a:xfrm>
          <a:prstGeom prst="rect">
            <a:avLst/>
          </a:prstGeom>
        </p:spPr>
      </p:pic>
      <p:pic>
        <p:nvPicPr>
          <p:cNvPr id="56" name="図 55">
            <a:extLst>
              <a:ext uri="{FF2B5EF4-FFF2-40B4-BE49-F238E27FC236}">
                <a16:creationId xmlns:a16="http://schemas.microsoft.com/office/drawing/2014/main" id="{F9E432DD-4084-48D6-99F2-FFC8619EE321}"/>
              </a:ext>
            </a:extLst>
          </p:cNvPr>
          <p:cNvPicPr>
            <a:picLocks noChangeAspect="1"/>
          </p:cNvPicPr>
          <p:nvPr/>
        </p:nvPicPr>
        <p:blipFill>
          <a:blip r:embed="rId9"/>
          <a:stretch>
            <a:fillRect/>
          </a:stretch>
        </p:blipFill>
        <p:spPr>
          <a:xfrm>
            <a:off x="2195816" y="4328187"/>
            <a:ext cx="1448728" cy="652481"/>
          </a:xfrm>
          <a:prstGeom prst="rect">
            <a:avLst/>
          </a:prstGeom>
        </p:spPr>
      </p:pic>
      <p:cxnSp>
        <p:nvCxnSpPr>
          <p:cNvPr id="25" name="直線コネクタ 24">
            <a:extLst>
              <a:ext uri="{FF2B5EF4-FFF2-40B4-BE49-F238E27FC236}">
                <a16:creationId xmlns:a16="http://schemas.microsoft.com/office/drawing/2014/main" id="{C045C2B6-6A76-4D9D-8CA9-BF4EA58669DD}"/>
              </a:ext>
            </a:extLst>
          </p:cNvPr>
          <p:cNvCxnSpPr/>
          <p:nvPr/>
        </p:nvCxnSpPr>
        <p:spPr bwMode="auto">
          <a:xfrm flipV="1">
            <a:off x="730540" y="2746408"/>
            <a:ext cx="0" cy="2590083"/>
          </a:xfrm>
          <a:prstGeom prst="line">
            <a:avLst/>
          </a:prstGeom>
          <a:solidFill>
            <a:schemeClr val="accent1"/>
          </a:solidFill>
          <a:ln w="28575" cap="rnd"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図 31">
            <a:extLst>
              <a:ext uri="{FF2B5EF4-FFF2-40B4-BE49-F238E27FC236}">
                <a16:creationId xmlns:a16="http://schemas.microsoft.com/office/drawing/2014/main" id="{C605EAB6-CCF4-46B5-ADB5-593B86C3527F}"/>
              </a:ext>
            </a:extLst>
          </p:cNvPr>
          <p:cNvPicPr>
            <a:picLocks noChangeAspect="1"/>
          </p:cNvPicPr>
          <p:nvPr/>
        </p:nvPicPr>
        <p:blipFill>
          <a:blip r:embed="rId10"/>
          <a:stretch>
            <a:fillRect/>
          </a:stretch>
        </p:blipFill>
        <p:spPr>
          <a:xfrm>
            <a:off x="561461" y="2170225"/>
            <a:ext cx="1514575" cy="624834"/>
          </a:xfrm>
          <a:prstGeom prst="rect">
            <a:avLst/>
          </a:prstGeom>
        </p:spPr>
      </p:pic>
      <p:pic>
        <p:nvPicPr>
          <p:cNvPr id="34" name="図 33">
            <a:extLst>
              <a:ext uri="{FF2B5EF4-FFF2-40B4-BE49-F238E27FC236}">
                <a16:creationId xmlns:a16="http://schemas.microsoft.com/office/drawing/2014/main" id="{91120370-3162-4453-93F9-158C46D73B41}"/>
              </a:ext>
            </a:extLst>
          </p:cNvPr>
          <p:cNvPicPr>
            <a:picLocks noChangeAspect="1"/>
          </p:cNvPicPr>
          <p:nvPr/>
        </p:nvPicPr>
        <p:blipFill>
          <a:blip r:embed="rId11"/>
          <a:stretch>
            <a:fillRect/>
          </a:stretch>
        </p:blipFill>
        <p:spPr>
          <a:xfrm>
            <a:off x="599660" y="2890819"/>
            <a:ext cx="1448728" cy="619304"/>
          </a:xfrm>
          <a:prstGeom prst="rect">
            <a:avLst/>
          </a:prstGeom>
        </p:spPr>
      </p:pic>
      <p:pic>
        <p:nvPicPr>
          <p:cNvPr id="47" name="図 46">
            <a:extLst>
              <a:ext uri="{FF2B5EF4-FFF2-40B4-BE49-F238E27FC236}">
                <a16:creationId xmlns:a16="http://schemas.microsoft.com/office/drawing/2014/main" id="{DBA34B96-474E-4757-A4B2-FE9799C93090}"/>
              </a:ext>
            </a:extLst>
          </p:cNvPr>
          <p:cNvPicPr>
            <a:picLocks noChangeAspect="1"/>
          </p:cNvPicPr>
          <p:nvPr/>
        </p:nvPicPr>
        <p:blipFill>
          <a:blip r:embed="rId12"/>
          <a:stretch>
            <a:fillRect/>
          </a:stretch>
        </p:blipFill>
        <p:spPr>
          <a:xfrm>
            <a:off x="599660" y="3605882"/>
            <a:ext cx="1448728" cy="624834"/>
          </a:xfrm>
          <a:prstGeom prst="rect">
            <a:avLst/>
          </a:prstGeom>
        </p:spPr>
      </p:pic>
      <p:pic>
        <p:nvPicPr>
          <p:cNvPr id="52" name="図 51">
            <a:extLst>
              <a:ext uri="{FF2B5EF4-FFF2-40B4-BE49-F238E27FC236}">
                <a16:creationId xmlns:a16="http://schemas.microsoft.com/office/drawing/2014/main" id="{0DDEAF44-B321-4D9D-841C-148EBC8841ED}"/>
              </a:ext>
            </a:extLst>
          </p:cNvPr>
          <p:cNvPicPr>
            <a:picLocks noChangeAspect="1"/>
          </p:cNvPicPr>
          <p:nvPr/>
        </p:nvPicPr>
        <p:blipFill>
          <a:blip r:embed="rId13"/>
          <a:stretch>
            <a:fillRect/>
          </a:stretch>
        </p:blipFill>
        <p:spPr>
          <a:xfrm>
            <a:off x="599660" y="4326476"/>
            <a:ext cx="1476376" cy="619304"/>
          </a:xfrm>
          <a:prstGeom prst="rect">
            <a:avLst/>
          </a:prstGeom>
        </p:spPr>
      </p:pic>
      <p:pic>
        <p:nvPicPr>
          <p:cNvPr id="10" name="図 9">
            <a:extLst>
              <a:ext uri="{FF2B5EF4-FFF2-40B4-BE49-F238E27FC236}">
                <a16:creationId xmlns:a16="http://schemas.microsoft.com/office/drawing/2014/main" id="{0CE88FEE-A4DE-4F65-822E-850F62F327BD}"/>
              </a:ext>
            </a:extLst>
          </p:cNvPr>
          <p:cNvPicPr>
            <a:picLocks noChangeAspect="1"/>
          </p:cNvPicPr>
          <p:nvPr/>
        </p:nvPicPr>
        <p:blipFill rotWithShape="1">
          <a:blip r:embed="rId14"/>
          <a:srcRect l="1594"/>
          <a:stretch/>
        </p:blipFill>
        <p:spPr>
          <a:xfrm>
            <a:off x="600952" y="1307677"/>
            <a:ext cx="3128783" cy="718835"/>
          </a:xfrm>
          <a:prstGeom prst="rect">
            <a:avLst/>
          </a:prstGeom>
        </p:spPr>
      </p:pic>
      <p:sp>
        <p:nvSpPr>
          <p:cNvPr id="35" name="正方形/長方形 34">
            <a:extLst>
              <a:ext uri="{FF2B5EF4-FFF2-40B4-BE49-F238E27FC236}">
                <a16:creationId xmlns:a16="http://schemas.microsoft.com/office/drawing/2014/main" id="{879BB100-E499-4DB9-ADBC-D6370E97205A}"/>
              </a:ext>
            </a:extLst>
          </p:cNvPr>
          <p:cNvSpPr/>
          <p:nvPr/>
        </p:nvSpPr>
        <p:spPr bwMode="auto">
          <a:xfrm>
            <a:off x="561462" y="5359528"/>
            <a:ext cx="8796034" cy="784495"/>
          </a:xfrm>
          <a:prstGeom prst="rect">
            <a:avLst/>
          </a:prstGeom>
          <a:gradFill>
            <a:gsLst>
              <a:gs pos="0">
                <a:srgbClr val="36A7CA"/>
              </a:gs>
              <a:gs pos="100000">
                <a:srgbClr val="4E61C2"/>
              </a:gs>
            </a:gsLst>
            <a:lin ang="0" scaled="0"/>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cxnSp>
        <p:nvCxnSpPr>
          <p:cNvPr id="30" name="直線コネクタ 29">
            <a:extLst>
              <a:ext uri="{FF2B5EF4-FFF2-40B4-BE49-F238E27FC236}">
                <a16:creationId xmlns:a16="http://schemas.microsoft.com/office/drawing/2014/main" id="{8BDB4539-DC89-4DCE-95F0-B699C05D1E74}"/>
              </a:ext>
            </a:extLst>
          </p:cNvPr>
          <p:cNvCxnSpPr>
            <a:cxnSpLocks/>
          </p:cNvCxnSpPr>
          <p:nvPr/>
        </p:nvCxnSpPr>
        <p:spPr bwMode="auto">
          <a:xfrm flipV="1">
            <a:off x="5508314" y="2015084"/>
            <a:ext cx="0" cy="3321409"/>
          </a:xfrm>
          <a:prstGeom prst="line">
            <a:avLst/>
          </a:prstGeom>
          <a:solidFill>
            <a:schemeClr val="accent1"/>
          </a:solidFill>
          <a:ln w="28575" cap="rnd" cmpd="sng" algn="ctr">
            <a:solidFill>
              <a:schemeClr val="tx1"/>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タイトル 2">
            <a:extLst>
              <a:ext uri="{FF2B5EF4-FFF2-40B4-BE49-F238E27FC236}">
                <a16:creationId xmlns:a16="http://schemas.microsoft.com/office/drawing/2014/main" id="{0AEBD556-E4FF-40EB-93F8-69C74001EC4A}"/>
              </a:ext>
            </a:extLst>
          </p:cNvPr>
          <p:cNvSpPr>
            <a:spLocks noGrp="1"/>
          </p:cNvSpPr>
          <p:nvPr>
            <p:ph type="title"/>
          </p:nvPr>
        </p:nvSpPr>
        <p:spPr/>
        <p:txBody>
          <a:bodyPr/>
          <a:lstStyle/>
          <a:p>
            <a:r>
              <a:rPr kumimoji="1" lang="ja-JP" altLang="en-US" b="1" dirty="0"/>
              <a:t>当社のデジタルシフトの歩み</a:t>
            </a:r>
          </a:p>
        </p:txBody>
      </p:sp>
      <p:sp>
        <p:nvSpPr>
          <p:cNvPr id="2" name="矢印: 五方向 1">
            <a:extLst>
              <a:ext uri="{FF2B5EF4-FFF2-40B4-BE49-F238E27FC236}">
                <a16:creationId xmlns:a16="http://schemas.microsoft.com/office/drawing/2014/main" id="{CE3A8987-282D-4DE5-B761-1D6458BB887C}"/>
              </a:ext>
            </a:extLst>
          </p:cNvPr>
          <p:cNvSpPr/>
          <p:nvPr/>
        </p:nvSpPr>
        <p:spPr bwMode="auto">
          <a:xfrm>
            <a:off x="469370" y="5505019"/>
            <a:ext cx="1762781" cy="488386"/>
          </a:xfrm>
          <a:prstGeom prst="homePlat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4" name="矢印: 山形 3">
            <a:extLst>
              <a:ext uri="{FF2B5EF4-FFF2-40B4-BE49-F238E27FC236}">
                <a16:creationId xmlns:a16="http://schemas.microsoft.com/office/drawing/2014/main" id="{602F0E29-9A4C-41B0-8D77-3B61F01785A7}"/>
              </a:ext>
            </a:extLst>
          </p:cNvPr>
          <p:cNvSpPr/>
          <p:nvPr/>
        </p:nvSpPr>
        <p:spPr bwMode="auto">
          <a:xfrm>
            <a:off x="2103459" y="5505019"/>
            <a:ext cx="1766488" cy="488386"/>
          </a:xfrm>
          <a:prstGeom prst="chevron">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8" name="矢印: 山形 7">
            <a:extLst>
              <a:ext uri="{FF2B5EF4-FFF2-40B4-BE49-F238E27FC236}">
                <a16:creationId xmlns:a16="http://schemas.microsoft.com/office/drawing/2014/main" id="{F02F72FA-7F58-4D3E-8994-C64912C16E1A}"/>
              </a:ext>
            </a:extLst>
          </p:cNvPr>
          <p:cNvSpPr/>
          <p:nvPr/>
        </p:nvSpPr>
        <p:spPr bwMode="auto">
          <a:xfrm>
            <a:off x="3729736" y="5505019"/>
            <a:ext cx="1574544" cy="488386"/>
          </a:xfrm>
          <a:prstGeom prst="chevron">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9" name="矢印: 山形 8">
            <a:extLst>
              <a:ext uri="{FF2B5EF4-FFF2-40B4-BE49-F238E27FC236}">
                <a16:creationId xmlns:a16="http://schemas.microsoft.com/office/drawing/2014/main" id="{687BDED8-32D2-4C60-90EE-FCAECD9CA2F6}"/>
              </a:ext>
            </a:extLst>
          </p:cNvPr>
          <p:cNvSpPr/>
          <p:nvPr/>
        </p:nvSpPr>
        <p:spPr bwMode="auto">
          <a:xfrm>
            <a:off x="5149321" y="5505019"/>
            <a:ext cx="4457268" cy="488386"/>
          </a:xfrm>
          <a:prstGeom prst="chevron">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24" name="四角形: 角を丸くする 23">
            <a:extLst>
              <a:ext uri="{FF2B5EF4-FFF2-40B4-BE49-F238E27FC236}">
                <a16:creationId xmlns:a16="http://schemas.microsoft.com/office/drawing/2014/main" id="{755270CE-5AE7-4878-A0D3-F6ABCAAEA084}"/>
              </a:ext>
            </a:extLst>
          </p:cNvPr>
          <p:cNvSpPr/>
          <p:nvPr/>
        </p:nvSpPr>
        <p:spPr bwMode="auto">
          <a:xfrm>
            <a:off x="5790715" y="2373372"/>
            <a:ext cx="3515624" cy="2572406"/>
          </a:xfrm>
          <a:prstGeom prst="roundRect">
            <a:avLst>
              <a:gd name="adj" fmla="val 2693"/>
            </a:avLst>
          </a:prstGeom>
          <a:solidFill>
            <a:srgbClr val="E2E7FE"/>
          </a:solidFill>
          <a:ln w="38100" cap="flat" cmpd="sng" algn="ctr">
            <a:solidFill>
              <a:srgbClr val="4E61C2"/>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29" name="楕円 28">
            <a:extLst>
              <a:ext uri="{FF2B5EF4-FFF2-40B4-BE49-F238E27FC236}">
                <a16:creationId xmlns:a16="http://schemas.microsoft.com/office/drawing/2014/main" id="{57574954-7DCF-4D1C-9886-97E3EB8ADAB5}"/>
              </a:ext>
            </a:extLst>
          </p:cNvPr>
          <p:cNvSpPr/>
          <p:nvPr/>
        </p:nvSpPr>
        <p:spPr bwMode="auto">
          <a:xfrm>
            <a:off x="4952550" y="1055284"/>
            <a:ext cx="1129936" cy="1129936"/>
          </a:xfrm>
          <a:prstGeom prst="ellipse">
            <a:avLst/>
          </a:prstGeom>
          <a:solidFill>
            <a:srgbClr val="FF505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36" name="テキスト ボックス 35">
            <a:extLst>
              <a:ext uri="{FF2B5EF4-FFF2-40B4-BE49-F238E27FC236}">
                <a16:creationId xmlns:a16="http://schemas.microsoft.com/office/drawing/2014/main" id="{A573970E-EFED-4353-BCFA-8B077CDF1006}"/>
              </a:ext>
            </a:extLst>
          </p:cNvPr>
          <p:cNvSpPr txBox="1"/>
          <p:nvPr/>
        </p:nvSpPr>
        <p:spPr>
          <a:xfrm>
            <a:off x="548505" y="5583341"/>
            <a:ext cx="958917" cy="343620"/>
          </a:xfrm>
          <a:prstGeom prst="rect">
            <a:avLst/>
          </a:prstGeom>
          <a:noFill/>
        </p:spPr>
        <p:txBody>
          <a:bodyPr wrap="none" rtlCol="0">
            <a:spAutoFit/>
          </a:bodyPr>
          <a:lstStyle/>
          <a:p>
            <a:r>
              <a:rPr lang="en-US" altLang="ja-JP" sz="1633" b="1" dirty="0">
                <a:solidFill>
                  <a:srgbClr val="5DB8D5"/>
                </a:solidFill>
                <a:latin typeface="+mn-ea"/>
                <a:ea typeface="+mn-ea"/>
              </a:rPr>
              <a:t>1990</a:t>
            </a:r>
            <a:r>
              <a:rPr lang="ja-JP" altLang="en-US" sz="1633" b="1" dirty="0">
                <a:solidFill>
                  <a:srgbClr val="5DB8D5"/>
                </a:solidFill>
                <a:latin typeface="+mn-ea"/>
                <a:ea typeface="+mn-ea"/>
              </a:rPr>
              <a:t>年</a:t>
            </a:r>
          </a:p>
        </p:txBody>
      </p:sp>
      <p:sp>
        <p:nvSpPr>
          <p:cNvPr id="37" name="テキスト ボックス 36">
            <a:extLst>
              <a:ext uri="{FF2B5EF4-FFF2-40B4-BE49-F238E27FC236}">
                <a16:creationId xmlns:a16="http://schemas.microsoft.com/office/drawing/2014/main" id="{5FA123A5-7E36-4DBD-A173-260575351648}"/>
              </a:ext>
            </a:extLst>
          </p:cNvPr>
          <p:cNvSpPr txBox="1"/>
          <p:nvPr/>
        </p:nvSpPr>
        <p:spPr>
          <a:xfrm>
            <a:off x="2324403" y="5583341"/>
            <a:ext cx="958917" cy="343620"/>
          </a:xfrm>
          <a:prstGeom prst="rect">
            <a:avLst/>
          </a:prstGeom>
          <a:noFill/>
        </p:spPr>
        <p:txBody>
          <a:bodyPr wrap="none" rtlCol="0">
            <a:spAutoFit/>
          </a:bodyPr>
          <a:lstStyle/>
          <a:p>
            <a:r>
              <a:rPr lang="en-US" altLang="ja-JP" sz="1633" b="1" dirty="0">
                <a:solidFill>
                  <a:srgbClr val="41A1C9"/>
                </a:solidFill>
                <a:latin typeface="+mn-ea"/>
                <a:ea typeface="+mn-ea"/>
              </a:rPr>
              <a:t>2000</a:t>
            </a:r>
            <a:r>
              <a:rPr lang="ja-JP" altLang="en-US" sz="1633" b="1" dirty="0">
                <a:solidFill>
                  <a:srgbClr val="41A1C9"/>
                </a:solidFill>
                <a:latin typeface="+mn-ea"/>
                <a:ea typeface="+mn-ea"/>
              </a:rPr>
              <a:t>年</a:t>
            </a:r>
          </a:p>
        </p:txBody>
      </p:sp>
      <p:sp>
        <p:nvSpPr>
          <p:cNvPr id="38" name="テキスト ボックス 37">
            <a:extLst>
              <a:ext uri="{FF2B5EF4-FFF2-40B4-BE49-F238E27FC236}">
                <a16:creationId xmlns:a16="http://schemas.microsoft.com/office/drawing/2014/main" id="{11B31194-4088-44E9-93CA-47DFA6906EF0}"/>
              </a:ext>
            </a:extLst>
          </p:cNvPr>
          <p:cNvSpPr txBox="1"/>
          <p:nvPr/>
        </p:nvSpPr>
        <p:spPr>
          <a:xfrm>
            <a:off x="3947049" y="5583341"/>
            <a:ext cx="958917" cy="343620"/>
          </a:xfrm>
          <a:prstGeom prst="rect">
            <a:avLst/>
          </a:prstGeom>
          <a:noFill/>
        </p:spPr>
        <p:txBody>
          <a:bodyPr wrap="none" rtlCol="0">
            <a:spAutoFit/>
          </a:bodyPr>
          <a:lstStyle/>
          <a:p>
            <a:r>
              <a:rPr lang="en-US" altLang="ja-JP" sz="1633" b="1" dirty="0">
                <a:solidFill>
                  <a:srgbClr val="4698C8"/>
                </a:solidFill>
                <a:latin typeface="+mn-ea"/>
                <a:ea typeface="+mn-ea"/>
              </a:rPr>
              <a:t>2010</a:t>
            </a:r>
            <a:r>
              <a:rPr lang="ja-JP" altLang="en-US" sz="1633" b="1" dirty="0">
                <a:solidFill>
                  <a:srgbClr val="4698C8"/>
                </a:solidFill>
                <a:latin typeface="+mn-ea"/>
                <a:ea typeface="+mn-ea"/>
              </a:rPr>
              <a:t>年</a:t>
            </a:r>
          </a:p>
        </p:txBody>
      </p:sp>
      <p:sp>
        <p:nvSpPr>
          <p:cNvPr id="39" name="テキスト ボックス 38">
            <a:extLst>
              <a:ext uri="{FF2B5EF4-FFF2-40B4-BE49-F238E27FC236}">
                <a16:creationId xmlns:a16="http://schemas.microsoft.com/office/drawing/2014/main" id="{C42C89E0-1C9E-444B-91DC-16A8A81E2074}"/>
              </a:ext>
            </a:extLst>
          </p:cNvPr>
          <p:cNvSpPr txBox="1"/>
          <p:nvPr/>
        </p:nvSpPr>
        <p:spPr>
          <a:xfrm>
            <a:off x="5367533" y="5583341"/>
            <a:ext cx="958917" cy="343620"/>
          </a:xfrm>
          <a:prstGeom prst="rect">
            <a:avLst/>
          </a:prstGeom>
          <a:noFill/>
        </p:spPr>
        <p:txBody>
          <a:bodyPr wrap="none" rtlCol="0">
            <a:spAutoFit/>
          </a:bodyPr>
          <a:lstStyle/>
          <a:p>
            <a:r>
              <a:rPr lang="en-US" altLang="ja-JP" sz="1633" b="1" dirty="0">
                <a:solidFill>
                  <a:srgbClr val="4B85C6"/>
                </a:solidFill>
                <a:latin typeface="+mn-ea"/>
                <a:ea typeface="+mn-ea"/>
              </a:rPr>
              <a:t>2020</a:t>
            </a:r>
            <a:r>
              <a:rPr lang="ja-JP" altLang="en-US" sz="1633" b="1" dirty="0">
                <a:solidFill>
                  <a:srgbClr val="4B85C6"/>
                </a:solidFill>
                <a:latin typeface="+mn-ea"/>
                <a:ea typeface="+mn-ea"/>
              </a:rPr>
              <a:t>年</a:t>
            </a:r>
          </a:p>
        </p:txBody>
      </p:sp>
      <p:sp>
        <p:nvSpPr>
          <p:cNvPr id="40" name="二等辺三角形 39">
            <a:extLst>
              <a:ext uri="{FF2B5EF4-FFF2-40B4-BE49-F238E27FC236}">
                <a16:creationId xmlns:a16="http://schemas.microsoft.com/office/drawing/2014/main" id="{2CF1210B-55A7-4C50-872C-3FF4F19C2896}"/>
              </a:ext>
            </a:extLst>
          </p:cNvPr>
          <p:cNvSpPr/>
          <p:nvPr/>
        </p:nvSpPr>
        <p:spPr bwMode="auto">
          <a:xfrm>
            <a:off x="5416098" y="5398249"/>
            <a:ext cx="202460" cy="156487"/>
          </a:xfrm>
          <a:prstGeom prst="triangl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45" name="四角形: 角を丸くする 44">
            <a:extLst>
              <a:ext uri="{FF2B5EF4-FFF2-40B4-BE49-F238E27FC236}">
                <a16:creationId xmlns:a16="http://schemas.microsoft.com/office/drawing/2014/main" id="{916C0ACB-3FF6-4BDE-AE66-040D819C8512}"/>
              </a:ext>
            </a:extLst>
          </p:cNvPr>
          <p:cNvSpPr/>
          <p:nvPr/>
        </p:nvSpPr>
        <p:spPr bwMode="auto">
          <a:xfrm>
            <a:off x="5932361" y="2176390"/>
            <a:ext cx="3250624" cy="439780"/>
          </a:xfrm>
          <a:prstGeom prst="roundRect">
            <a:avLst>
              <a:gd name="adj" fmla="val 50000"/>
            </a:avLst>
          </a:prstGeom>
          <a:solidFill>
            <a:srgbClr val="4E61C2"/>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cxnSp>
        <p:nvCxnSpPr>
          <p:cNvPr id="48" name="直線コネクタ 47">
            <a:extLst>
              <a:ext uri="{FF2B5EF4-FFF2-40B4-BE49-F238E27FC236}">
                <a16:creationId xmlns:a16="http://schemas.microsoft.com/office/drawing/2014/main" id="{C17C57FC-0B6D-4BE5-A031-DAFE25EF86F2}"/>
              </a:ext>
            </a:extLst>
          </p:cNvPr>
          <p:cNvCxnSpPr>
            <a:cxnSpLocks/>
          </p:cNvCxnSpPr>
          <p:nvPr/>
        </p:nvCxnSpPr>
        <p:spPr bwMode="auto">
          <a:xfrm>
            <a:off x="6000324" y="3152886"/>
            <a:ext cx="3096407" cy="0"/>
          </a:xfrm>
          <a:prstGeom prst="line">
            <a:avLst/>
          </a:prstGeom>
          <a:solidFill>
            <a:schemeClr val="accent1"/>
          </a:solidFill>
          <a:ln w="19050" cap="flat" cmpd="sng" algn="ctr">
            <a:solidFill>
              <a:srgbClr val="4E61C2"/>
            </a:solidFill>
            <a:prstDash val="solid"/>
            <a:round/>
            <a:headEnd type="oval"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9" name="矢印: 折線 48">
            <a:extLst>
              <a:ext uri="{FF2B5EF4-FFF2-40B4-BE49-F238E27FC236}">
                <a16:creationId xmlns:a16="http://schemas.microsoft.com/office/drawing/2014/main" id="{618F5FAD-1D64-4D9B-A5FB-3DF330F8F3D9}"/>
              </a:ext>
            </a:extLst>
          </p:cNvPr>
          <p:cNvSpPr/>
          <p:nvPr/>
        </p:nvSpPr>
        <p:spPr bwMode="auto">
          <a:xfrm rot="5400000">
            <a:off x="5764450" y="1348986"/>
            <a:ext cx="675299" cy="905551"/>
          </a:xfrm>
          <a:prstGeom prst="bentArrow">
            <a:avLst>
              <a:gd name="adj1" fmla="val 30117"/>
              <a:gd name="adj2" fmla="val 27558"/>
              <a:gd name="adj3" fmla="val 26706"/>
              <a:gd name="adj4" fmla="val 38707"/>
            </a:avLst>
          </a:prstGeom>
          <a:solidFill>
            <a:srgbClr val="FF5050"/>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pic>
        <p:nvPicPr>
          <p:cNvPr id="63" name="図 62">
            <a:extLst>
              <a:ext uri="{FF2B5EF4-FFF2-40B4-BE49-F238E27FC236}">
                <a16:creationId xmlns:a16="http://schemas.microsoft.com/office/drawing/2014/main" id="{90EBF9C3-50C2-4FE6-9BFD-B655CA38A012}"/>
              </a:ext>
            </a:extLst>
          </p:cNvPr>
          <p:cNvPicPr>
            <a:picLocks noChangeAspect="1"/>
          </p:cNvPicPr>
          <p:nvPr/>
        </p:nvPicPr>
        <p:blipFill rotWithShape="1">
          <a:blip r:embed="rId15"/>
          <a:srcRect l="4213" t="9055" r="3164" b="22740"/>
          <a:stretch/>
        </p:blipFill>
        <p:spPr>
          <a:xfrm>
            <a:off x="6098697" y="2662734"/>
            <a:ext cx="2899661" cy="487704"/>
          </a:xfrm>
          <a:prstGeom prst="rect">
            <a:avLst/>
          </a:prstGeom>
        </p:spPr>
      </p:pic>
      <p:pic>
        <p:nvPicPr>
          <p:cNvPr id="65" name="図 64">
            <a:extLst>
              <a:ext uri="{FF2B5EF4-FFF2-40B4-BE49-F238E27FC236}">
                <a16:creationId xmlns:a16="http://schemas.microsoft.com/office/drawing/2014/main" id="{FBF7E82D-5C6A-4D79-8AAE-19F9EC30A242}"/>
              </a:ext>
            </a:extLst>
          </p:cNvPr>
          <p:cNvPicPr>
            <a:picLocks noChangeAspect="1"/>
          </p:cNvPicPr>
          <p:nvPr/>
        </p:nvPicPr>
        <p:blipFill>
          <a:blip r:embed="rId16"/>
          <a:stretch>
            <a:fillRect/>
          </a:stretch>
        </p:blipFill>
        <p:spPr>
          <a:xfrm>
            <a:off x="4991130" y="1257931"/>
            <a:ext cx="1100370" cy="342829"/>
          </a:xfrm>
          <a:prstGeom prst="rect">
            <a:avLst/>
          </a:prstGeom>
        </p:spPr>
      </p:pic>
      <p:pic>
        <p:nvPicPr>
          <p:cNvPr id="66" name="図 65">
            <a:extLst>
              <a:ext uri="{FF2B5EF4-FFF2-40B4-BE49-F238E27FC236}">
                <a16:creationId xmlns:a16="http://schemas.microsoft.com/office/drawing/2014/main" id="{91E5612D-0A40-449A-ADEC-BA6BCFF09DD3}"/>
              </a:ext>
            </a:extLst>
          </p:cNvPr>
          <p:cNvPicPr>
            <a:picLocks noChangeAspect="1"/>
          </p:cNvPicPr>
          <p:nvPr/>
        </p:nvPicPr>
        <p:blipFill>
          <a:blip r:embed="rId17"/>
          <a:stretch>
            <a:fillRect/>
          </a:stretch>
        </p:blipFill>
        <p:spPr>
          <a:xfrm>
            <a:off x="4962502" y="1474532"/>
            <a:ext cx="1100370" cy="702246"/>
          </a:xfrm>
          <a:prstGeom prst="rect">
            <a:avLst/>
          </a:prstGeom>
        </p:spPr>
      </p:pic>
      <p:pic>
        <p:nvPicPr>
          <p:cNvPr id="72" name="図 71">
            <a:extLst>
              <a:ext uri="{FF2B5EF4-FFF2-40B4-BE49-F238E27FC236}">
                <a16:creationId xmlns:a16="http://schemas.microsoft.com/office/drawing/2014/main" id="{3F09D54A-B87C-405F-BDA1-5798BCE5E7F2}"/>
              </a:ext>
            </a:extLst>
          </p:cNvPr>
          <p:cNvPicPr>
            <a:picLocks noChangeAspect="1"/>
          </p:cNvPicPr>
          <p:nvPr/>
        </p:nvPicPr>
        <p:blipFill rotWithShape="1">
          <a:blip r:embed="rId18"/>
          <a:srcRect l="2478" t="14933" r="5434" b="30680"/>
          <a:stretch/>
        </p:blipFill>
        <p:spPr>
          <a:xfrm>
            <a:off x="6089916" y="2264113"/>
            <a:ext cx="2938013" cy="261329"/>
          </a:xfrm>
          <a:prstGeom prst="rect">
            <a:avLst/>
          </a:prstGeom>
        </p:spPr>
      </p:pic>
      <p:pic>
        <p:nvPicPr>
          <p:cNvPr id="77" name="図 76">
            <a:extLst>
              <a:ext uri="{FF2B5EF4-FFF2-40B4-BE49-F238E27FC236}">
                <a16:creationId xmlns:a16="http://schemas.microsoft.com/office/drawing/2014/main" id="{FCA2E6F0-F70C-4002-B727-AD79D75C0F28}"/>
              </a:ext>
            </a:extLst>
          </p:cNvPr>
          <p:cNvPicPr>
            <a:picLocks noChangeAspect="1"/>
          </p:cNvPicPr>
          <p:nvPr/>
        </p:nvPicPr>
        <p:blipFill>
          <a:blip r:embed="rId19"/>
          <a:stretch>
            <a:fillRect/>
          </a:stretch>
        </p:blipFill>
        <p:spPr>
          <a:xfrm>
            <a:off x="6324187" y="3167743"/>
            <a:ext cx="2610943" cy="1787046"/>
          </a:xfrm>
          <a:prstGeom prst="rect">
            <a:avLst/>
          </a:prstGeom>
        </p:spPr>
      </p:pic>
      <p:pic>
        <p:nvPicPr>
          <p:cNvPr id="81" name="図 80">
            <a:extLst>
              <a:ext uri="{FF2B5EF4-FFF2-40B4-BE49-F238E27FC236}">
                <a16:creationId xmlns:a16="http://schemas.microsoft.com/office/drawing/2014/main" id="{75C05D05-DA5D-406A-95CA-9A298ECF407F}"/>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50649" y="3907502"/>
            <a:ext cx="895207" cy="1122347"/>
          </a:xfrm>
          <a:prstGeom prst="rect">
            <a:avLst/>
          </a:prstGeom>
        </p:spPr>
      </p:pic>
      <p:cxnSp>
        <p:nvCxnSpPr>
          <p:cNvPr id="83" name="直線コネクタ 82">
            <a:extLst>
              <a:ext uri="{FF2B5EF4-FFF2-40B4-BE49-F238E27FC236}">
                <a16:creationId xmlns:a16="http://schemas.microsoft.com/office/drawing/2014/main" id="{D00C0785-D1AB-498D-81EB-199DC57ECFE5}"/>
              </a:ext>
            </a:extLst>
          </p:cNvPr>
          <p:cNvCxnSpPr>
            <a:cxnSpLocks/>
          </p:cNvCxnSpPr>
          <p:nvPr/>
        </p:nvCxnSpPr>
        <p:spPr bwMode="auto">
          <a:xfrm>
            <a:off x="6655342" y="1421776"/>
            <a:ext cx="278812" cy="605672"/>
          </a:xfrm>
          <a:prstGeom prst="line">
            <a:avLst/>
          </a:prstGeom>
          <a:solidFill>
            <a:schemeClr val="accent1"/>
          </a:solidFill>
          <a:ln w="28575" cap="rnd"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線コネクタ 84">
            <a:extLst>
              <a:ext uri="{FF2B5EF4-FFF2-40B4-BE49-F238E27FC236}">
                <a16:creationId xmlns:a16="http://schemas.microsoft.com/office/drawing/2014/main" id="{8203F8AF-FCC4-48B3-85CD-9DCB1A28B3B1}"/>
              </a:ext>
            </a:extLst>
          </p:cNvPr>
          <p:cNvCxnSpPr>
            <a:cxnSpLocks/>
          </p:cNvCxnSpPr>
          <p:nvPr/>
        </p:nvCxnSpPr>
        <p:spPr bwMode="auto">
          <a:xfrm flipH="1">
            <a:off x="8784091" y="1421954"/>
            <a:ext cx="293395" cy="613928"/>
          </a:xfrm>
          <a:prstGeom prst="line">
            <a:avLst/>
          </a:prstGeom>
          <a:solidFill>
            <a:schemeClr val="accent1"/>
          </a:solidFill>
          <a:ln w="28575" cap="rnd"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 name="グループ化 101">
            <a:extLst>
              <a:ext uri="{FF2B5EF4-FFF2-40B4-BE49-F238E27FC236}">
                <a16:creationId xmlns:a16="http://schemas.microsoft.com/office/drawing/2014/main" id="{B96BD621-8F14-4642-962E-B6A965A8AC88}"/>
              </a:ext>
            </a:extLst>
          </p:cNvPr>
          <p:cNvGrpSpPr/>
          <p:nvPr/>
        </p:nvGrpSpPr>
        <p:grpSpPr>
          <a:xfrm>
            <a:off x="6898834" y="1544025"/>
            <a:ext cx="1923078" cy="519106"/>
            <a:chOff x="7273767" y="1753377"/>
            <a:chExt cx="1732823" cy="467749"/>
          </a:xfrm>
          <a:solidFill>
            <a:srgbClr val="FFD9D9"/>
          </a:solidFill>
        </p:grpSpPr>
        <p:sp>
          <p:nvSpPr>
            <p:cNvPr id="98" name="正方形/長方形 97">
              <a:extLst>
                <a:ext uri="{FF2B5EF4-FFF2-40B4-BE49-F238E27FC236}">
                  <a16:creationId xmlns:a16="http://schemas.microsoft.com/office/drawing/2014/main" id="{6095094C-A320-4359-A8DE-DADE01B12B1B}"/>
                </a:ext>
              </a:extLst>
            </p:cNvPr>
            <p:cNvSpPr/>
            <p:nvPr/>
          </p:nvSpPr>
          <p:spPr bwMode="auto">
            <a:xfrm>
              <a:off x="7273767" y="1753377"/>
              <a:ext cx="1732823" cy="104971"/>
            </a:xfrm>
            <a:prstGeom prst="rect">
              <a:avLst/>
            </a:prstGeom>
            <a:grp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99" name="正方形/長方形 98">
              <a:extLst>
                <a:ext uri="{FF2B5EF4-FFF2-40B4-BE49-F238E27FC236}">
                  <a16:creationId xmlns:a16="http://schemas.microsoft.com/office/drawing/2014/main" id="{3E5AD9AC-30B2-4005-BB67-34C55A3E0B62}"/>
                </a:ext>
              </a:extLst>
            </p:cNvPr>
            <p:cNvSpPr/>
            <p:nvPr/>
          </p:nvSpPr>
          <p:spPr bwMode="auto">
            <a:xfrm>
              <a:off x="7529865" y="2116155"/>
              <a:ext cx="1245429" cy="104971"/>
            </a:xfrm>
            <a:prstGeom prst="rect">
              <a:avLst/>
            </a:prstGeom>
            <a:grp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grpSp>
      <p:pic>
        <p:nvPicPr>
          <p:cNvPr id="101" name="図 100">
            <a:extLst>
              <a:ext uri="{FF2B5EF4-FFF2-40B4-BE49-F238E27FC236}">
                <a16:creationId xmlns:a16="http://schemas.microsoft.com/office/drawing/2014/main" id="{BBB79280-42A4-4EC7-AED3-2FC8ECD34D57}"/>
              </a:ext>
            </a:extLst>
          </p:cNvPr>
          <p:cNvPicPr>
            <a:picLocks noChangeAspect="1"/>
          </p:cNvPicPr>
          <p:nvPr/>
        </p:nvPicPr>
        <p:blipFill>
          <a:blip r:embed="rId21"/>
          <a:stretch>
            <a:fillRect/>
          </a:stretch>
        </p:blipFill>
        <p:spPr>
          <a:xfrm>
            <a:off x="6752081" y="1213361"/>
            <a:ext cx="2246277" cy="1035182"/>
          </a:xfrm>
          <a:prstGeom prst="rect">
            <a:avLst/>
          </a:prstGeom>
        </p:spPr>
      </p:pic>
      <p:sp>
        <p:nvSpPr>
          <p:cNvPr id="5" name="スライド番号プレースホルダー 4">
            <a:extLst>
              <a:ext uri="{FF2B5EF4-FFF2-40B4-BE49-F238E27FC236}">
                <a16:creationId xmlns:a16="http://schemas.microsoft.com/office/drawing/2014/main" id="{59EB1EC2-6EFA-4520-9D12-67251109F91E}"/>
              </a:ext>
            </a:extLst>
          </p:cNvPr>
          <p:cNvSpPr>
            <a:spLocks noGrp="1"/>
          </p:cNvSpPr>
          <p:nvPr>
            <p:ph type="sldNum" sz="quarter" idx="4"/>
          </p:nvPr>
        </p:nvSpPr>
        <p:spPr/>
        <p:txBody>
          <a:bodyPr/>
          <a:lstStyle/>
          <a:p>
            <a:pPr>
              <a:defRPr/>
            </a:pPr>
            <a:fld id="{FB3629B8-3F17-4C5D-9EA5-923845F78C95}" type="slidenum">
              <a:rPr lang="en-US" altLang="ja-JP" smtClean="0"/>
              <a:pPr>
                <a:defRPr/>
              </a:pPr>
              <a:t>67</a:t>
            </a:fld>
            <a:endParaRPr lang="en-US" altLang="ja-JP" dirty="0"/>
          </a:p>
        </p:txBody>
      </p:sp>
    </p:spTree>
    <p:extLst>
      <p:ext uri="{BB962C8B-B14F-4D97-AF65-F5344CB8AC3E}">
        <p14:creationId xmlns:p14="http://schemas.microsoft.com/office/powerpoint/2010/main" val="3706821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四角形: 角を丸くする 45">
            <a:extLst>
              <a:ext uri="{FF2B5EF4-FFF2-40B4-BE49-F238E27FC236}">
                <a16:creationId xmlns:a16="http://schemas.microsoft.com/office/drawing/2014/main" id="{DE3DF854-8922-4AB2-ABC7-ABD5A5B760EF}"/>
              </a:ext>
            </a:extLst>
          </p:cNvPr>
          <p:cNvSpPr/>
          <p:nvPr/>
        </p:nvSpPr>
        <p:spPr bwMode="auto">
          <a:xfrm>
            <a:off x="5256804" y="3757078"/>
            <a:ext cx="3787031" cy="402571"/>
          </a:xfrm>
          <a:prstGeom prst="roundRect">
            <a:avLst>
              <a:gd name="adj" fmla="val 50000"/>
            </a:avLst>
          </a:prstGeom>
          <a:solidFill>
            <a:srgbClr val="4EB6CE"/>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47" name="四角形: 角を丸くする 46">
            <a:extLst>
              <a:ext uri="{FF2B5EF4-FFF2-40B4-BE49-F238E27FC236}">
                <a16:creationId xmlns:a16="http://schemas.microsoft.com/office/drawing/2014/main" id="{DD534429-C5C9-4E8B-9BFE-E76921548856}"/>
              </a:ext>
            </a:extLst>
          </p:cNvPr>
          <p:cNvSpPr/>
          <p:nvPr/>
        </p:nvSpPr>
        <p:spPr bwMode="auto">
          <a:xfrm>
            <a:off x="873081" y="3757078"/>
            <a:ext cx="3787031" cy="402571"/>
          </a:xfrm>
          <a:prstGeom prst="roundRect">
            <a:avLst>
              <a:gd name="adj" fmla="val 50000"/>
            </a:avLst>
          </a:prstGeom>
          <a:solidFill>
            <a:srgbClr val="4EB6CE"/>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45" name="四角形: 角を丸くする 44">
            <a:extLst>
              <a:ext uri="{FF2B5EF4-FFF2-40B4-BE49-F238E27FC236}">
                <a16:creationId xmlns:a16="http://schemas.microsoft.com/office/drawing/2014/main" id="{58B0B953-30D5-4F1A-8FA0-50C7754045E3}"/>
              </a:ext>
            </a:extLst>
          </p:cNvPr>
          <p:cNvSpPr/>
          <p:nvPr/>
        </p:nvSpPr>
        <p:spPr bwMode="auto">
          <a:xfrm>
            <a:off x="5256804" y="1032062"/>
            <a:ext cx="3787031" cy="402571"/>
          </a:xfrm>
          <a:prstGeom prst="roundRect">
            <a:avLst>
              <a:gd name="adj" fmla="val 50000"/>
            </a:avLst>
          </a:prstGeom>
          <a:solidFill>
            <a:srgbClr val="4EB6CE"/>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2" name="タイトル 1">
            <a:extLst>
              <a:ext uri="{FF2B5EF4-FFF2-40B4-BE49-F238E27FC236}">
                <a16:creationId xmlns:a16="http://schemas.microsoft.com/office/drawing/2014/main" id="{F8F93F84-8CCC-4412-AC44-AE05D684C5B9}"/>
              </a:ext>
            </a:extLst>
          </p:cNvPr>
          <p:cNvSpPr>
            <a:spLocks noGrp="1"/>
          </p:cNvSpPr>
          <p:nvPr>
            <p:ph type="title"/>
          </p:nvPr>
        </p:nvSpPr>
        <p:spPr/>
        <p:txBody>
          <a:bodyPr/>
          <a:lstStyle/>
          <a:p>
            <a:r>
              <a:rPr lang="ja-JP" altLang="en-US" dirty="0">
                <a:cs typeface="Meiryo UI" panose="020B0604030504040204" pitchFamily="50" charset="-128"/>
              </a:rPr>
              <a:t>大塚商会も実践しています</a:t>
            </a:r>
            <a:endParaRPr kumimoji="1" lang="ja-JP" altLang="en-US" dirty="0"/>
          </a:p>
        </p:txBody>
      </p:sp>
      <p:sp>
        <p:nvSpPr>
          <p:cNvPr id="9" name="楕円 8">
            <a:extLst>
              <a:ext uri="{FF2B5EF4-FFF2-40B4-BE49-F238E27FC236}">
                <a16:creationId xmlns:a16="http://schemas.microsoft.com/office/drawing/2014/main" id="{C46E7382-DCE8-4FF6-9164-BEEAC33AA864}"/>
              </a:ext>
            </a:extLst>
          </p:cNvPr>
          <p:cNvSpPr/>
          <p:nvPr/>
        </p:nvSpPr>
        <p:spPr bwMode="auto">
          <a:xfrm>
            <a:off x="873081"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10" name="楕円 9">
            <a:extLst>
              <a:ext uri="{FF2B5EF4-FFF2-40B4-BE49-F238E27FC236}">
                <a16:creationId xmlns:a16="http://schemas.microsoft.com/office/drawing/2014/main" id="{499D159A-6563-423F-946C-3574E30AB6F6}"/>
              </a:ext>
            </a:extLst>
          </p:cNvPr>
          <p:cNvSpPr/>
          <p:nvPr/>
        </p:nvSpPr>
        <p:spPr bwMode="auto">
          <a:xfrm>
            <a:off x="2187261"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11" name="楕円 10">
            <a:extLst>
              <a:ext uri="{FF2B5EF4-FFF2-40B4-BE49-F238E27FC236}">
                <a16:creationId xmlns:a16="http://schemas.microsoft.com/office/drawing/2014/main" id="{687AD1F0-9220-4FBC-B01E-5D8524552F5F}"/>
              </a:ext>
            </a:extLst>
          </p:cNvPr>
          <p:cNvSpPr/>
          <p:nvPr/>
        </p:nvSpPr>
        <p:spPr bwMode="auto">
          <a:xfrm>
            <a:off x="3501439"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15" name="楕円 14">
            <a:extLst>
              <a:ext uri="{FF2B5EF4-FFF2-40B4-BE49-F238E27FC236}">
                <a16:creationId xmlns:a16="http://schemas.microsoft.com/office/drawing/2014/main" id="{92826EC6-53FB-48AD-B6DD-C4A3BB9BD78F}"/>
              </a:ext>
            </a:extLst>
          </p:cNvPr>
          <p:cNvSpPr/>
          <p:nvPr/>
        </p:nvSpPr>
        <p:spPr bwMode="auto">
          <a:xfrm>
            <a:off x="873081"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16" name="楕円 15">
            <a:extLst>
              <a:ext uri="{FF2B5EF4-FFF2-40B4-BE49-F238E27FC236}">
                <a16:creationId xmlns:a16="http://schemas.microsoft.com/office/drawing/2014/main" id="{D2F8913D-582A-4D95-BACC-69B72D52F830}"/>
              </a:ext>
            </a:extLst>
          </p:cNvPr>
          <p:cNvSpPr/>
          <p:nvPr/>
        </p:nvSpPr>
        <p:spPr bwMode="auto">
          <a:xfrm>
            <a:off x="2187261"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17" name="楕円 16">
            <a:extLst>
              <a:ext uri="{FF2B5EF4-FFF2-40B4-BE49-F238E27FC236}">
                <a16:creationId xmlns:a16="http://schemas.microsoft.com/office/drawing/2014/main" id="{D195390B-E010-4AD0-83B5-489718D4E80E}"/>
              </a:ext>
            </a:extLst>
          </p:cNvPr>
          <p:cNvSpPr/>
          <p:nvPr/>
        </p:nvSpPr>
        <p:spPr bwMode="auto">
          <a:xfrm>
            <a:off x="3501439"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22" name="テキスト ボックス 21">
            <a:extLst>
              <a:ext uri="{FF2B5EF4-FFF2-40B4-BE49-F238E27FC236}">
                <a16:creationId xmlns:a16="http://schemas.microsoft.com/office/drawing/2014/main" id="{9D20C3DA-510B-42BC-8938-65968B785802}"/>
              </a:ext>
            </a:extLst>
          </p:cNvPr>
          <p:cNvSpPr txBox="1"/>
          <p:nvPr/>
        </p:nvSpPr>
        <p:spPr>
          <a:xfrm>
            <a:off x="2467625" y="2986101"/>
            <a:ext cx="675185" cy="483209"/>
          </a:xfrm>
          <a:prstGeom prst="rect">
            <a:avLst/>
          </a:prstGeom>
          <a:noFill/>
        </p:spPr>
        <p:txBody>
          <a:bodyPr wrap="none" rtlCol="0">
            <a:spAutoFit/>
          </a:bodyPr>
          <a:lstStyle/>
          <a:p>
            <a:pPr algn="ctr"/>
            <a:r>
              <a:rPr lang="ja-JP" altLang="en-US" sz="1270" dirty="0">
                <a:solidFill>
                  <a:srgbClr val="595959"/>
                </a:solidFill>
                <a:latin typeface="Segoe UI"/>
                <a:ea typeface="Meiryo UI"/>
              </a:rPr>
              <a:t>残業の</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承認制</a:t>
            </a:r>
          </a:p>
        </p:txBody>
      </p:sp>
      <p:sp>
        <p:nvSpPr>
          <p:cNvPr id="23" name="テキスト ボックス 22">
            <a:extLst>
              <a:ext uri="{FF2B5EF4-FFF2-40B4-BE49-F238E27FC236}">
                <a16:creationId xmlns:a16="http://schemas.microsoft.com/office/drawing/2014/main" id="{50ADF55E-9B91-44F4-AD3D-7F2223073AA3}"/>
              </a:ext>
            </a:extLst>
          </p:cNvPr>
          <p:cNvSpPr txBox="1"/>
          <p:nvPr/>
        </p:nvSpPr>
        <p:spPr>
          <a:xfrm>
            <a:off x="757551" y="2986101"/>
            <a:ext cx="1354858" cy="483209"/>
          </a:xfrm>
          <a:prstGeom prst="rect">
            <a:avLst/>
          </a:prstGeom>
          <a:noFill/>
        </p:spPr>
        <p:txBody>
          <a:bodyPr wrap="none" rtlCol="0">
            <a:spAutoFit/>
          </a:bodyPr>
          <a:lstStyle/>
          <a:p>
            <a:pPr algn="ctr"/>
            <a:r>
              <a:rPr lang="ja-JP" altLang="en-US" sz="1270" dirty="0">
                <a:solidFill>
                  <a:srgbClr val="595959"/>
                </a:solidFill>
                <a:latin typeface="Segoe UI"/>
                <a:ea typeface="Meiryo UI"/>
              </a:rPr>
              <a:t>勤怠管理システム</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の導入</a:t>
            </a:r>
          </a:p>
        </p:txBody>
      </p:sp>
      <p:sp>
        <p:nvSpPr>
          <p:cNvPr id="24" name="テキスト ボックス 23">
            <a:extLst>
              <a:ext uri="{FF2B5EF4-FFF2-40B4-BE49-F238E27FC236}">
                <a16:creationId xmlns:a16="http://schemas.microsoft.com/office/drawing/2014/main" id="{F6EF6B7D-DF27-4216-BE43-104E2F7E1A8B}"/>
              </a:ext>
            </a:extLst>
          </p:cNvPr>
          <p:cNvSpPr txBox="1"/>
          <p:nvPr/>
        </p:nvSpPr>
        <p:spPr>
          <a:xfrm>
            <a:off x="3564515" y="2986101"/>
            <a:ext cx="1051891" cy="483209"/>
          </a:xfrm>
          <a:prstGeom prst="rect">
            <a:avLst/>
          </a:prstGeom>
          <a:noFill/>
        </p:spPr>
        <p:txBody>
          <a:bodyPr wrap="none" rtlCol="0">
            <a:spAutoFit/>
          </a:bodyPr>
          <a:lstStyle/>
          <a:p>
            <a:pPr algn="ctr"/>
            <a:r>
              <a:rPr lang="ja-JP" altLang="en-US" sz="1270" dirty="0">
                <a:solidFill>
                  <a:srgbClr val="595959"/>
                </a:solidFill>
                <a:latin typeface="Segoe UI"/>
                <a:ea typeface="Meiryo UI"/>
              </a:rPr>
              <a:t>プレミアムデー</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ファミリーデー</a:t>
            </a:r>
          </a:p>
        </p:txBody>
      </p:sp>
      <p:sp>
        <p:nvSpPr>
          <p:cNvPr id="25" name="テキスト ボックス 24">
            <a:extLst>
              <a:ext uri="{FF2B5EF4-FFF2-40B4-BE49-F238E27FC236}">
                <a16:creationId xmlns:a16="http://schemas.microsoft.com/office/drawing/2014/main" id="{1AECAC86-5017-449C-9CFC-0A1EDAD5776E}"/>
              </a:ext>
            </a:extLst>
          </p:cNvPr>
          <p:cNvSpPr txBox="1"/>
          <p:nvPr/>
        </p:nvSpPr>
        <p:spPr>
          <a:xfrm>
            <a:off x="5375686" y="2986101"/>
            <a:ext cx="913346" cy="483209"/>
          </a:xfrm>
          <a:prstGeom prst="rect">
            <a:avLst/>
          </a:prstGeom>
          <a:noFill/>
        </p:spPr>
        <p:txBody>
          <a:bodyPr wrap="square" rtlCol="0">
            <a:spAutoFit/>
          </a:bodyPr>
          <a:lstStyle/>
          <a:p>
            <a:pPr algn="ctr"/>
            <a:r>
              <a:rPr lang="ja-JP" altLang="en-US" sz="1270" dirty="0">
                <a:solidFill>
                  <a:srgbClr val="595959"/>
                </a:solidFill>
                <a:latin typeface="Segoe UI"/>
                <a:ea typeface="Meiryo UI"/>
              </a:rPr>
              <a:t>モバイルワーク</a:t>
            </a:r>
          </a:p>
        </p:txBody>
      </p:sp>
      <p:sp>
        <p:nvSpPr>
          <p:cNvPr id="26" name="テキスト ボックス 25">
            <a:extLst>
              <a:ext uri="{FF2B5EF4-FFF2-40B4-BE49-F238E27FC236}">
                <a16:creationId xmlns:a16="http://schemas.microsoft.com/office/drawing/2014/main" id="{B244F868-8879-4B69-93D4-BEBC2CB91596}"/>
              </a:ext>
            </a:extLst>
          </p:cNvPr>
          <p:cNvSpPr txBox="1"/>
          <p:nvPr/>
        </p:nvSpPr>
        <p:spPr>
          <a:xfrm>
            <a:off x="6490068" y="2986101"/>
            <a:ext cx="1420760" cy="483209"/>
          </a:xfrm>
          <a:prstGeom prst="rect">
            <a:avLst/>
          </a:prstGeom>
          <a:noFill/>
        </p:spPr>
        <p:txBody>
          <a:bodyPr wrap="square" rtlCol="0">
            <a:spAutoFit/>
          </a:bodyPr>
          <a:lstStyle/>
          <a:p>
            <a:pPr algn="ctr"/>
            <a:r>
              <a:rPr lang="ja-JP" altLang="en-US" sz="1270" dirty="0">
                <a:solidFill>
                  <a:srgbClr val="595959"/>
                </a:solidFill>
                <a:latin typeface="Segoe UI"/>
                <a:ea typeface="Meiryo UI"/>
              </a:rPr>
              <a:t>在宅勤務</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サテライトオフィス</a:t>
            </a:r>
          </a:p>
        </p:txBody>
      </p:sp>
      <p:sp>
        <p:nvSpPr>
          <p:cNvPr id="27" name="テキスト ボックス 26">
            <a:extLst>
              <a:ext uri="{FF2B5EF4-FFF2-40B4-BE49-F238E27FC236}">
                <a16:creationId xmlns:a16="http://schemas.microsoft.com/office/drawing/2014/main" id="{D0A4BB7B-C223-418B-85E5-42A972F43CF8}"/>
              </a:ext>
            </a:extLst>
          </p:cNvPr>
          <p:cNvSpPr txBox="1"/>
          <p:nvPr/>
        </p:nvSpPr>
        <p:spPr>
          <a:xfrm>
            <a:off x="8135281" y="2986101"/>
            <a:ext cx="728293" cy="483209"/>
          </a:xfrm>
          <a:prstGeom prst="rect">
            <a:avLst/>
          </a:prstGeom>
          <a:noFill/>
        </p:spPr>
        <p:txBody>
          <a:bodyPr wrap="square" rtlCol="0">
            <a:spAutoFit/>
          </a:bodyPr>
          <a:lstStyle/>
          <a:p>
            <a:pPr algn="ctr"/>
            <a:r>
              <a:rPr lang="en-US" altLang="ja-JP" sz="1270" dirty="0">
                <a:solidFill>
                  <a:srgbClr val="595959"/>
                </a:solidFill>
                <a:latin typeface="Segoe UI"/>
                <a:ea typeface="Meiryo UI"/>
              </a:rPr>
              <a:t>Web</a:t>
            </a:r>
          </a:p>
          <a:p>
            <a:pPr algn="ctr"/>
            <a:r>
              <a:rPr lang="ja-JP" altLang="en-US" sz="1270" dirty="0">
                <a:solidFill>
                  <a:srgbClr val="595959"/>
                </a:solidFill>
                <a:latin typeface="Segoe UI"/>
                <a:ea typeface="Meiryo UI"/>
              </a:rPr>
              <a:t>会議</a:t>
            </a:r>
          </a:p>
        </p:txBody>
      </p:sp>
      <p:sp>
        <p:nvSpPr>
          <p:cNvPr id="28" name="テキスト ボックス 27">
            <a:extLst>
              <a:ext uri="{FF2B5EF4-FFF2-40B4-BE49-F238E27FC236}">
                <a16:creationId xmlns:a16="http://schemas.microsoft.com/office/drawing/2014/main" id="{D2D608B0-3C2F-462A-952C-A0634B6CE6E8}"/>
              </a:ext>
            </a:extLst>
          </p:cNvPr>
          <p:cNvSpPr txBox="1"/>
          <p:nvPr/>
        </p:nvSpPr>
        <p:spPr>
          <a:xfrm>
            <a:off x="2201846" y="5699651"/>
            <a:ext cx="1122423" cy="287771"/>
          </a:xfrm>
          <a:prstGeom prst="rect">
            <a:avLst/>
          </a:prstGeom>
          <a:noFill/>
        </p:spPr>
        <p:txBody>
          <a:bodyPr wrap="none" rtlCol="0">
            <a:spAutoFit/>
          </a:bodyPr>
          <a:lstStyle/>
          <a:p>
            <a:pPr algn="ctr"/>
            <a:r>
              <a:rPr lang="en-US" altLang="ja-JP" sz="1270" dirty="0">
                <a:solidFill>
                  <a:srgbClr val="595959"/>
                </a:solidFill>
                <a:latin typeface="Segoe UI"/>
                <a:ea typeface="Meiryo UI"/>
              </a:rPr>
              <a:t>AI</a:t>
            </a:r>
            <a:r>
              <a:rPr lang="ja-JP" altLang="en-US" sz="1270" dirty="0">
                <a:solidFill>
                  <a:srgbClr val="595959"/>
                </a:solidFill>
                <a:latin typeface="Segoe UI"/>
                <a:ea typeface="Meiryo UI"/>
              </a:rPr>
              <a:t>チャットボット</a:t>
            </a:r>
          </a:p>
        </p:txBody>
      </p:sp>
      <p:sp>
        <p:nvSpPr>
          <p:cNvPr id="29" name="テキスト ボックス 28">
            <a:extLst>
              <a:ext uri="{FF2B5EF4-FFF2-40B4-BE49-F238E27FC236}">
                <a16:creationId xmlns:a16="http://schemas.microsoft.com/office/drawing/2014/main" id="{F4FFCD52-5133-411A-9DD5-A1C22B571258}"/>
              </a:ext>
            </a:extLst>
          </p:cNvPr>
          <p:cNvSpPr txBox="1"/>
          <p:nvPr/>
        </p:nvSpPr>
        <p:spPr>
          <a:xfrm>
            <a:off x="1129585" y="5699651"/>
            <a:ext cx="600101" cy="483209"/>
          </a:xfrm>
          <a:prstGeom prst="rect">
            <a:avLst/>
          </a:prstGeom>
          <a:noFill/>
        </p:spPr>
        <p:txBody>
          <a:bodyPr wrap="none" rtlCol="0">
            <a:spAutoFit/>
          </a:bodyPr>
          <a:lstStyle/>
          <a:p>
            <a:pPr algn="ctr"/>
            <a:r>
              <a:rPr lang="en-US" altLang="ja-JP" sz="1270" dirty="0">
                <a:solidFill>
                  <a:srgbClr val="595959"/>
                </a:solidFill>
                <a:latin typeface="Segoe UI"/>
                <a:ea typeface="Meiryo UI"/>
              </a:rPr>
              <a:t>RPA</a:t>
            </a:r>
            <a:r>
              <a:rPr lang="ja-JP" altLang="en-US" sz="1270" dirty="0">
                <a:solidFill>
                  <a:srgbClr val="595959"/>
                </a:solidFill>
                <a:latin typeface="Segoe UI"/>
                <a:ea typeface="Meiryo UI"/>
              </a:rPr>
              <a:t>の</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導入</a:t>
            </a:r>
          </a:p>
        </p:txBody>
      </p:sp>
      <p:sp>
        <p:nvSpPr>
          <p:cNvPr id="30" name="テキスト ボックス 29">
            <a:extLst>
              <a:ext uri="{FF2B5EF4-FFF2-40B4-BE49-F238E27FC236}">
                <a16:creationId xmlns:a16="http://schemas.microsoft.com/office/drawing/2014/main" id="{DAD26E00-2C03-4BC1-A8A3-787E70323F6E}"/>
              </a:ext>
            </a:extLst>
          </p:cNvPr>
          <p:cNvSpPr txBox="1"/>
          <p:nvPr/>
        </p:nvSpPr>
        <p:spPr>
          <a:xfrm>
            <a:off x="3672282" y="5699651"/>
            <a:ext cx="838691" cy="287771"/>
          </a:xfrm>
          <a:prstGeom prst="rect">
            <a:avLst/>
          </a:prstGeom>
          <a:noFill/>
        </p:spPr>
        <p:txBody>
          <a:bodyPr wrap="none" rtlCol="0">
            <a:spAutoFit/>
          </a:bodyPr>
          <a:lstStyle/>
          <a:p>
            <a:pPr algn="ctr"/>
            <a:r>
              <a:rPr lang="ja-JP" altLang="en-US" sz="1270" dirty="0">
                <a:solidFill>
                  <a:srgbClr val="595959"/>
                </a:solidFill>
                <a:latin typeface="Segoe UI"/>
                <a:ea typeface="Meiryo UI"/>
              </a:rPr>
              <a:t>名刺管理</a:t>
            </a:r>
          </a:p>
        </p:txBody>
      </p:sp>
      <p:sp>
        <p:nvSpPr>
          <p:cNvPr id="31" name="テキスト ボックス 30">
            <a:extLst>
              <a:ext uri="{FF2B5EF4-FFF2-40B4-BE49-F238E27FC236}">
                <a16:creationId xmlns:a16="http://schemas.microsoft.com/office/drawing/2014/main" id="{7DF4B973-F09D-4954-88CC-B45CD6487D5C}"/>
              </a:ext>
            </a:extLst>
          </p:cNvPr>
          <p:cNvSpPr txBox="1"/>
          <p:nvPr/>
        </p:nvSpPr>
        <p:spPr>
          <a:xfrm>
            <a:off x="5336194" y="5699651"/>
            <a:ext cx="1016325" cy="483209"/>
          </a:xfrm>
          <a:prstGeom prst="rect">
            <a:avLst/>
          </a:prstGeom>
          <a:noFill/>
        </p:spPr>
        <p:txBody>
          <a:bodyPr wrap="square" rtlCol="0">
            <a:spAutoFit/>
          </a:bodyPr>
          <a:lstStyle/>
          <a:p>
            <a:pPr algn="ctr"/>
            <a:r>
              <a:rPr lang="ja-JP" altLang="en-US" sz="1270" dirty="0">
                <a:solidFill>
                  <a:srgbClr val="595959"/>
                </a:solidFill>
                <a:latin typeface="Segoe UI"/>
                <a:ea typeface="Meiryo UI"/>
              </a:rPr>
              <a:t>オフィス</a:t>
            </a:r>
            <a:endParaRPr lang="en-US" altLang="ja-JP" sz="1270" dirty="0">
              <a:solidFill>
                <a:srgbClr val="595959"/>
              </a:solidFill>
              <a:latin typeface="Segoe UI"/>
              <a:ea typeface="Meiryo UI"/>
            </a:endParaRPr>
          </a:p>
          <a:p>
            <a:pPr algn="ctr"/>
            <a:r>
              <a:rPr lang="ja-JP" altLang="en-US" sz="1270" dirty="0">
                <a:solidFill>
                  <a:srgbClr val="595959"/>
                </a:solidFill>
                <a:latin typeface="Segoe UI"/>
                <a:ea typeface="Meiryo UI"/>
              </a:rPr>
              <a:t>リノベーション</a:t>
            </a:r>
          </a:p>
        </p:txBody>
      </p:sp>
      <p:sp>
        <p:nvSpPr>
          <p:cNvPr id="32" name="テキスト ボックス 31">
            <a:extLst>
              <a:ext uri="{FF2B5EF4-FFF2-40B4-BE49-F238E27FC236}">
                <a16:creationId xmlns:a16="http://schemas.microsoft.com/office/drawing/2014/main" id="{E4F95E34-1FD1-4740-8C86-61DA78A04124}"/>
              </a:ext>
            </a:extLst>
          </p:cNvPr>
          <p:cNvSpPr txBox="1"/>
          <p:nvPr/>
        </p:nvSpPr>
        <p:spPr>
          <a:xfrm>
            <a:off x="6663133" y="5699651"/>
            <a:ext cx="1016325" cy="483209"/>
          </a:xfrm>
          <a:prstGeom prst="rect">
            <a:avLst/>
          </a:prstGeom>
          <a:noFill/>
        </p:spPr>
        <p:txBody>
          <a:bodyPr wrap="square" rtlCol="0">
            <a:spAutoFit/>
          </a:bodyPr>
          <a:lstStyle/>
          <a:p>
            <a:pPr algn="ctr"/>
            <a:r>
              <a:rPr lang="ja-JP" altLang="en-US" sz="1270" dirty="0">
                <a:solidFill>
                  <a:srgbClr val="595959"/>
                </a:solidFill>
                <a:latin typeface="Segoe UI"/>
                <a:ea typeface="Meiryo UI"/>
              </a:rPr>
              <a:t>オフィスの</a:t>
            </a:r>
            <a:endParaRPr lang="en-US" altLang="ja-JP" sz="1270" dirty="0">
              <a:solidFill>
                <a:srgbClr val="595959"/>
              </a:solidFill>
              <a:latin typeface="Segoe UI"/>
              <a:ea typeface="Meiryo UI"/>
            </a:endParaRPr>
          </a:p>
          <a:p>
            <a:pPr algn="ctr"/>
            <a:r>
              <a:rPr lang="en-US" altLang="ja-JP" sz="1270" dirty="0">
                <a:solidFill>
                  <a:srgbClr val="595959"/>
                </a:solidFill>
                <a:latin typeface="Segoe UI"/>
                <a:ea typeface="Meiryo UI"/>
              </a:rPr>
              <a:t>Wi-Fi</a:t>
            </a:r>
            <a:r>
              <a:rPr lang="ja-JP" altLang="en-US" sz="1270" dirty="0">
                <a:solidFill>
                  <a:srgbClr val="595959"/>
                </a:solidFill>
                <a:latin typeface="Segoe UI"/>
                <a:ea typeface="Meiryo UI"/>
              </a:rPr>
              <a:t>化</a:t>
            </a:r>
          </a:p>
        </p:txBody>
      </p:sp>
      <p:sp>
        <p:nvSpPr>
          <p:cNvPr id="33" name="テキスト ボックス 32">
            <a:extLst>
              <a:ext uri="{FF2B5EF4-FFF2-40B4-BE49-F238E27FC236}">
                <a16:creationId xmlns:a16="http://schemas.microsoft.com/office/drawing/2014/main" id="{EE5F1072-BD8C-44AE-8044-AFB4B4709B20}"/>
              </a:ext>
            </a:extLst>
          </p:cNvPr>
          <p:cNvSpPr txBox="1"/>
          <p:nvPr/>
        </p:nvSpPr>
        <p:spPr>
          <a:xfrm>
            <a:off x="8069459" y="5699651"/>
            <a:ext cx="833606" cy="483209"/>
          </a:xfrm>
          <a:prstGeom prst="rect">
            <a:avLst/>
          </a:prstGeom>
          <a:noFill/>
        </p:spPr>
        <p:txBody>
          <a:bodyPr wrap="square" rtlCol="0">
            <a:spAutoFit/>
          </a:bodyPr>
          <a:lstStyle/>
          <a:p>
            <a:pPr algn="ctr"/>
            <a:r>
              <a:rPr lang="ja-JP" altLang="en-US" sz="1270" dirty="0">
                <a:solidFill>
                  <a:srgbClr val="595959"/>
                </a:solidFill>
                <a:latin typeface="Segoe UI"/>
                <a:ea typeface="Meiryo UI"/>
              </a:rPr>
              <a:t>サイネージ活用</a:t>
            </a:r>
          </a:p>
        </p:txBody>
      </p:sp>
      <p:sp>
        <p:nvSpPr>
          <p:cNvPr id="34" name="四角形: 角を丸くする 33">
            <a:extLst>
              <a:ext uri="{FF2B5EF4-FFF2-40B4-BE49-F238E27FC236}">
                <a16:creationId xmlns:a16="http://schemas.microsoft.com/office/drawing/2014/main" id="{A9CA5EE1-3972-4C40-8C7E-552E79AE75F5}"/>
              </a:ext>
            </a:extLst>
          </p:cNvPr>
          <p:cNvSpPr/>
          <p:nvPr/>
        </p:nvSpPr>
        <p:spPr bwMode="auto">
          <a:xfrm>
            <a:off x="707890" y="1229221"/>
            <a:ext cx="4141551" cy="2331662"/>
          </a:xfrm>
          <a:prstGeom prst="roundRect">
            <a:avLst>
              <a:gd name="adj" fmla="val 1988"/>
            </a:avLst>
          </a:prstGeom>
          <a:noFill/>
          <a:ln w="38100" cap="flat" cmpd="sng" algn="ctr">
            <a:solidFill>
              <a:srgbClr val="4EB6CE"/>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35" name="四角形: 角を丸くする 34">
            <a:extLst>
              <a:ext uri="{FF2B5EF4-FFF2-40B4-BE49-F238E27FC236}">
                <a16:creationId xmlns:a16="http://schemas.microsoft.com/office/drawing/2014/main" id="{6F1B9141-2C31-42E2-8EF8-794E9D8778C1}"/>
              </a:ext>
            </a:extLst>
          </p:cNvPr>
          <p:cNvSpPr/>
          <p:nvPr/>
        </p:nvSpPr>
        <p:spPr bwMode="auto">
          <a:xfrm>
            <a:off x="5091613" y="1229221"/>
            <a:ext cx="4141551" cy="2331662"/>
          </a:xfrm>
          <a:prstGeom prst="roundRect">
            <a:avLst>
              <a:gd name="adj" fmla="val 2552"/>
            </a:avLst>
          </a:prstGeom>
          <a:noFill/>
          <a:ln w="38100" cap="flat" cmpd="sng" algn="ctr">
            <a:solidFill>
              <a:srgbClr val="4EB6CE"/>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36" name="四角形: 角を丸くする 35">
            <a:extLst>
              <a:ext uri="{FF2B5EF4-FFF2-40B4-BE49-F238E27FC236}">
                <a16:creationId xmlns:a16="http://schemas.microsoft.com/office/drawing/2014/main" id="{365FE5BD-7930-4938-A2A4-B35D92BF9CBF}"/>
              </a:ext>
            </a:extLst>
          </p:cNvPr>
          <p:cNvSpPr/>
          <p:nvPr/>
        </p:nvSpPr>
        <p:spPr bwMode="auto">
          <a:xfrm>
            <a:off x="707890" y="3927908"/>
            <a:ext cx="4141551" cy="2331662"/>
          </a:xfrm>
          <a:prstGeom prst="roundRect">
            <a:avLst>
              <a:gd name="adj" fmla="val 2552"/>
            </a:avLst>
          </a:prstGeom>
          <a:noFill/>
          <a:ln w="38100" cap="flat" cmpd="sng" algn="ctr">
            <a:solidFill>
              <a:srgbClr val="4EB6CE"/>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37" name="四角形: 角を丸くする 36">
            <a:extLst>
              <a:ext uri="{FF2B5EF4-FFF2-40B4-BE49-F238E27FC236}">
                <a16:creationId xmlns:a16="http://schemas.microsoft.com/office/drawing/2014/main" id="{200C7375-F16B-4AC2-8793-7DE8E56C4D16}"/>
              </a:ext>
            </a:extLst>
          </p:cNvPr>
          <p:cNvSpPr/>
          <p:nvPr/>
        </p:nvSpPr>
        <p:spPr bwMode="auto">
          <a:xfrm>
            <a:off x="5091613" y="3927908"/>
            <a:ext cx="4141551" cy="2331662"/>
          </a:xfrm>
          <a:prstGeom prst="roundRect">
            <a:avLst>
              <a:gd name="adj" fmla="val 1423"/>
            </a:avLst>
          </a:prstGeom>
          <a:noFill/>
          <a:ln w="38100" cap="flat" cmpd="sng" algn="ctr">
            <a:solidFill>
              <a:srgbClr val="4EB6CE"/>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38" name="楕円 37">
            <a:extLst>
              <a:ext uri="{FF2B5EF4-FFF2-40B4-BE49-F238E27FC236}">
                <a16:creationId xmlns:a16="http://schemas.microsoft.com/office/drawing/2014/main" id="{30F82411-1FBD-4CA7-A530-6FD15297AF7F}"/>
              </a:ext>
            </a:extLst>
          </p:cNvPr>
          <p:cNvSpPr/>
          <p:nvPr/>
        </p:nvSpPr>
        <p:spPr bwMode="auto">
          <a:xfrm>
            <a:off x="5269968"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39" name="楕円 38">
            <a:extLst>
              <a:ext uri="{FF2B5EF4-FFF2-40B4-BE49-F238E27FC236}">
                <a16:creationId xmlns:a16="http://schemas.microsoft.com/office/drawing/2014/main" id="{3E77D922-E3E2-40CE-87FE-E68EFE2C1C94}"/>
              </a:ext>
            </a:extLst>
          </p:cNvPr>
          <p:cNvSpPr/>
          <p:nvPr/>
        </p:nvSpPr>
        <p:spPr bwMode="auto">
          <a:xfrm>
            <a:off x="6584148"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40" name="楕円 39">
            <a:extLst>
              <a:ext uri="{FF2B5EF4-FFF2-40B4-BE49-F238E27FC236}">
                <a16:creationId xmlns:a16="http://schemas.microsoft.com/office/drawing/2014/main" id="{155A705A-CB65-4B38-9F6D-F37D09764062}"/>
              </a:ext>
            </a:extLst>
          </p:cNvPr>
          <p:cNvSpPr/>
          <p:nvPr/>
        </p:nvSpPr>
        <p:spPr bwMode="auto">
          <a:xfrm>
            <a:off x="7898327" y="1810566"/>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41" name="楕円 40">
            <a:extLst>
              <a:ext uri="{FF2B5EF4-FFF2-40B4-BE49-F238E27FC236}">
                <a16:creationId xmlns:a16="http://schemas.microsoft.com/office/drawing/2014/main" id="{901CACB8-A01F-459D-8FB4-717F31C84E02}"/>
              </a:ext>
            </a:extLst>
          </p:cNvPr>
          <p:cNvSpPr/>
          <p:nvPr/>
        </p:nvSpPr>
        <p:spPr bwMode="auto">
          <a:xfrm>
            <a:off x="5269968"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42" name="楕円 41">
            <a:extLst>
              <a:ext uri="{FF2B5EF4-FFF2-40B4-BE49-F238E27FC236}">
                <a16:creationId xmlns:a16="http://schemas.microsoft.com/office/drawing/2014/main" id="{0BF1C3BA-9F91-4DA7-B7BC-F61C77FDE73B}"/>
              </a:ext>
            </a:extLst>
          </p:cNvPr>
          <p:cNvSpPr/>
          <p:nvPr/>
        </p:nvSpPr>
        <p:spPr bwMode="auto">
          <a:xfrm>
            <a:off x="6584148"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43" name="楕円 42">
            <a:extLst>
              <a:ext uri="{FF2B5EF4-FFF2-40B4-BE49-F238E27FC236}">
                <a16:creationId xmlns:a16="http://schemas.microsoft.com/office/drawing/2014/main" id="{2F574FB8-0164-4C2F-B13B-C2813301EE5B}"/>
              </a:ext>
            </a:extLst>
          </p:cNvPr>
          <p:cNvSpPr/>
          <p:nvPr/>
        </p:nvSpPr>
        <p:spPr bwMode="auto">
          <a:xfrm>
            <a:off x="7898327" y="4531699"/>
            <a:ext cx="1158672" cy="1158672"/>
          </a:xfrm>
          <a:prstGeom prst="ellipse">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Segoe UI"/>
              <a:ea typeface="Meiryo UI"/>
            </a:endParaRPr>
          </a:p>
        </p:txBody>
      </p:sp>
      <p:sp>
        <p:nvSpPr>
          <p:cNvPr id="44" name="四角形: 角を丸くする 43">
            <a:extLst>
              <a:ext uri="{FF2B5EF4-FFF2-40B4-BE49-F238E27FC236}">
                <a16:creationId xmlns:a16="http://schemas.microsoft.com/office/drawing/2014/main" id="{6747B46B-66EE-454C-AB42-BA0F7706432E}"/>
              </a:ext>
            </a:extLst>
          </p:cNvPr>
          <p:cNvSpPr/>
          <p:nvPr/>
        </p:nvSpPr>
        <p:spPr bwMode="auto">
          <a:xfrm>
            <a:off x="873081" y="1032062"/>
            <a:ext cx="3787031" cy="402571"/>
          </a:xfrm>
          <a:prstGeom prst="roundRect">
            <a:avLst>
              <a:gd name="adj" fmla="val 50000"/>
            </a:avLst>
          </a:prstGeom>
          <a:solidFill>
            <a:srgbClr val="4EB6CE"/>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5" name="テキスト ボックス 4">
            <a:extLst>
              <a:ext uri="{FF2B5EF4-FFF2-40B4-BE49-F238E27FC236}">
                <a16:creationId xmlns:a16="http://schemas.microsoft.com/office/drawing/2014/main" id="{7755CE90-5E03-4440-83A4-AD67F5D6DD23}"/>
              </a:ext>
            </a:extLst>
          </p:cNvPr>
          <p:cNvSpPr txBox="1"/>
          <p:nvPr/>
        </p:nvSpPr>
        <p:spPr>
          <a:xfrm>
            <a:off x="2046655" y="1025446"/>
            <a:ext cx="1439881" cy="427361"/>
          </a:xfrm>
          <a:prstGeom prst="rect">
            <a:avLst/>
          </a:prstGeom>
          <a:noFill/>
        </p:spPr>
        <p:txBody>
          <a:bodyPr wrap="none" rtlCol="0">
            <a:spAutoFit/>
          </a:bodyPr>
          <a:lstStyle/>
          <a:p>
            <a:pPr algn="ctr"/>
            <a:r>
              <a:rPr lang="ja-JP" altLang="en-US" sz="2177" spc="272" dirty="0">
                <a:solidFill>
                  <a:prstClr val="white"/>
                </a:solidFill>
                <a:latin typeface="Segoe UI"/>
                <a:ea typeface="Meiryo UI"/>
              </a:rPr>
              <a:t>勤怠管理</a:t>
            </a:r>
          </a:p>
        </p:txBody>
      </p:sp>
      <p:sp>
        <p:nvSpPr>
          <p:cNvPr id="6" name="テキスト ボックス 5">
            <a:extLst>
              <a:ext uri="{FF2B5EF4-FFF2-40B4-BE49-F238E27FC236}">
                <a16:creationId xmlns:a16="http://schemas.microsoft.com/office/drawing/2014/main" id="{BE8E63A8-6A6C-4022-9998-4FD894C4503D}"/>
              </a:ext>
            </a:extLst>
          </p:cNvPr>
          <p:cNvSpPr txBox="1"/>
          <p:nvPr/>
        </p:nvSpPr>
        <p:spPr>
          <a:xfrm>
            <a:off x="6444194" y="1027537"/>
            <a:ext cx="1412246" cy="427361"/>
          </a:xfrm>
          <a:prstGeom prst="rect">
            <a:avLst/>
          </a:prstGeom>
          <a:noFill/>
        </p:spPr>
        <p:txBody>
          <a:bodyPr wrap="none" rtlCol="0">
            <a:spAutoFit/>
          </a:bodyPr>
          <a:lstStyle/>
          <a:p>
            <a:pPr algn="ctr"/>
            <a:r>
              <a:rPr lang="ja-JP" altLang="en-US" sz="2177" spc="272" dirty="0">
                <a:solidFill>
                  <a:prstClr val="white"/>
                </a:solidFill>
                <a:latin typeface="Segoe UI"/>
                <a:ea typeface="Meiryo UI"/>
              </a:rPr>
              <a:t>テレワーク</a:t>
            </a:r>
          </a:p>
        </p:txBody>
      </p:sp>
      <p:sp>
        <p:nvSpPr>
          <p:cNvPr id="7" name="テキスト ボックス 6">
            <a:extLst>
              <a:ext uri="{FF2B5EF4-FFF2-40B4-BE49-F238E27FC236}">
                <a16:creationId xmlns:a16="http://schemas.microsoft.com/office/drawing/2014/main" id="{66E007A8-8390-43AB-9EE9-01D70CD278A0}"/>
              </a:ext>
            </a:extLst>
          </p:cNvPr>
          <p:cNvSpPr txBox="1"/>
          <p:nvPr/>
        </p:nvSpPr>
        <p:spPr>
          <a:xfrm>
            <a:off x="1889754" y="3751136"/>
            <a:ext cx="1753685" cy="427361"/>
          </a:xfrm>
          <a:prstGeom prst="rect">
            <a:avLst/>
          </a:prstGeom>
          <a:noFill/>
        </p:spPr>
        <p:txBody>
          <a:bodyPr wrap="none" rtlCol="0">
            <a:spAutoFit/>
          </a:bodyPr>
          <a:lstStyle/>
          <a:p>
            <a:pPr algn="ctr"/>
            <a:r>
              <a:rPr lang="ja-JP" altLang="en-US" sz="2177" spc="272" dirty="0">
                <a:solidFill>
                  <a:prstClr val="white"/>
                </a:solidFill>
                <a:latin typeface="Segoe UI"/>
                <a:ea typeface="Meiryo UI"/>
              </a:rPr>
              <a:t>業務効率化</a:t>
            </a:r>
          </a:p>
        </p:txBody>
      </p:sp>
      <p:sp>
        <p:nvSpPr>
          <p:cNvPr id="8" name="テキスト ボックス 7">
            <a:extLst>
              <a:ext uri="{FF2B5EF4-FFF2-40B4-BE49-F238E27FC236}">
                <a16:creationId xmlns:a16="http://schemas.microsoft.com/office/drawing/2014/main" id="{B9D2A1F0-3240-4974-8B0D-4E51271682E3}"/>
              </a:ext>
            </a:extLst>
          </p:cNvPr>
          <p:cNvSpPr txBox="1"/>
          <p:nvPr/>
        </p:nvSpPr>
        <p:spPr>
          <a:xfrm>
            <a:off x="6287293" y="3751136"/>
            <a:ext cx="1726050" cy="427361"/>
          </a:xfrm>
          <a:prstGeom prst="rect">
            <a:avLst/>
          </a:prstGeom>
          <a:noFill/>
        </p:spPr>
        <p:txBody>
          <a:bodyPr wrap="none" rtlCol="0">
            <a:spAutoFit/>
          </a:bodyPr>
          <a:lstStyle/>
          <a:p>
            <a:pPr algn="ctr"/>
            <a:r>
              <a:rPr lang="ja-JP" altLang="en-US" sz="2177" spc="272" dirty="0">
                <a:solidFill>
                  <a:prstClr val="white"/>
                </a:solidFill>
                <a:latin typeface="Segoe UI"/>
                <a:ea typeface="Meiryo UI"/>
              </a:rPr>
              <a:t>オフィス環境</a:t>
            </a:r>
          </a:p>
        </p:txBody>
      </p:sp>
      <p:pic>
        <p:nvPicPr>
          <p:cNvPr id="52" name="図 51">
            <a:extLst>
              <a:ext uri="{FF2B5EF4-FFF2-40B4-BE49-F238E27FC236}">
                <a16:creationId xmlns:a16="http://schemas.microsoft.com/office/drawing/2014/main" id="{1F23F4A8-10D0-47E7-846A-11B39476F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550" y="1974313"/>
            <a:ext cx="942254" cy="871781"/>
          </a:xfrm>
          <a:prstGeom prst="rect">
            <a:avLst/>
          </a:prstGeom>
        </p:spPr>
      </p:pic>
      <p:pic>
        <p:nvPicPr>
          <p:cNvPr id="53" name="図 52">
            <a:extLst>
              <a:ext uri="{FF2B5EF4-FFF2-40B4-BE49-F238E27FC236}">
                <a16:creationId xmlns:a16="http://schemas.microsoft.com/office/drawing/2014/main" id="{18E5144D-722D-4C78-93EA-3A702545B9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587" y="1837997"/>
            <a:ext cx="581716" cy="588493"/>
          </a:xfrm>
          <a:prstGeom prst="rect">
            <a:avLst/>
          </a:prstGeom>
        </p:spPr>
      </p:pic>
      <p:pic>
        <p:nvPicPr>
          <p:cNvPr id="54" name="図 53">
            <a:extLst>
              <a:ext uri="{FF2B5EF4-FFF2-40B4-BE49-F238E27FC236}">
                <a16:creationId xmlns:a16="http://schemas.microsoft.com/office/drawing/2014/main" id="{80908D6D-529D-4D01-9CCF-95E5CEE0DC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6596" y="2251511"/>
            <a:ext cx="581716" cy="538208"/>
          </a:xfrm>
          <a:prstGeom prst="rect">
            <a:avLst/>
          </a:prstGeom>
        </p:spPr>
      </p:pic>
      <p:pic>
        <p:nvPicPr>
          <p:cNvPr id="56" name="図 55">
            <a:extLst>
              <a:ext uri="{FF2B5EF4-FFF2-40B4-BE49-F238E27FC236}">
                <a16:creationId xmlns:a16="http://schemas.microsoft.com/office/drawing/2014/main" id="{306989C3-E538-480A-906E-78F364FCF7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7714" y="1927232"/>
            <a:ext cx="756050" cy="938063"/>
          </a:xfrm>
          <a:prstGeom prst="rect">
            <a:avLst/>
          </a:prstGeom>
        </p:spPr>
      </p:pic>
      <p:pic>
        <p:nvPicPr>
          <p:cNvPr id="58" name="図 57">
            <a:extLst>
              <a:ext uri="{FF2B5EF4-FFF2-40B4-BE49-F238E27FC236}">
                <a16:creationId xmlns:a16="http://schemas.microsoft.com/office/drawing/2014/main" id="{032830CF-1A52-4CF1-A4FD-CE34F993A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52647" y="2105849"/>
            <a:ext cx="1091188" cy="614066"/>
          </a:xfrm>
          <a:prstGeom prst="rect">
            <a:avLst/>
          </a:prstGeom>
        </p:spPr>
      </p:pic>
      <p:pic>
        <p:nvPicPr>
          <p:cNvPr id="59" name="図 58">
            <a:extLst>
              <a:ext uri="{FF2B5EF4-FFF2-40B4-BE49-F238E27FC236}">
                <a16:creationId xmlns:a16="http://schemas.microsoft.com/office/drawing/2014/main" id="{05719041-98E1-4EAA-964A-F6711E0F614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0338" y="1944510"/>
            <a:ext cx="872566" cy="845207"/>
          </a:xfrm>
          <a:prstGeom prst="rect">
            <a:avLst/>
          </a:prstGeom>
        </p:spPr>
      </p:pic>
      <p:pic>
        <p:nvPicPr>
          <p:cNvPr id="60" name="図 59">
            <a:extLst>
              <a:ext uri="{FF2B5EF4-FFF2-40B4-BE49-F238E27FC236}">
                <a16:creationId xmlns:a16="http://schemas.microsoft.com/office/drawing/2014/main" id="{DE52B2E2-F3D2-40CD-8787-71B6B4E3FC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99136" y="1946503"/>
            <a:ext cx="847338" cy="910103"/>
          </a:xfrm>
          <a:prstGeom prst="rect">
            <a:avLst/>
          </a:prstGeom>
        </p:spPr>
      </p:pic>
      <p:grpSp>
        <p:nvGrpSpPr>
          <p:cNvPr id="66" name="グループ化 65">
            <a:extLst>
              <a:ext uri="{FF2B5EF4-FFF2-40B4-BE49-F238E27FC236}">
                <a16:creationId xmlns:a16="http://schemas.microsoft.com/office/drawing/2014/main" id="{A38F0016-50A5-4C7C-B811-DF45241FFCFE}"/>
              </a:ext>
            </a:extLst>
          </p:cNvPr>
          <p:cNvGrpSpPr/>
          <p:nvPr/>
        </p:nvGrpSpPr>
        <p:grpSpPr>
          <a:xfrm>
            <a:off x="2286885" y="4756967"/>
            <a:ext cx="887057" cy="699494"/>
            <a:chOff x="450365" y="2608869"/>
            <a:chExt cx="1626324" cy="1282446"/>
          </a:xfrm>
        </p:grpSpPr>
        <p:pic>
          <p:nvPicPr>
            <p:cNvPr id="61" name="図 60">
              <a:extLst>
                <a:ext uri="{FF2B5EF4-FFF2-40B4-BE49-F238E27FC236}">
                  <a16:creationId xmlns:a16="http://schemas.microsoft.com/office/drawing/2014/main" id="{C0208C8B-B366-4C1C-9094-B3777C65BA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97892" y="3408361"/>
              <a:ext cx="587664" cy="390334"/>
            </a:xfrm>
            <a:prstGeom prst="rect">
              <a:avLst/>
            </a:prstGeom>
          </p:spPr>
        </p:pic>
        <p:pic>
          <p:nvPicPr>
            <p:cNvPr id="62" name="図 61">
              <a:extLst>
                <a:ext uri="{FF2B5EF4-FFF2-40B4-BE49-F238E27FC236}">
                  <a16:creationId xmlns:a16="http://schemas.microsoft.com/office/drawing/2014/main" id="{F3C89767-E5E4-40DC-BF8B-8D69377F07C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0365" y="2749175"/>
              <a:ext cx="769201" cy="502761"/>
            </a:xfrm>
            <a:prstGeom prst="rect">
              <a:avLst/>
            </a:prstGeom>
          </p:spPr>
        </p:pic>
        <p:pic>
          <p:nvPicPr>
            <p:cNvPr id="64" name="図 63">
              <a:extLst>
                <a:ext uri="{FF2B5EF4-FFF2-40B4-BE49-F238E27FC236}">
                  <a16:creationId xmlns:a16="http://schemas.microsoft.com/office/drawing/2014/main" id="{A5D59E91-DAE4-4648-9281-685B9C66953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83807" y="2608869"/>
              <a:ext cx="792882" cy="1282446"/>
            </a:xfrm>
            <a:prstGeom prst="rect">
              <a:avLst/>
            </a:prstGeom>
          </p:spPr>
        </p:pic>
      </p:grpSp>
      <p:pic>
        <p:nvPicPr>
          <p:cNvPr id="67" name="図 66">
            <a:extLst>
              <a:ext uri="{FF2B5EF4-FFF2-40B4-BE49-F238E27FC236}">
                <a16:creationId xmlns:a16="http://schemas.microsoft.com/office/drawing/2014/main" id="{87EF454C-0B4B-4B21-A520-F31FF496EF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91358" y="4724096"/>
            <a:ext cx="956323" cy="749645"/>
          </a:xfrm>
          <a:prstGeom prst="rect">
            <a:avLst/>
          </a:prstGeom>
        </p:spPr>
      </p:pic>
      <p:pic>
        <p:nvPicPr>
          <p:cNvPr id="69" name="図 68">
            <a:extLst>
              <a:ext uri="{FF2B5EF4-FFF2-40B4-BE49-F238E27FC236}">
                <a16:creationId xmlns:a16="http://schemas.microsoft.com/office/drawing/2014/main" id="{F9FBC3DA-9FBB-4E02-9C31-FDFC7351C37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998364">
            <a:off x="1547102" y="1792911"/>
            <a:ext cx="418018" cy="370186"/>
          </a:xfrm>
          <a:prstGeom prst="rect">
            <a:avLst/>
          </a:prstGeom>
        </p:spPr>
      </p:pic>
      <p:pic>
        <p:nvPicPr>
          <p:cNvPr id="74" name="図 73">
            <a:extLst>
              <a:ext uri="{FF2B5EF4-FFF2-40B4-BE49-F238E27FC236}">
                <a16:creationId xmlns:a16="http://schemas.microsoft.com/office/drawing/2014/main" id="{2709CCA9-4F30-4478-A4BE-2B38B00129B5}"/>
              </a:ext>
            </a:extLst>
          </p:cNvPr>
          <p:cNvPicPr>
            <a:picLocks noChangeAspect="1"/>
          </p:cNvPicPr>
          <p:nvPr/>
        </p:nvPicPr>
        <p:blipFill>
          <a:blip r:embed="rId14"/>
          <a:stretch>
            <a:fillRect/>
          </a:stretch>
        </p:blipFill>
        <p:spPr>
          <a:xfrm>
            <a:off x="3590673" y="5026664"/>
            <a:ext cx="995577" cy="545653"/>
          </a:xfrm>
          <a:prstGeom prst="rect">
            <a:avLst/>
          </a:prstGeom>
        </p:spPr>
      </p:pic>
      <p:grpSp>
        <p:nvGrpSpPr>
          <p:cNvPr id="78" name="グループ化 77">
            <a:extLst>
              <a:ext uri="{FF2B5EF4-FFF2-40B4-BE49-F238E27FC236}">
                <a16:creationId xmlns:a16="http://schemas.microsoft.com/office/drawing/2014/main" id="{A1F8A2EA-C757-4DC9-B8AF-CE1C4A799694}"/>
              </a:ext>
            </a:extLst>
          </p:cNvPr>
          <p:cNvGrpSpPr/>
          <p:nvPr/>
        </p:nvGrpSpPr>
        <p:grpSpPr>
          <a:xfrm>
            <a:off x="3803201" y="4547523"/>
            <a:ext cx="571025" cy="632916"/>
            <a:chOff x="3824199" y="4825700"/>
            <a:chExt cx="629582" cy="697819"/>
          </a:xfrm>
        </p:grpSpPr>
        <p:sp>
          <p:nvSpPr>
            <p:cNvPr id="75" name="楕円 74">
              <a:extLst>
                <a:ext uri="{FF2B5EF4-FFF2-40B4-BE49-F238E27FC236}">
                  <a16:creationId xmlns:a16="http://schemas.microsoft.com/office/drawing/2014/main" id="{C53314AF-FD7A-4739-8E37-215465A3014B}"/>
                </a:ext>
              </a:extLst>
            </p:cNvPr>
            <p:cNvSpPr/>
            <p:nvPr/>
          </p:nvSpPr>
          <p:spPr bwMode="auto">
            <a:xfrm>
              <a:off x="3824199" y="4825700"/>
              <a:ext cx="629582" cy="632741"/>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pic>
          <p:nvPicPr>
            <p:cNvPr id="72" name="図 71">
              <a:extLst>
                <a:ext uri="{FF2B5EF4-FFF2-40B4-BE49-F238E27FC236}">
                  <a16:creationId xmlns:a16="http://schemas.microsoft.com/office/drawing/2014/main" id="{9ABF5A6A-EB3F-46A2-8C30-5759BD22F5D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931086" y="4943565"/>
              <a:ext cx="359167" cy="214829"/>
            </a:xfrm>
            <a:prstGeom prst="rect">
              <a:avLst/>
            </a:prstGeom>
          </p:spPr>
        </p:pic>
        <p:pic>
          <p:nvPicPr>
            <p:cNvPr id="73" name="図 72">
              <a:extLst>
                <a:ext uri="{FF2B5EF4-FFF2-40B4-BE49-F238E27FC236}">
                  <a16:creationId xmlns:a16="http://schemas.microsoft.com/office/drawing/2014/main" id="{A096954A-BBCF-4FD9-A9EE-4DC71890DD7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64588" y="5033236"/>
              <a:ext cx="359168" cy="218576"/>
            </a:xfrm>
            <a:prstGeom prst="rect">
              <a:avLst/>
            </a:prstGeom>
          </p:spPr>
        </p:pic>
        <p:pic>
          <p:nvPicPr>
            <p:cNvPr id="76" name="図 75">
              <a:extLst>
                <a:ext uri="{FF2B5EF4-FFF2-40B4-BE49-F238E27FC236}">
                  <a16:creationId xmlns:a16="http://schemas.microsoft.com/office/drawing/2014/main" id="{40665559-BE6B-45FF-ADCD-51E699636BA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51066" y="5173806"/>
              <a:ext cx="319206" cy="200674"/>
            </a:xfrm>
            <a:prstGeom prst="rect">
              <a:avLst/>
            </a:prstGeom>
          </p:spPr>
        </p:pic>
        <p:sp>
          <p:nvSpPr>
            <p:cNvPr id="77" name="二等辺三角形 76">
              <a:extLst>
                <a:ext uri="{FF2B5EF4-FFF2-40B4-BE49-F238E27FC236}">
                  <a16:creationId xmlns:a16="http://schemas.microsoft.com/office/drawing/2014/main" id="{741B89E4-6D87-4603-A877-AD5B549CC1F8}"/>
                </a:ext>
              </a:extLst>
            </p:cNvPr>
            <p:cNvSpPr/>
            <p:nvPr/>
          </p:nvSpPr>
          <p:spPr bwMode="auto">
            <a:xfrm rot="10800000">
              <a:off x="4084864" y="5413162"/>
              <a:ext cx="107695" cy="110357"/>
            </a:xfrm>
            <a:prstGeom prst="triangl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grpSp>
      <p:sp>
        <p:nvSpPr>
          <p:cNvPr id="80" name="円弧 79">
            <a:extLst>
              <a:ext uri="{FF2B5EF4-FFF2-40B4-BE49-F238E27FC236}">
                <a16:creationId xmlns:a16="http://schemas.microsoft.com/office/drawing/2014/main" id="{775D4256-00E4-46C5-907F-F3432AFB3E54}"/>
              </a:ext>
            </a:extLst>
          </p:cNvPr>
          <p:cNvSpPr/>
          <p:nvPr/>
        </p:nvSpPr>
        <p:spPr bwMode="auto">
          <a:xfrm rot="20469163">
            <a:off x="2562048" y="2094022"/>
            <a:ext cx="443904" cy="443904"/>
          </a:xfrm>
          <a:prstGeom prst="arc">
            <a:avLst/>
          </a:prstGeom>
          <a:noFill/>
          <a:ln w="19050" cap="flat" cmpd="sng" algn="ctr">
            <a:solidFill>
              <a:srgbClr val="113A5B"/>
            </a:solidFill>
            <a:prstDash val="solid"/>
            <a:round/>
            <a:headEnd type="triangle" w="sm"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82" name="円弧 81">
            <a:extLst>
              <a:ext uri="{FF2B5EF4-FFF2-40B4-BE49-F238E27FC236}">
                <a16:creationId xmlns:a16="http://schemas.microsoft.com/office/drawing/2014/main" id="{783A6D51-8572-4C21-92AC-7B170510F5E3}"/>
              </a:ext>
            </a:extLst>
          </p:cNvPr>
          <p:cNvSpPr/>
          <p:nvPr/>
        </p:nvSpPr>
        <p:spPr bwMode="auto">
          <a:xfrm rot="9507736">
            <a:off x="2520914" y="2206102"/>
            <a:ext cx="418726" cy="418726"/>
          </a:xfrm>
          <a:prstGeom prst="arc">
            <a:avLst/>
          </a:prstGeom>
          <a:noFill/>
          <a:ln w="19050" cap="flat" cmpd="sng" algn="ctr">
            <a:solidFill>
              <a:srgbClr val="113A5B"/>
            </a:solidFill>
            <a:prstDash val="solid"/>
            <a:round/>
            <a:headEnd type="triangle" w="sm"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sp>
        <p:nvSpPr>
          <p:cNvPr id="83" name="テキスト ボックス 82">
            <a:extLst>
              <a:ext uri="{FF2B5EF4-FFF2-40B4-BE49-F238E27FC236}">
                <a16:creationId xmlns:a16="http://schemas.microsoft.com/office/drawing/2014/main" id="{37E347A1-8D35-4CA0-89B0-E64F43E51913}"/>
              </a:ext>
            </a:extLst>
          </p:cNvPr>
          <p:cNvSpPr txBox="1"/>
          <p:nvPr/>
        </p:nvSpPr>
        <p:spPr>
          <a:xfrm>
            <a:off x="2327244" y="2586204"/>
            <a:ext cx="418704" cy="231923"/>
          </a:xfrm>
          <a:prstGeom prst="rect">
            <a:avLst/>
          </a:prstGeom>
          <a:noFill/>
        </p:spPr>
        <p:txBody>
          <a:bodyPr wrap="none" rtlCol="0">
            <a:spAutoFit/>
          </a:bodyPr>
          <a:lstStyle/>
          <a:p>
            <a:r>
              <a:rPr lang="ja-JP" altLang="en-US" sz="907" b="1" dirty="0">
                <a:solidFill>
                  <a:srgbClr val="0E304B"/>
                </a:solidFill>
                <a:latin typeface="Segoe UI"/>
                <a:ea typeface="Meiryo UI"/>
              </a:rPr>
              <a:t>申請</a:t>
            </a:r>
          </a:p>
        </p:txBody>
      </p:sp>
      <p:sp>
        <p:nvSpPr>
          <p:cNvPr id="84" name="テキスト ボックス 83">
            <a:extLst>
              <a:ext uri="{FF2B5EF4-FFF2-40B4-BE49-F238E27FC236}">
                <a16:creationId xmlns:a16="http://schemas.microsoft.com/office/drawing/2014/main" id="{5A9F5C69-1C0D-4D56-8358-CEFAAFF54D55}"/>
              </a:ext>
            </a:extLst>
          </p:cNvPr>
          <p:cNvSpPr txBox="1"/>
          <p:nvPr/>
        </p:nvSpPr>
        <p:spPr>
          <a:xfrm>
            <a:off x="2794802" y="1913261"/>
            <a:ext cx="418704" cy="231923"/>
          </a:xfrm>
          <a:prstGeom prst="rect">
            <a:avLst/>
          </a:prstGeom>
          <a:noFill/>
        </p:spPr>
        <p:txBody>
          <a:bodyPr wrap="none" rtlCol="0">
            <a:spAutoFit/>
          </a:bodyPr>
          <a:lstStyle/>
          <a:p>
            <a:r>
              <a:rPr lang="ja-JP" altLang="en-US" sz="907" b="1" dirty="0">
                <a:solidFill>
                  <a:srgbClr val="0E304B"/>
                </a:solidFill>
                <a:latin typeface="Segoe UI"/>
                <a:ea typeface="Meiryo UI"/>
              </a:rPr>
              <a:t>承認</a:t>
            </a:r>
          </a:p>
        </p:txBody>
      </p:sp>
      <p:sp>
        <p:nvSpPr>
          <p:cNvPr id="85" name="テキスト ボックス 84">
            <a:extLst>
              <a:ext uri="{FF2B5EF4-FFF2-40B4-BE49-F238E27FC236}">
                <a16:creationId xmlns:a16="http://schemas.microsoft.com/office/drawing/2014/main" id="{7638CC02-E875-4CCC-8E76-11B91B5DDDE0}"/>
              </a:ext>
            </a:extLst>
          </p:cNvPr>
          <p:cNvSpPr txBox="1"/>
          <p:nvPr/>
        </p:nvSpPr>
        <p:spPr>
          <a:xfrm>
            <a:off x="826845" y="1532293"/>
            <a:ext cx="1221809" cy="259751"/>
          </a:xfrm>
          <a:prstGeom prst="rect">
            <a:avLst/>
          </a:prstGeom>
          <a:noFill/>
        </p:spPr>
        <p:txBody>
          <a:bodyPr wrap="none" rtlCol="0">
            <a:spAutoFit/>
          </a:bodyPr>
          <a:lstStyle/>
          <a:p>
            <a:r>
              <a:rPr lang="ja-JP" altLang="en-US" sz="1088" b="1" u="sng" dirty="0">
                <a:solidFill>
                  <a:srgbClr val="0E304B"/>
                </a:solidFill>
                <a:latin typeface="Segoe UI"/>
                <a:ea typeface="Meiryo UI"/>
              </a:rPr>
              <a:t>実態の把握・改善</a:t>
            </a:r>
          </a:p>
        </p:txBody>
      </p:sp>
      <p:sp>
        <p:nvSpPr>
          <p:cNvPr id="86" name="テキスト ボックス 85">
            <a:extLst>
              <a:ext uri="{FF2B5EF4-FFF2-40B4-BE49-F238E27FC236}">
                <a16:creationId xmlns:a16="http://schemas.microsoft.com/office/drawing/2014/main" id="{A27650D1-CFB4-4D22-A55D-5FA499DA9374}"/>
              </a:ext>
            </a:extLst>
          </p:cNvPr>
          <p:cNvSpPr txBox="1"/>
          <p:nvPr/>
        </p:nvSpPr>
        <p:spPr>
          <a:xfrm>
            <a:off x="2151380" y="1532293"/>
            <a:ext cx="1265090" cy="259751"/>
          </a:xfrm>
          <a:prstGeom prst="rect">
            <a:avLst/>
          </a:prstGeom>
          <a:noFill/>
        </p:spPr>
        <p:txBody>
          <a:bodyPr wrap="none" rtlCol="0">
            <a:spAutoFit/>
          </a:bodyPr>
          <a:lstStyle/>
          <a:p>
            <a:r>
              <a:rPr lang="ja-JP" altLang="en-US" sz="1088" b="1" u="sng" dirty="0">
                <a:solidFill>
                  <a:srgbClr val="0E304B"/>
                </a:solidFill>
                <a:latin typeface="Segoe UI"/>
                <a:ea typeface="Meiryo UI"/>
              </a:rPr>
              <a:t>残業への意識改革</a:t>
            </a:r>
          </a:p>
        </p:txBody>
      </p:sp>
      <p:sp>
        <p:nvSpPr>
          <p:cNvPr id="87" name="テキスト ボックス 86">
            <a:extLst>
              <a:ext uri="{FF2B5EF4-FFF2-40B4-BE49-F238E27FC236}">
                <a16:creationId xmlns:a16="http://schemas.microsoft.com/office/drawing/2014/main" id="{8ADC17C1-897D-4E08-85EB-35514ED1F903}"/>
              </a:ext>
            </a:extLst>
          </p:cNvPr>
          <p:cNvSpPr txBox="1"/>
          <p:nvPr/>
        </p:nvSpPr>
        <p:spPr>
          <a:xfrm>
            <a:off x="3664140" y="1532293"/>
            <a:ext cx="889987" cy="259751"/>
          </a:xfrm>
          <a:prstGeom prst="rect">
            <a:avLst/>
          </a:prstGeom>
          <a:noFill/>
        </p:spPr>
        <p:txBody>
          <a:bodyPr wrap="none" rtlCol="0">
            <a:spAutoFit/>
          </a:bodyPr>
          <a:lstStyle/>
          <a:p>
            <a:r>
              <a:rPr lang="ja-JP" altLang="en-US" sz="1088" b="1" u="sng" dirty="0">
                <a:solidFill>
                  <a:srgbClr val="0E304B"/>
                </a:solidFill>
                <a:latin typeface="Segoe UI"/>
                <a:ea typeface="Meiryo UI"/>
              </a:rPr>
              <a:t>メリハリ推進</a:t>
            </a:r>
          </a:p>
        </p:txBody>
      </p:sp>
      <p:sp>
        <p:nvSpPr>
          <p:cNvPr id="88" name="テキスト ボックス 87">
            <a:extLst>
              <a:ext uri="{FF2B5EF4-FFF2-40B4-BE49-F238E27FC236}">
                <a16:creationId xmlns:a16="http://schemas.microsoft.com/office/drawing/2014/main" id="{EDC88B6A-F333-4237-86DC-B618C705DF4D}"/>
              </a:ext>
            </a:extLst>
          </p:cNvPr>
          <p:cNvSpPr txBox="1"/>
          <p:nvPr/>
        </p:nvSpPr>
        <p:spPr>
          <a:xfrm>
            <a:off x="5117982" y="1532293"/>
            <a:ext cx="1468672" cy="259751"/>
          </a:xfrm>
          <a:prstGeom prst="rect">
            <a:avLst/>
          </a:prstGeom>
          <a:noFill/>
        </p:spPr>
        <p:txBody>
          <a:bodyPr wrap="none" rtlCol="0">
            <a:spAutoFit/>
          </a:bodyPr>
          <a:lstStyle/>
          <a:p>
            <a:r>
              <a:rPr lang="ja-JP" altLang="en-US" sz="1088" b="1" u="sng" dirty="0">
                <a:solidFill>
                  <a:srgbClr val="0E304B"/>
                </a:solidFill>
                <a:latin typeface="Segoe UI"/>
                <a:ea typeface="Meiryo UI"/>
              </a:rPr>
              <a:t>どこでも社内にアクセス</a:t>
            </a:r>
          </a:p>
        </p:txBody>
      </p:sp>
      <p:sp>
        <p:nvSpPr>
          <p:cNvPr id="89" name="テキスト ボックス 88">
            <a:extLst>
              <a:ext uri="{FF2B5EF4-FFF2-40B4-BE49-F238E27FC236}">
                <a16:creationId xmlns:a16="http://schemas.microsoft.com/office/drawing/2014/main" id="{649EECE0-CB23-4375-A930-90F71F9C6A10}"/>
              </a:ext>
            </a:extLst>
          </p:cNvPr>
          <p:cNvSpPr txBox="1"/>
          <p:nvPr/>
        </p:nvSpPr>
        <p:spPr>
          <a:xfrm>
            <a:off x="6517049" y="1532293"/>
            <a:ext cx="1366080" cy="259751"/>
          </a:xfrm>
          <a:prstGeom prst="rect">
            <a:avLst/>
          </a:prstGeom>
          <a:noFill/>
        </p:spPr>
        <p:txBody>
          <a:bodyPr wrap="none" rtlCol="0">
            <a:spAutoFit/>
          </a:bodyPr>
          <a:lstStyle/>
          <a:p>
            <a:r>
              <a:rPr lang="ja-JP" altLang="en-US" sz="1088" b="1" u="sng" dirty="0">
                <a:solidFill>
                  <a:srgbClr val="0E304B"/>
                </a:solidFill>
                <a:latin typeface="Segoe UI"/>
                <a:ea typeface="Meiryo UI"/>
              </a:rPr>
              <a:t>多様な働き方を提供</a:t>
            </a:r>
          </a:p>
        </p:txBody>
      </p:sp>
      <p:sp>
        <p:nvSpPr>
          <p:cNvPr id="90" name="テキスト ボックス 89">
            <a:extLst>
              <a:ext uri="{FF2B5EF4-FFF2-40B4-BE49-F238E27FC236}">
                <a16:creationId xmlns:a16="http://schemas.microsoft.com/office/drawing/2014/main" id="{9C843802-F149-4C2A-AC29-6A5A8870E5B8}"/>
              </a:ext>
            </a:extLst>
          </p:cNvPr>
          <p:cNvSpPr txBox="1"/>
          <p:nvPr/>
        </p:nvSpPr>
        <p:spPr>
          <a:xfrm>
            <a:off x="7791789" y="1532293"/>
            <a:ext cx="1423788" cy="259751"/>
          </a:xfrm>
          <a:prstGeom prst="rect">
            <a:avLst/>
          </a:prstGeom>
          <a:noFill/>
        </p:spPr>
        <p:txBody>
          <a:bodyPr wrap="none" rtlCol="0">
            <a:spAutoFit/>
          </a:bodyPr>
          <a:lstStyle/>
          <a:p>
            <a:r>
              <a:rPr lang="ja-JP" altLang="en-US" sz="1088" b="1" u="sng" dirty="0">
                <a:solidFill>
                  <a:srgbClr val="0E304B"/>
                </a:solidFill>
                <a:latin typeface="Segoe UI"/>
                <a:ea typeface="Meiryo UI"/>
              </a:rPr>
              <a:t>コミュニケーション強化</a:t>
            </a:r>
          </a:p>
        </p:txBody>
      </p:sp>
      <p:sp>
        <p:nvSpPr>
          <p:cNvPr id="91" name="テキスト ボックス 90">
            <a:extLst>
              <a:ext uri="{FF2B5EF4-FFF2-40B4-BE49-F238E27FC236}">
                <a16:creationId xmlns:a16="http://schemas.microsoft.com/office/drawing/2014/main" id="{DA4F8BA1-E116-4A48-857E-A3767D6E506D}"/>
              </a:ext>
            </a:extLst>
          </p:cNvPr>
          <p:cNvSpPr txBox="1"/>
          <p:nvPr/>
        </p:nvSpPr>
        <p:spPr>
          <a:xfrm>
            <a:off x="816187" y="4254100"/>
            <a:ext cx="1289135" cy="259751"/>
          </a:xfrm>
          <a:prstGeom prst="rect">
            <a:avLst/>
          </a:prstGeom>
          <a:noFill/>
        </p:spPr>
        <p:txBody>
          <a:bodyPr wrap="none" rtlCol="0">
            <a:spAutoFit/>
          </a:bodyPr>
          <a:lstStyle/>
          <a:p>
            <a:r>
              <a:rPr lang="ja-JP" altLang="en-US" sz="1088" b="1" u="sng" dirty="0">
                <a:solidFill>
                  <a:srgbClr val="0E304B"/>
                </a:solidFill>
                <a:latin typeface="Segoe UI"/>
                <a:ea typeface="Meiryo UI"/>
              </a:rPr>
              <a:t>定型業務の自動化</a:t>
            </a:r>
          </a:p>
        </p:txBody>
      </p:sp>
      <p:sp>
        <p:nvSpPr>
          <p:cNvPr id="92" name="テキスト ボックス 91">
            <a:extLst>
              <a:ext uri="{FF2B5EF4-FFF2-40B4-BE49-F238E27FC236}">
                <a16:creationId xmlns:a16="http://schemas.microsoft.com/office/drawing/2014/main" id="{9C6A582B-90BF-4425-9F04-63BBE2036157}"/>
              </a:ext>
            </a:extLst>
          </p:cNvPr>
          <p:cNvSpPr txBox="1"/>
          <p:nvPr/>
        </p:nvSpPr>
        <p:spPr>
          <a:xfrm>
            <a:off x="2067215" y="4254100"/>
            <a:ext cx="1407758" cy="259751"/>
          </a:xfrm>
          <a:prstGeom prst="rect">
            <a:avLst/>
          </a:prstGeom>
          <a:noFill/>
        </p:spPr>
        <p:txBody>
          <a:bodyPr wrap="none" rtlCol="0">
            <a:spAutoFit/>
          </a:bodyPr>
          <a:lstStyle/>
          <a:p>
            <a:r>
              <a:rPr lang="ja-JP" altLang="en-US" sz="1088" b="1" u="sng" dirty="0">
                <a:solidFill>
                  <a:srgbClr val="0E304B"/>
                </a:solidFill>
                <a:latin typeface="Segoe UI"/>
                <a:ea typeface="Meiryo UI"/>
              </a:rPr>
              <a:t>問合せ対応の自動化</a:t>
            </a:r>
          </a:p>
        </p:txBody>
      </p:sp>
      <p:sp>
        <p:nvSpPr>
          <p:cNvPr id="93" name="テキスト ボックス 92">
            <a:extLst>
              <a:ext uri="{FF2B5EF4-FFF2-40B4-BE49-F238E27FC236}">
                <a16:creationId xmlns:a16="http://schemas.microsoft.com/office/drawing/2014/main" id="{BB3DF8F1-0C4B-4C11-ABA8-BB944E245361}"/>
              </a:ext>
            </a:extLst>
          </p:cNvPr>
          <p:cNvSpPr txBox="1"/>
          <p:nvPr/>
        </p:nvSpPr>
        <p:spPr>
          <a:xfrm>
            <a:off x="3556185" y="4254100"/>
            <a:ext cx="1080745" cy="259751"/>
          </a:xfrm>
          <a:prstGeom prst="rect">
            <a:avLst/>
          </a:prstGeom>
          <a:noFill/>
        </p:spPr>
        <p:txBody>
          <a:bodyPr wrap="none" rtlCol="0">
            <a:spAutoFit/>
          </a:bodyPr>
          <a:lstStyle/>
          <a:p>
            <a:r>
              <a:rPr lang="ja-JP" altLang="en-US" sz="1088" b="1" u="sng" dirty="0">
                <a:solidFill>
                  <a:srgbClr val="0E304B"/>
                </a:solidFill>
                <a:latin typeface="Segoe UI"/>
                <a:ea typeface="Meiryo UI"/>
              </a:rPr>
              <a:t>名刺のデータ化</a:t>
            </a:r>
          </a:p>
        </p:txBody>
      </p:sp>
      <p:sp>
        <p:nvSpPr>
          <p:cNvPr id="94" name="テキスト ボックス 93">
            <a:extLst>
              <a:ext uri="{FF2B5EF4-FFF2-40B4-BE49-F238E27FC236}">
                <a16:creationId xmlns:a16="http://schemas.microsoft.com/office/drawing/2014/main" id="{98B5C177-5339-46B1-BD42-89A556150E3C}"/>
              </a:ext>
            </a:extLst>
          </p:cNvPr>
          <p:cNvSpPr txBox="1"/>
          <p:nvPr/>
        </p:nvSpPr>
        <p:spPr>
          <a:xfrm>
            <a:off x="5216878" y="4254100"/>
            <a:ext cx="1322798" cy="259751"/>
          </a:xfrm>
          <a:prstGeom prst="rect">
            <a:avLst/>
          </a:prstGeom>
          <a:noFill/>
        </p:spPr>
        <p:txBody>
          <a:bodyPr wrap="none" rtlCol="0">
            <a:spAutoFit/>
          </a:bodyPr>
          <a:lstStyle/>
          <a:p>
            <a:r>
              <a:rPr lang="ja-JP" altLang="en-US" sz="1088" b="1" u="sng" dirty="0">
                <a:solidFill>
                  <a:srgbClr val="0E304B"/>
                </a:solidFill>
                <a:latin typeface="Segoe UI"/>
                <a:ea typeface="Meiryo UI"/>
              </a:rPr>
              <a:t>働きやすいオフィスへ</a:t>
            </a:r>
          </a:p>
        </p:txBody>
      </p:sp>
      <p:sp>
        <p:nvSpPr>
          <p:cNvPr id="95" name="テキスト ボックス 94">
            <a:extLst>
              <a:ext uri="{FF2B5EF4-FFF2-40B4-BE49-F238E27FC236}">
                <a16:creationId xmlns:a16="http://schemas.microsoft.com/office/drawing/2014/main" id="{5C4D9E09-E3B1-455A-A451-3E0008D8F12B}"/>
              </a:ext>
            </a:extLst>
          </p:cNvPr>
          <p:cNvSpPr txBox="1"/>
          <p:nvPr/>
        </p:nvSpPr>
        <p:spPr>
          <a:xfrm>
            <a:off x="6637215" y="4254100"/>
            <a:ext cx="1071127" cy="259751"/>
          </a:xfrm>
          <a:prstGeom prst="rect">
            <a:avLst/>
          </a:prstGeom>
          <a:noFill/>
        </p:spPr>
        <p:txBody>
          <a:bodyPr wrap="none" rtlCol="0">
            <a:spAutoFit/>
          </a:bodyPr>
          <a:lstStyle/>
          <a:p>
            <a:r>
              <a:rPr lang="ja-JP" altLang="en-US" sz="1088" b="1" u="sng" dirty="0">
                <a:solidFill>
                  <a:srgbClr val="0E304B"/>
                </a:solidFill>
                <a:latin typeface="Segoe UI"/>
                <a:ea typeface="Meiryo UI"/>
              </a:rPr>
              <a:t>縛られない環境</a:t>
            </a:r>
          </a:p>
        </p:txBody>
      </p:sp>
      <p:sp>
        <p:nvSpPr>
          <p:cNvPr id="96" name="テキスト ボックス 95">
            <a:extLst>
              <a:ext uri="{FF2B5EF4-FFF2-40B4-BE49-F238E27FC236}">
                <a16:creationId xmlns:a16="http://schemas.microsoft.com/office/drawing/2014/main" id="{C64ED836-C6EF-483F-A1D1-FDA402E1984B}"/>
              </a:ext>
            </a:extLst>
          </p:cNvPr>
          <p:cNvSpPr txBox="1"/>
          <p:nvPr/>
        </p:nvSpPr>
        <p:spPr>
          <a:xfrm>
            <a:off x="7914827" y="4254100"/>
            <a:ext cx="1146468" cy="259751"/>
          </a:xfrm>
          <a:prstGeom prst="rect">
            <a:avLst/>
          </a:prstGeom>
          <a:noFill/>
        </p:spPr>
        <p:txBody>
          <a:bodyPr wrap="none" rtlCol="0">
            <a:spAutoFit/>
          </a:bodyPr>
          <a:lstStyle/>
          <a:p>
            <a:pPr algn="ctr"/>
            <a:r>
              <a:rPr lang="ja-JP" altLang="en-US" sz="1088" b="1" u="sng" dirty="0">
                <a:solidFill>
                  <a:srgbClr val="0E304B"/>
                </a:solidFill>
                <a:latin typeface="Segoe UI"/>
                <a:ea typeface="Meiryo UI"/>
              </a:rPr>
              <a:t>自然な情報共有</a:t>
            </a:r>
          </a:p>
        </p:txBody>
      </p:sp>
      <p:grpSp>
        <p:nvGrpSpPr>
          <p:cNvPr id="104" name="グループ化 103">
            <a:extLst>
              <a:ext uri="{FF2B5EF4-FFF2-40B4-BE49-F238E27FC236}">
                <a16:creationId xmlns:a16="http://schemas.microsoft.com/office/drawing/2014/main" id="{C2DA685F-18A5-462E-BF9C-58470DD6115E}"/>
              </a:ext>
            </a:extLst>
          </p:cNvPr>
          <p:cNvGrpSpPr/>
          <p:nvPr/>
        </p:nvGrpSpPr>
        <p:grpSpPr>
          <a:xfrm>
            <a:off x="7980936" y="4771217"/>
            <a:ext cx="1010731" cy="723768"/>
            <a:chOff x="8430346" y="5177109"/>
            <a:chExt cx="1114378" cy="797988"/>
          </a:xfrm>
        </p:grpSpPr>
        <p:grpSp>
          <p:nvGrpSpPr>
            <p:cNvPr id="100" name="グループ化 99">
              <a:extLst>
                <a:ext uri="{FF2B5EF4-FFF2-40B4-BE49-F238E27FC236}">
                  <a16:creationId xmlns:a16="http://schemas.microsoft.com/office/drawing/2014/main" id="{F0938DC3-9C55-4073-931E-DF7DFB92525C}"/>
                </a:ext>
              </a:extLst>
            </p:cNvPr>
            <p:cNvGrpSpPr/>
            <p:nvPr/>
          </p:nvGrpSpPr>
          <p:grpSpPr>
            <a:xfrm>
              <a:off x="8430346" y="5177109"/>
              <a:ext cx="1114378" cy="797988"/>
              <a:chOff x="8430346" y="5177109"/>
              <a:chExt cx="1114378" cy="797988"/>
            </a:xfrm>
          </p:grpSpPr>
          <p:pic>
            <p:nvPicPr>
              <p:cNvPr id="97" name="図 96">
                <a:extLst>
                  <a:ext uri="{FF2B5EF4-FFF2-40B4-BE49-F238E27FC236}">
                    <a16:creationId xmlns:a16="http://schemas.microsoft.com/office/drawing/2014/main" id="{BE57FB8C-1A62-4937-A35C-99B25509C44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8430346" y="5177109"/>
                <a:ext cx="1114378" cy="797988"/>
              </a:xfrm>
              <a:prstGeom prst="rect">
                <a:avLst/>
              </a:prstGeom>
              <a:solidFill>
                <a:schemeClr val="bg1"/>
              </a:solidFill>
            </p:spPr>
          </p:pic>
          <p:sp>
            <p:nvSpPr>
              <p:cNvPr id="99" name="正方形/長方形 98">
                <a:extLst>
                  <a:ext uri="{FF2B5EF4-FFF2-40B4-BE49-F238E27FC236}">
                    <a16:creationId xmlns:a16="http://schemas.microsoft.com/office/drawing/2014/main" id="{6B576D70-68BF-418E-8476-18E2D04BA394}"/>
                  </a:ext>
                </a:extLst>
              </p:cNvPr>
              <p:cNvSpPr/>
              <p:nvPr/>
            </p:nvSpPr>
            <p:spPr bwMode="auto">
              <a:xfrm>
                <a:off x="8645525" y="5302250"/>
                <a:ext cx="682625" cy="620847"/>
              </a:xfrm>
              <a:prstGeom prst="rect">
                <a:avLst/>
              </a:prstGeom>
              <a:solidFill>
                <a:srgbClr val="C5E7F4"/>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solidFill>
                    <a:srgbClr val="595959"/>
                  </a:solidFill>
                  <a:latin typeface="Arial" charset="0"/>
                </a:endParaRPr>
              </a:p>
            </p:txBody>
          </p:sp>
        </p:grpSp>
        <p:pic>
          <p:nvPicPr>
            <p:cNvPr id="101" name="図 100">
              <a:extLst>
                <a:ext uri="{FF2B5EF4-FFF2-40B4-BE49-F238E27FC236}">
                  <a16:creationId xmlns:a16="http://schemas.microsoft.com/office/drawing/2014/main" id="{B860EBA7-4F8B-4434-9A4A-68BA475EB0D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054342" y="5453805"/>
              <a:ext cx="394795" cy="436411"/>
            </a:xfrm>
            <a:prstGeom prst="rect">
              <a:avLst/>
            </a:prstGeom>
          </p:spPr>
        </p:pic>
        <p:sp>
          <p:nvSpPr>
            <p:cNvPr id="98" name="テキスト ボックス 97">
              <a:extLst>
                <a:ext uri="{FF2B5EF4-FFF2-40B4-BE49-F238E27FC236}">
                  <a16:creationId xmlns:a16="http://schemas.microsoft.com/office/drawing/2014/main" id="{41234C66-3A1D-489F-9FB7-97DB634E30DB}"/>
                </a:ext>
              </a:extLst>
            </p:cNvPr>
            <p:cNvSpPr txBox="1"/>
            <p:nvPr/>
          </p:nvSpPr>
          <p:spPr>
            <a:xfrm>
              <a:off x="8441401" y="5210482"/>
              <a:ext cx="1087447" cy="301870"/>
            </a:xfrm>
            <a:prstGeom prst="rect">
              <a:avLst/>
            </a:prstGeom>
            <a:noFill/>
          </p:spPr>
          <p:txBody>
            <a:bodyPr wrap="square" rtlCol="0">
              <a:spAutoFit/>
            </a:bodyPr>
            <a:lstStyle/>
            <a:p>
              <a:pPr algn="ctr"/>
              <a:r>
                <a:rPr lang="en-US" altLang="ja-JP" sz="1179" b="1" dirty="0">
                  <a:solidFill>
                    <a:srgbClr val="595959">
                      <a:lumMod val="75000"/>
                    </a:srgbClr>
                  </a:solidFill>
                  <a:latin typeface="Segoe UI"/>
                  <a:ea typeface="Meiryo UI"/>
                </a:rPr>
                <a:t>NO</a:t>
              </a:r>
              <a:r>
                <a:rPr lang="ja-JP" altLang="en-US" sz="1179" b="1" dirty="0">
                  <a:solidFill>
                    <a:srgbClr val="595959">
                      <a:lumMod val="75000"/>
                    </a:srgbClr>
                  </a:solidFill>
                  <a:latin typeface="Segoe UI"/>
                  <a:ea typeface="Meiryo UI"/>
                </a:rPr>
                <a:t>残業デー</a:t>
              </a:r>
            </a:p>
          </p:txBody>
        </p:sp>
        <p:pic>
          <p:nvPicPr>
            <p:cNvPr id="103" name="図 102">
              <a:extLst>
                <a:ext uri="{FF2B5EF4-FFF2-40B4-BE49-F238E27FC236}">
                  <a16:creationId xmlns:a16="http://schemas.microsoft.com/office/drawing/2014/main" id="{D23D04E1-208F-4129-A12E-48CC5846965C}"/>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8540112" y="5496851"/>
              <a:ext cx="534037" cy="386775"/>
            </a:xfrm>
            <a:prstGeom prst="rect">
              <a:avLst/>
            </a:prstGeom>
          </p:spPr>
        </p:pic>
        <p:sp>
          <p:nvSpPr>
            <p:cNvPr id="102" name="テキスト ボックス 101">
              <a:extLst>
                <a:ext uri="{FF2B5EF4-FFF2-40B4-BE49-F238E27FC236}">
                  <a16:creationId xmlns:a16="http://schemas.microsoft.com/office/drawing/2014/main" id="{FB8A2A26-D9DB-4CB3-8A6D-2548B24E1918}"/>
                </a:ext>
              </a:extLst>
            </p:cNvPr>
            <p:cNvSpPr txBox="1"/>
            <p:nvPr/>
          </p:nvSpPr>
          <p:spPr>
            <a:xfrm>
              <a:off x="8550489" y="5521598"/>
              <a:ext cx="507027" cy="397449"/>
            </a:xfrm>
            <a:prstGeom prst="rect">
              <a:avLst/>
            </a:prstGeom>
            <a:noFill/>
          </p:spPr>
          <p:txBody>
            <a:bodyPr wrap="square" rtlCol="0">
              <a:spAutoFit/>
            </a:bodyPr>
            <a:lstStyle/>
            <a:p>
              <a:pPr algn="ctr">
                <a:lnSpc>
                  <a:spcPct val="80000"/>
                </a:lnSpc>
              </a:pPr>
              <a:r>
                <a:rPr lang="ja-JP" altLang="en-US" sz="726" b="1" dirty="0">
                  <a:solidFill>
                    <a:srgbClr val="00B050"/>
                  </a:solidFill>
                  <a:latin typeface="Segoe UI"/>
                  <a:ea typeface="Meiryo UI"/>
                </a:rPr>
                <a:t>今日は</a:t>
              </a:r>
              <a:endParaRPr lang="en-US" altLang="ja-JP" sz="726" b="1" dirty="0">
                <a:solidFill>
                  <a:srgbClr val="00B050"/>
                </a:solidFill>
                <a:latin typeface="Segoe UI"/>
                <a:ea typeface="Meiryo UI"/>
              </a:endParaRPr>
            </a:p>
            <a:p>
              <a:pPr algn="ctr">
                <a:lnSpc>
                  <a:spcPct val="80000"/>
                </a:lnSpc>
              </a:pPr>
              <a:r>
                <a:rPr lang="ja-JP" altLang="en-US" sz="726" b="1" dirty="0">
                  <a:solidFill>
                    <a:srgbClr val="00B050"/>
                  </a:solidFill>
                  <a:latin typeface="Segoe UI"/>
                  <a:ea typeface="Meiryo UI"/>
                </a:rPr>
                <a:t>カエル</a:t>
              </a:r>
              <a:r>
                <a:rPr lang="en-US" altLang="ja-JP" sz="726" b="1" dirty="0">
                  <a:solidFill>
                    <a:srgbClr val="00B050"/>
                  </a:solidFill>
                  <a:latin typeface="Segoe UI"/>
                  <a:ea typeface="Meiryo UI"/>
                </a:rPr>
                <a:t>‼</a:t>
              </a:r>
              <a:endParaRPr lang="ja-JP" altLang="en-US" sz="726" b="1" dirty="0">
                <a:solidFill>
                  <a:srgbClr val="00B050"/>
                </a:solidFill>
                <a:latin typeface="Segoe UI"/>
                <a:ea typeface="Meiryo UI"/>
              </a:endParaRPr>
            </a:p>
          </p:txBody>
        </p:sp>
      </p:grpSp>
      <p:pic>
        <p:nvPicPr>
          <p:cNvPr id="105" name="図 104">
            <a:extLst>
              <a:ext uri="{FF2B5EF4-FFF2-40B4-BE49-F238E27FC236}">
                <a16:creationId xmlns:a16="http://schemas.microsoft.com/office/drawing/2014/main" id="{B5C4462F-53A3-4D39-A2F7-97585D49B9CC}"/>
              </a:ext>
            </a:extLst>
          </p:cNvPr>
          <p:cNvPicPr>
            <a:picLocks noChangeAspect="1"/>
          </p:cNvPicPr>
          <p:nvPr/>
        </p:nvPicPr>
        <p:blipFill>
          <a:blip r:embed="rId21"/>
          <a:stretch>
            <a:fillRect/>
          </a:stretch>
        </p:blipFill>
        <p:spPr>
          <a:xfrm>
            <a:off x="6997965" y="4675329"/>
            <a:ext cx="431305" cy="361763"/>
          </a:xfrm>
          <a:prstGeom prst="rect">
            <a:avLst/>
          </a:prstGeom>
        </p:spPr>
      </p:pic>
      <p:pic>
        <p:nvPicPr>
          <p:cNvPr id="106" name="図 105">
            <a:extLst>
              <a:ext uri="{FF2B5EF4-FFF2-40B4-BE49-F238E27FC236}">
                <a16:creationId xmlns:a16="http://schemas.microsoft.com/office/drawing/2014/main" id="{D3EBA175-995C-406D-836E-0DEBA3904EA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806524" y="4956435"/>
            <a:ext cx="554705" cy="583624"/>
          </a:xfrm>
          <a:prstGeom prst="rect">
            <a:avLst/>
          </a:prstGeom>
        </p:spPr>
      </p:pic>
      <p:pic>
        <p:nvPicPr>
          <p:cNvPr id="108" name="Picture 7">
            <a:extLst>
              <a:ext uri="{FF2B5EF4-FFF2-40B4-BE49-F238E27FC236}">
                <a16:creationId xmlns:a16="http://schemas.microsoft.com/office/drawing/2014/main" id="{5771EEC1-3331-41D4-A1EF-E5542BA896DA}"/>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268706" y="4626316"/>
            <a:ext cx="1111381" cy="934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スライド番号プレースホルダー 3">
            <a:extLst>
              <a:ext uri="{FF2B5EF4-FFF2-40B4-BE49-F238E27FC236}">
                <a16:creationId xmlns:a16="http://schemas.microsoft.com/office/drawing/2014/main" id="{C0B9CEE0-2E21-4732-89F5-4EC2B130ED97}"/>
              </a:ext>
            </a:extLst>
          </p:cNvPr>
          <p:cNvSpPr>
            <a:spLocks noGrp="1"/>
          </p:cNvSpPr>
          <p:nvPr>
            <p:ph type="sldNum" sz="quarter" idx="4"/>
          </p:nvPr>
        </p:nvSpPr>
        <p:spPr/>
        <p:txBody>
          <a:bodyPr/>
          <a:lstStyle/>
          <a:p>
            <a:pPr>
              <a:defRPr/>
            </a:pPr>
            <a:fld id="{FB3629B8-3F17-4C5D-9EA5-923845F78C95}" type="slidenum">
              <a:rPr lang="en-US" altLang="ja-JP" smtClean="0"/>
              <a:pPr>
                <a:defRPr/>
              </a:pPr>
              <a:t>68</a:t>
            </a:fld>
            <a:endParaRPr lang="en-US" altLang="ja-JP" dirty="0"/>
          </a:p>
        </p:txBody>
      </p:sp>
    </p:spTree>
    <p:extLst>
      <p:ext uri="{BB962C8B-B14F-4D97-AF65-F5344CB8AC3E}">
        <p14:creationId xmlns:p14="http://schemas.microsoft.com/office/powerpoint/2010/main" val="140374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6465749" y="923358"/>
            <a:ext cx="2830873" cy="1981612"/>
          </a:xfrm>
          <a:prstGeom prst="rect">
            <a:avLst/>
          </a:prstGeom>
        </p:spPr>
      </p:pic>
      <p:sp>
        <p:nvSpPr>
          <p:cNvPr id="31" name="テキスト ボックス 8"/>
          <p:cNvSpPr txBox="1">
            <a:spLocks noChangeArrowheads="1"/>
          </p:cNvSpPr>
          <p:nvPr/>
        </p:nvSpPr>
        <p:spPr bwMode="auto">
          <a:xfrm>
            <a:off x="567026" y="5102545"/>
            <a:ext cx="2044149" cy="53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2902" dirty="0">
                <a:solidFill>
                  <a:srgbClr val="0064B4"/>
                </a:solidFill>
                <a:latin typeface="Meiryo UI" pitchFamily="50" charset="-128"/>
                <a:ea typeface="Meiryo UI" pitchFamily="50" charset="-128"/>
                <a:cs typeface="Meiryo UI" pitchFamily="50" charset="-128"/>
              </a:rPr>
              <a:t>■</a:t>
            </a:r>
            <a:r>
              <a:rPr lang="ja-JP" altLang="en-US" sz="2902" dirty="0">
                <a:solidFill>
                  <a:srgbClr val="5A5A5A"/>
                </a:solidFill>
                <a:latin typeface="Meiryo UI" pitchFamily="50" charset="-128"/>
                <a:ea typeface="Meiryo UI" pitchFamily="50" charset="-128"/>
                <a:cs typeface="Meiryo UI" pitchFamily="50" charset="-128"/>
              </a:rPr>
              <a:t>事前処置</a:t>
            </a:r>
          </a:p>
        </p:txBody>
      </p:sp>
      <p:sp>
        <p:nvSpPr>
          <p:cNvPr id="34" name="Rectangle 7"/>
          <p:cNvSpPr>
            <a:spLocks noChangeArrowheads="1"/>
          </p:cNvSpPr>
          <p:nvPr/>
        </p:nvSpPr>
        <p:spPr bwMode="auto">
          <a:xfrm>
            <a:off x="663826" y="4250561"/>
            <a:ext cx="8796036" cy="650043"/>
          </a:xfrm>
          <a:prstGeom prst="rect">
            <a:avLst/>
          </a:prstGeom>
          <a:noFill/>
          <a:ln>
            <a:noFill/>
          </a:ln>
        </p:spPr>
        <p:txBody>
          <a:bodyPr lIns="82925" tIns="41462" rIns="32648" bIns="41462">
            <a:spAutoFit/>
          </a:bodyPr>
          <a:lstStyle/>
          <a:p>
            <a:pPr defTabSz="921512">
              <a:spcBef>
                <a:spcPct val="20000"/>
              </a:spcBef>
              <a:defRPr/>
            </a:pPr>
            <a:r>
              <a:rPr lang="ja-JP" altLang="en-US" sz="1633" dirty="0">
                <a:solidFill>
                  <a:srgbClr val="5A5A5A"/>
                </a:solidFill>
                <a:latin typeface="Meiryo UI" pitchFamily="50" charset="-128"/>
                <a:ea typeface="Meiryo UI" pitchFamily="50" charset="-128"/>
                <a:cs typeface="Meiryo UI" pitchFamily="50" charset="-128"/>
              </a:rPr>
              <a:t>定期的に開催されるマルチスキルテクニカルコンテストで問題解決能力・修理・復旧スピードを競い合い、</a:t>
            </a:r>
            <a:endParaRPr lang="en-US" altLang="ja-JP" sz="1633" dirty="0">
              <a:solidFill>
                <a:srgbClr val="5A5A5A"/>
              </a:solidFill>
              <a:latin typeface="Meiryo UI" pitchFamily="50" charset="-128"/>
              <a:ea typeface="Meiryo UI" pitchFamily="50" charset="-128"/>
              <a:cs typeface="Meiryo UI" pitchFamily="50" charset="-128"/>
            </a:endParaRPr>
          </a:p>
          <a:p>
            <a:pPr defTabSz="921512">
              <a:spcBef>
                <a:spcPct val="20000"/>
              </a:spcBef>
              <a:defRPr/>
            </a:pPr>
            <a:r>
              <a:rPr lang="ja-JP" altLang="en-US" sz="1706" dirty="0">
                <a:solidFill>
                  <a:srgbClr val="5A5A5A"/>
                </a:solidFill>
                <a:latin typeface="Meiryo UI" pitchFamily="50" charset="-128"/>
                <a:ea typeface="Meiryo UI" pitchFamily="50" charset="-128"/>
                <a:cs typeface="Meiryo UI" pitchFamily="50" charset="-128"/>
              </a:rPr>
              <a:t>サポートのスピード・</a:t>
            </a:r>
            <a:r>
              <a:rPr lang="ja-JP" altLang="en-US" sz="1633" dirty="0">
                <a:solidFill>
                  <a:srgbClr val="5A5A5A"/>
                </a:solidFill>
                <a:latin typeface="Meiryo UI" pitchFamily="50" charset="-128"/>
                <a:ea typeface="Meiryo UI" pitchFamily="50" charset="-128"/>
                <a:cs typeface="Meiryo UI" pitchFamily="50" charset="-128"/>
              </a:rPr>
              <a:t>正確性の腕を磨いております。</a:t>
            </a:r>
            <a:endParaRPr lang="en-US" altLang="ja-JP" sz="1633" dirty="0">
              <a:solidFill>
                <a:srgbClr val="5A5A5A"/>
              </a:solidFill>
              <a:latin typeface="Meiryo UI" pitchFamily="50" charset="-128"/>
              <a:ea typeface="Meiryo UI" pitchFamily="50" charset="-128"/>
              <a:cs typeface="Meiryo UI" pitchFamily="50" charset="-128"/>
            </a:endParaRPr>
          </a:p>
        </p:txBody>
      </p:sp>
      <p:sp>
        <p:nvSpPr>
          <p:cNvPr id="35" name="Rectangle 7"/>
          <p:cNvSpPr>
            <a:spLocks noChangeArrowheads="1"/>
          </p:cNvSpPr>
          <p:nvPr/>
        </p:nvSpPr>
        <p:spPr bwMode="auto">
          <a:xfrm>
            <a:off x="663826" y="5657968"/>
            <a:ext cx="8796036" cy="636577"/>
          </a:xfrm>
          <a:prstGeom prst="rect">
            <a:avLst/>
          </a:prstGeom>
          <a:noFill/>
          <a:ln>
            <a:noFill/>
          </a:ln>
        </p:spPr>
        <p:txBody>
          <a:bodyPr lIns="82925" tIns="41462" rIns="32648" bIns="41462">
            <a:spAutoFit/>
          </a:bodyPr>
          <a:lstStyle/>
          <a:p>
            <a:pPr defTabSz="921512">
              <a:spcBef>
                <a:spcPct val="20000"/>
              </a:spcBef>
              <a:defRPr/>
            </a:pPr>
            <a:r>
              <a:rPr lang="ja-JP" altLang="en-US" sz="1633" dirty="0">
                <a:solidFill>
                  <a:srgbClr val="5A5A5A"/>
                </a:solidFill>
                <a:latin typeface="Meiryo UI" pitchFamily="50" charset="-128"/>
                <a:ea typeface="Meiryo UI" pitchFamily="50" charset="-128"/>
                <a:cs typeface="Meiryo UI" pitchFamily="50" charset="-128"/>
              </a:rPr>
              <a:t>季節の節目にやってくるトラブル（湿度過多、乾燥、他</a:t>
            </a:r>
            <a:r>
              <a:rPr lang="en-US" altLang="ja-JP" sz="1633" dirty="0">
                <a:solidFill>
                  <a:srgbClr val="5A5A5A"/>
                </a:solidFill>
                <a:latin typeface="Meiryo UI" pitchFamily="50" charset="-128"/>
                <a:ea typeface="Meiryo UI" pitchFamily="50" charset="-128"/>
                <a:cs typeface="Meiryo UI" pitchFamily="50" charset="-128"/>
              </a:rPr>
              <a:t>)</a:t>
            </a:r>
            <a:r>
              <a:rPr lang="ja-JP" altLang="en-US" sz="1633" dirty="0">
                <a:solidFill>
                  <a:srgbClr val="5A5A5A"/>
                </a:solidFill>
                <a:latin typeface="Meiryo UI" pitchFamily="50" charset="-128"/>
                <a:ea typeface="Meiryo UI" pitchFamily="50" charset="-128"/>
                <a:cs typeface="Meiryo UI" pitchFamily="50" charset="-128"/>
              </a:rPr>
              <a:t>は定期点検時に事前処置いたします。</a:t>
            </a:r>
          </a:p>
          <a:p>
            <a:pPr defTabSz="921512">
              <a:spcBef>
                <a:spcPct val="20000"/>
              </a:spcBef>
              <a:defRPr/>
            </a:pPr>
            <a:r>
              <a:rPr lang="ja-JP" altLang="en-US" sz="1633" dirty="0">
                <a:solidFill>
                  <a:srgbClr val="5A5A5A"/>
                </a:solidFill>
                <a:latin typeface="Meiryo UI" pitchFamily="50" charset="-128"/>
                <a:ea typeface="Meiryo UI" pitchFamily="50" charset="-128"/>
                <a:cs typeface="Meiryo UI" pitchFamily="50" charset="-128"/>
              </a:rPr>
              <a:t>故障する前に故障しにくい状態にする事も技術者の役目、マルチ思考の技術力で対応します。　　 　</a:t>
            </a:r>
          </a:p>
        </p:txBody>
      </p:sp>
      <p:sp>
        <p:nvSpPr>
          <p:cNvPr id="21" name="テキスト ボックス 8"/>
          <p:cNvSpPr txBox="1">
            <a:spLocks noChangeArrowheads="1"/>
          </p:cNvSpPr>
          <p:nvPr/>
        </p:nvSpPr>
        <p:spPr bwMode="auto">
          <a:xfrm>
            <a:off x="567025" y="2402924"/>
            <a:ext cx="3525324" cy="53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2902" dirty="0">
                <a:solidFill>
                  <a:srgbClr val="0064B4"/>
                </a:solidFill>
                <a:latin typeface="Meiryo UI" pitchFamily="50" charset="-128"/>
                <a:ea typeface="Meiryo UI" pitchFamily="50" charset="-128"/>
                <a:cs typeface="Meiryo UI" pitchFamily="50" charset="-128"/>
              </a:rPr>
              <a:t>■</a:t>
            </a:r>
            <a:r>
              <a:rPr lang="ja-JP" altLang="en-US" sz="2902" dirty="0">
                <a:solidFill>
                  <a:srgbClr val="5A5A5A"/>
                </a:solidFill>
                <a:latin typeface="Meiryo UI" pitchFamily="50" charset="-128"/>
                <a:ea typeface="Meiryo UI" pitchFamily="50" charset="-128"/>
                <a:cs typeface="Meiryo UI" pitchFamily="50" charset="-128"/>
              </a:rPr>
              <a:t>幅広いサポート範囲</a:t>
            </a:r>
          </a:p>
        </p:txBody>
      </p:sp>
      <p:sp>
        <p:nvSpPr>
          <p:cNvPr id="30" name="テキスト ボックス 8"/>
          <p:cNvSpPr txBox="1">
            <a:spLocks noChangeArrowheads="1"/>
          </p:cNvSpPr>
          <p:nvPr/>
        </p:nvSpPr>
        <p:spPr bwMode="auto">
          <a:xfrm>
            <a:off x="567026" y="3752735"/>
            <a:ext cx="2234907" cy="53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2902" dirty="0">
                <a:solidFill>
                  <a:srgbClr val="0064B4"/>
                </a:solidFill>
                <a:latin typeface="Meiryo UI" pitchFamily="50" charset="-128"/>
                <a:ea typeface="Meiryo UI" pitchFamily="50" charset="-128"/>
                <a:cs typeface="Meiryo UI" pitchFamily="50" charset="-128"/>
              </a:rPr>
              <a:t>■</a:t>
            </a:r>
            <a:r>
              <a:rPr lang="ja-JP" altLang="en-US" sz="2902" dirty="0">
                <a:solidFill>
                  <a:srgbClr val="5A5A5A"/>
                </a:solidFill>
                <a:latin typeface="Meiryo UI" pitchFamily="50" charset="-128"/>
                <a:ea typeface="Meiryo UI" pitchFamily="50" charset="-128"/>
                <a:cs typeface="Meiryo UI" pitchFamily="50" charset="-128"/>
              </a:rPr>
              <a:t>手際の良さ</a:t>
            </a:r>
          </a:p>
        </p:txBody>
      </p:sp>
      <p:sp>
        <p:nvSpPr>
          <p:cNvPr id="33" name="Rectangle 7"/>
          <p:cNvSpPr>
            <a:spLocks noChangeArrowheads="1"/>
          </p:cNvSpPr>
          <p:nvPr/>
        </p:nvSpPr>
        <p:spPr bwMode="auto">
          <a:xfrm>
            <a:off x="663827" y="2933311"/>
            <a:ext cx="9208686" cy="636577"/>
          </a:xfrm>
          <a:prstGeom prst="rect">
            <a:avLst/>
          </a:prstGeom>
          <a:noFill/>
          <a:ln>
            <a:noFill/>
          </a:ln>
        </p:spPr>
        <p:txBody>
          <a:bodyPr wrap="square" lIns="82925" tIns="41462" rIns="32648" bIns="41462">
            <a:spAutoFit/>
          </a:bodyPr>
          <a:lstStyle/>
          <a:p>
            <a:pPr defTabSz="921512">
              <a:spcBef>
                <a:spcPct val="20000"/>
              </a:spcBef>
              <a:defRPr/>
            </a:pPr>
            <a:r>
              <a:rPr lang="ja-JP" altLang="en-US" sz="1633" dirty="0">
                <a:solidFill>
                  <a:srgbClr val="5A5A5A"/>
                </a:solidFill>
                <a:latin typeface="Meiryo UI" pitchFamily="50" charset="-128"/>
                <a:ea typeface="Meiryo UI" pitchFamily="50" charset="-128"/>
                <a:cs typeface="Meiryo UI" pitchFamily="50" charset="-128"/>
              </a:rPr>
              <a:t>大塚商会のサービスマンはマルチサポートスキルを持ち合わせており、複合機のみならずパソコンやサーバー、</a:t>
            </a:r>
            <a:endParaRPr lang="en-US" altLang="ja-JP" sz="1633" dirty="0">
              <a:solidFill>
                <a:srgbClr val="5A5A5A"/>
              </a:solidFill>
              <a:latin typeface="Meiryo UI" pitchFamily="50" charset="-128"/>
              <a:ea typeface="Meiryo UI" pitchFamily="50" charset="-128"/>
              <a:cs typeface="Meiryo UI" pitchFamily="50" charset="-128"/>
            </a:endParaRPr>
          </a:p>
          <a:p>
            <a:pPr defTabSz="921512">
              <a:spcBef>
                <a:spcPct val="20000"/>
              </a:spcBef>
              <a:defRPr/>
            </a:pPr>
            <a:r>
              <a:rPr lang="ja-JP" altLang="en-US" sz="1633" dirty="0">
                <a:solidFill>
                  <a:srgbClr val="5A5A5A"/>
                </a:solidFill>
                <a:latin typeface="Meiryo UI" pitchFamily="50" charset="-128"/>
                <a:ea typeface="Meiryo UI" pitchFamily="50" charset="-128"/>
                <a:cs typeface="Meiryo UI" pitchFamily="50" charset="-128"/>
              </a:rPr>
              <a:t>その他幅広いソリューションの総合サポートが可能です。 お客様の「困った」を迅速・的確に解決します。　</a:t>
            </a:r>
          </a:p>
        </p:txBody>
      </p:sp>
      <p:sp>
        <p:nvSpPr>
          <p:cNvPr id="40" name="テキスト ボックス 39"/>
          <p:cNvSpPr txBox="1"/>
          <p:nvPr/>
        </p:nvSpPr>
        <p:spPr bwMode="auto">
          <a:xfrm>
            <a:off x="518198" y="986293"/>
            <a:ext cx="6578690" cy="1087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3265" dirty="0">
                <a:solidFill>
                  <a:srgbClr val="5A5A5A"/>
                </a:solidFill>
                <a:latin typeface="Meiryo UI" pitchFamily="50" charset="-128"/>
                <a:ea typeface="Meiryo UI" pitchFamily="50" charset="-128"/>
                <a:cs typeface="Meiryo UI" pitchFamily="50" charset="-128"/>
              </a:rPr>
              <a:t>訪問前に状況把握、</a:t>
            </a:r>
          </a:p>
          <a:p>
            <a:pPr eaLnBrk="1" hangingPunct="1"/>
            <a:r>
              <a:rPr lang="ja-JP" altLang="en-US" sz="3265" dirty="0">
                <a:solidFill>
                  <a:srgbClr val="5A5A5A"/>
                </a:solidFill>
                <a:latin typeface="Meiryo UI" pitchFamily="50" charset="-128"/>
                <a:ea typeface="Meiryo UI" pitchFamily="50" charset="-128"/>
                <a:cs typeface="Meiryo UI" pitchFamily="50" charset="-128"/>
              </a:rPr>
              <a:t>迅速かつ的確なサービスをご提供</a:t>
            </a:r>
          </a:p>
        </p:txBody>
      </p:sp>
      <p:sp>
        <p:nvSpPr>
          <p:cNvPr id="2" name="タイトル 1">
            <a:extLst>
              <a:ext uri="{FF2B5EF4-FFF2-40B4-BE49-F238E27FC236}">
                <a16:creationId xmlns:a16="http://schemas.microsoft.com/office/drawing/2014/main" id="{AF4B0516-8E05-4490-854C-1FB2695CEEB5}"/>
              </a:ext>
            </a:extLst>
          </p:cNvPr>
          <p:cNvSpPr>
            <a:spLocks noGrp="1"/>
          </p:cNvSpPr>
          <p:nvPr>
            <p:ph type="title"/>
          </p:nvPr>
        </p:nvSpPr>
        <p:spPr/>
        <p:txBody>
          <a:bodyPr/>
          <a:lstStyle/>
          <a:p>
            <a:r>
              <a:rPr lang="ja-JP" altLang="en-US" dirty="0"/>
              <a:t>サービスの概念</a:t>
            </a:r>
          </a:p>
        </p:txBody>
      </p:sp>
      <p:sp>
        <p:nvSpPr>
          <p:cNvPr id="3" name="スライド番号プレースホルダー 2">
            <a:extLst>
              <a:ext uri="{FF2B5EF4-FFF2-40B4-BE49-F238E27FC236}">
                <a16:creationId xmlns:a16="http://schemas.microsoft.com/office/drawing/2014/main" id="{43D64557-15CC-4CD0-AD37-229A15A73520}"/>
              </a:ext>
            </a:extLst>
          </p:cNvPr>
          <p:cNvSpPr>
            <a:spLocks noGrp="1"/>
          </p:cNvSpPr>
          <p:nvPr>
            <p:ph type="sldNum" sz="quarter" idx="4"/>
          </p:nvPr>
        </p:nvSpPr>
        <p:spPr/>
        <p:txBody>
          <a:bodyPr/>
          <a:lstStyle/>
          <a:p>
            <a:pPr>
              <a:defRPr/>
            </a:pPr>
            <a:fld id="{FB3629B8-3F17-4C5D-9EA5-923845F78C95}" type="slidenum">
              <a:rPr lang="en-US" altLang="ja-JP" smtClean="0"/>
              <a:pPr>
                <a:defRPr/>
              </a:pPr>
              <a:t>6</a:t>
            </a:fld>
            <a:endParaRPr lang="en-US" altLang="ja-JP" dirty="0"/>
          </a:p>
        </p:txBody>
      </p:sp>
    </p:spTree>
    <p:extLst>
      <p:ext uri="{BB962C8B-B14F-4D97-AF65-F5344CB8AC3E}">
        <p14:creationId xmlns:p14="http://schemas.microsoft.com/office/powerpoint/2010/main" val="2457728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66E288C-77AA-4D26-A42F-F0047DABBA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14451"/>
            <a:ext cx="9897414" cy="4976693"/>
          </a:xfrm>
          <a:prstGeom prst="rect">
            <a:avLst/>
          </a:prstGeom>
        </p:spPr>
      </p:pic>
      <p:pic>
        <p:nvPicPr>
          <p:cNvPr id="14" name="図 13">
            <a:extLst>
              <a:ext uri="{FF2B5EF4-FFF2-40B4-BE49-F238E27FC236}">
                <a16:creationId xmlns:a16="http://schemas.microsoft.com/office/drawing/2014/main" id="{7499DC05-6F5B-4A71-8F5C-1721026C92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253590"/>
            <a:ext cx="9897415" cy="2864090"/>
          </a:xfrm>
          <a:prstGeom prst="rect">
            <a:avLst/>
          </a:prstGeom>
        </p:spPr>
      </p:pic>
      <p:sp>
        <p:nvSpPr>
          <p:cNvPr id="3" name="タイトル 2">
            <a:extLst>
              <a:ext uri="{FF2B5EF4-FFF2-40B4-BE49-F238E27FC236}">
                <a16:creationId xmlns:a16="http://schemas.microsoft.com/office/drawing/2014/main" id="{F5AA55E3-0F50-4985-80ED-DC31D9A06ADD}"/>
              </a:ext>
            </a:extLst>
          </p:cNvPr>
          <p:cNvSpPr>
            <a:spLocks noGrp="1"/>
          </p:cNvSpPr>
          <p:nvPr>
            <p:ph type="title"/>
          </p:nvPr>
        </p:nvSpPr>
        <p:spPr/>
        <p:txBody>
          <a:bodyPr/>
          <a:lstStyle/>
          <a:p>
            <a:r>
              <a:rPr lang="en-US" altLang="ja-JP" b="1" dirty="0">
                <a:latin typeface="Meiryo UI" panose="020B0604030504040204" pitchFamily="50" charset="-128"/>
                <a:ea typeface="Meiryo UI" panose="020B0604030504040204" pitchFamily="50" charset="-128"/>
              </a:rPr>
              <a:t>DX</a:t>
            </a:r>
            <a:r>
              <a:rPr lang="ja-JP" altLang="en-US" b="1" dirty="0">
                <a:latin typeface="Meiryo UI" panose="020B0604030504040204" pitchFamily="50" charset="-128"/>
                <a:ea typeface="Meiryo UI" panose="020B0604030504040204" pitchFamily="50" charset="-128"/>
              </a:rPr>
              <a:t>推進のご支援イメージ</a:t>
            </a:r>
            <a:endParaRPr kumimoji="1" lang="ja-JP" altLang="en-US" b="1" dirty="0">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28DA0B99-D545-450A-A9CD-AD092811159D}"/>
              </a:ext>
            </a:extLst>
          </p:cNvPr>
          <p:cNvSpPr txBox="1"/>
          <p:nvPr/>
        </p:nvSpPr>
        <p:spPr>
          <a:xfrm>
            <a:off x="437635" y="912880"/>
            <a:ext cx="5402441" cy="483209"/>
          </a:xfrm>
          <a:prstGeom prst="rect">
            <a:avLst/>
          </a:prstGeom>
          <a:noFill/>
        </p:spPr>
        <p:txBody>
          <a:bodyPr wrap="none" rtlCol="0">
            <a:spAutoFit/>
          </a:bodyPr>
          <a:lstStyle/>
          <a:p>
            <a:r>
              <a:rPr lang="ja-JP" altLang="en-US" sz="2540" b="1" dirty="0">
                <a:solidFill>
                  <a:srgbClr val="4D4D4D"/>
                </a:solidFill>
                <a:latin typeface="Meiryo UI" panose="020B0604030504040204" pitchFamily="50" charset="-128"/>
                <a:ea typeface="Meiryo UI" panose="020B0604030504040204" pitchFamily="50" charset="-128"/>
              </a:rPr>
              <a:t>デジタル企業への変革プロセスをご支援</a:t>
            </a:r>
          </a:p>
        </p:txBody>
      </p:sp>
      <p:pic>
        <p:nvPicPr>
          <p:cNvPr id="6" name="図 5">
            <a:extLst>
              <a:ext uri="{FF2B5EF4-FFF2-40B4-BE49-F238E27FC236}">
                <a16:creationId xmlns:a16="http://schemas.microsoft.com/office/drawing/2014/main" id="{30D62BE0-95AB-464E-9B8C-C3BB49489D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362" y="2571923"/>
            <a:ext cx="715233" cy="932106"/>
          </a:xfrm>
          <a:prstGeom prst="rect">
            <a:avLst/>
          </a:prstGeom>
        </p:spPr>
      </p:pic>
      <p:pic>
        <p:nvPicPr>
          <p:cNvPr id="7" name="図 6">
            <a:extLst>
              <a:ext uri="{FF2B5EF4-FFF2-40B4-BE49-F238E27FC236}">
                <a16:creationId xmlns:a16="http://schemas.microsoft.com/office/drawing/2014/main" id="{9A6F57F8-57E7-47A9-B0A3-4F48BCAF5B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4394" y="2618271"/>
            <a:ext cx="901397" cy="633346"/>
          </a:xfrm>
          <a:prstGeom prst="rect">
            <a:avLst/>
          </a:prstGeom>
        </p:spPr>
      </p:pic>
      <p:pic>
        <p:nvPicPr>
          <p:cNvPr id="8" name="図 7">
            <a:extLst>
              <a:ext uri="{FF2B5EF4-FFF2-40B4-BE49-F238E27FC236}">
                <a16:creationId xmlns:a16="http://schemas.microsoft.com/office/drawing/2014/main" id="{8461F2C5-DD20-4CD3-A54E-70E948E13F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73767" y="2114810"/>
            <a:ext cx="823989" cy="797760"/>
          </a:xfrm>
          <a:prstGeom prst="rect">
            <a:avLst/>
          </a:prstGeom>
        </p:spPr>
      </p:pic>
      <p:pic>
        <p:nvPicPr>
          <p:cNvPr id="9" name="図 8">
            <a:extLst>
              <a:ext uri="{FF2B5EF4-FFF2-40B4-BE49-F238E27FC236}">
                <a16:creationId xmlns:a16="http://schemas.microsoft.com/office/drawing/2014/main" id="{16C4547D-275C-4732-9705-1EACB395383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1106" y="1342437"/>
            <a:ext cx="1060209" cy="1017054"/>
          </a:xfrm>
          <a:prstGeom prst="rect">
            <a:avLst/>
          </a:prstGeom>
        </p:spPr>
      </p:pic>
      <p:sp>
        <p:nvSpPr>
          <p:cNvPr id="10" name="テキスト ボックス 9">
            <a:extLst>
              <a:ext uri="{FF2B5EF4-FFF2-40B4-BE49-F238E27FC236}">
                <a16:creationId xmlns:a16="http://schemas.microsoft.com/office/drawing/2014/main" id="{3FA362AB-28DE-462B-871A-5FCF44A5D0F8}"/>
              </a:ext>
            </a:extLst>
          </p:cNvPr>
          <p:cNvSpPr txBox="1"/>
          <p:nvPr/>
        </p:nvSpPr>
        <p:spPr>
          <a:xfrm>
            <a:off x="7406637" y="791623"/>
            <a:ext cx="1342035" cy="354841"/>
          </a:xfrm>
          <a:prstGeom prst="rect">
            <a:avLst/>
          </a:prstGeom>
          <a:noFill/>
        </p:spPr>
        <p:txBody>
          <a:bodyPr wrap="none" rtlCol="0">
            <a:spAutoFit/>
          </a:bodyPr>
          <a:lstStyle/>
          <a:p>
            <a:pPr algn="ctr"/>
            <a:r>
              <a:rPr lang="ja-JP" altLang="en-US" sz="1706" b="1" dirty="0">
                <a:solidFill>
                  <a:srgbClr val="683AA2"/>
                </a:solidFill>
                <a:latin typeface="Meiryo UI" panose="020B0604030504040204" pitchFamily="50" charset="-128"/>
                <a:ea typeface="Meiryo UI" panose="020B0604030504040204" pitchFamily="50" charset="-128"/>
              </a:rPr>
              <a:t>デジタル企業</a:t>
            </a:r>
          </a:p>
        </p:txBody>
      </p:sp>
      <p:sp>
        <p:nvSpPr>
          <p:cNvPr id="11" name="テキスト ボックス 10">
            <a:extLst>
              <a:ext uri="{FF2B5EF4-FFF2-40B4-BE49-F238E27FC236}">
                <a16:creationId xmlns:a16="http://schemas.microsoft.com/office/drawing/2014/main" id="{0E1310B0-0B42-4181-AC64-DB19CCA53379}"/>
              </a:ext>
            </a:extLst>
          </p:cNvPr>
          <p:cNvSpPr txBox="1"/>
          <p:nvPr/>
        </p:nvSpPr>
        <p:spPr>
          <a:xfrm>
            <a:off x="7338919" y="1262301"/>
            <a:ext cx="1451038" cy="385362"/>
          </a:xfrm>
          <a:prstGeom prst="rect">
            <a:avLst/>
          </a:prstGeom>
          <a:noFill/>
        </p:spPr>
        <p:txBody>
          <a:bodyPr wrap="none" rtlCol="0">
            <a:spAutoFit/>
          </a:bodyPr>
          <a:lstStyle/>
          <a:p>
            <a:pPr algn="ctr"/>
            <a:r>
              <a:rPr lang="ja-JP" altLang="en-US" sz="952" dirty="0">
                <a:solidFill>
                  <a:srgbClr val="683AA2"/>
                </a:solidFill>
                <a:latin typeface="Meiryo UI" panose="020B0604030504040204" pitchFamily="50" charset="-128"/>
                <a:ea typeface="Meiryo UI" panose="020B0604030504040204" pitchFamily="50" charset="-128"/>
              </a:rPr>
              <a:t>事業変革の体制が整い</a:t>
            </a:r>
            <a:endParaRPr lang="en-US" altLang="ja-JP" sz="952" dirty="0">
              <a:solidFill>
                <a:srgbClr val="683AA2"/>
              </a:solidFill>
              <a:latin typeface="Meiryo UI" panose="020B0604030504040204" pitchFamily="50" charset="-128"/>
              <a:ea typeface="Meiryo UI" panose="020B0604030504040204" pitchFamily="50" charset="-128"/>
            </a:endParaRPr>
          </a:p>
          <a:p>
            <a:pPr algn="ctr"/>
            <a:r>
              <a:rPr lang="ja-JP" altLang="en-US" sz="952" dirty="0">
                <a:solidFill>
                  <a:srgbClr val="683AA2"/>
                </a:solidFill>
                <a:latin typeface="Meiryo UI" panose="020B0604030504040204" pitchFamily="50" charset="-128"/>
                <a:ea typeface="Meiryo UI" panose="020B0604030504040204" pitchFamily="50" charset="-128"/>
              </a:rPr>
              <a:t>環境の変化に迅速に対応</a:t>
            </a:r>
          </a:p>
        </p:txBody>
      </p:sp>
      <p:sp>
        <p:nvSpPr>
          <p:cNvPr id="15" name="テキスト ボックス 14">
            <a:extLst>
              <a:ext uri="{FF2B5EF4-FFF2-40B4-BE49-F238E27FC236}">
                <a16:creationId xmlns:a16="http://schemas.microsoft.com/office/drawing/2014/main" id="{35CA9955-330C-466F-89DD-DA6FAF9430BA}"/>
              </a:ext>
            </a:extLst>
          </p:cNvPr>
          <p:cNvSpPr txBox="1"/>
          <p:nvPr/>
        </p:nvSpPr>
        <p:spPr>
          <a:xfrm>
            <a:off x="285308" y="4266123"/>
            <a:ext cx="1672253" cy="538865"/>
          </a:xfrm>
          <a:prstGeom prst="rect">
            <a:avLst/>
          </a:prstGeom>
          <a:noFill/>
        </p:spPr>
        <p:txBody>
          <a:bodyPr wrap="none" rtlCol="0">
            <a:spAutoFit/>
          </a:bodyPr>
          <a:lstStyle/>
          <a:p>
            <a:r>
              <a:rPr lang="ja-JP" altLang="en-US" sz="1451" dirty="0">
                <a:solidFill>
                  <a:schemeClr val="bg1"/>
                </a:solidFill>
                <a:latin typeface="Meiryo UI" panose="020B0604030504040204" pitchFamily="50" charset="-128"/>
                <a:ea typeface="Meiryo UI" panose="020B0604030504040204" pitchFamily="50" charset="-128"/>
              </a:rPr>
              <a:t>インフラ環境の整備</a:t>
            </a:r>
            <a:endParaRPr lang="en-US" altLang="ja-JP" sz="1451" dirty="0">
              <a:solidFill>
                <a:schemeClr val="bg1"/>
              </a:solidFill>
              <a:latin typeface="Meiryo UI" panose="020B0604030504040204" pitchFamily="50" charset="-128"/>
              <a:ea typeface="Meiryo UI" panose="020B0604030504040204" pitchFamily="50" charset="-128"/>
            </a:endParaRPr>
          </a:p>
          <a:p>
            <a:r>
              <a:rPr lang="ja-JP" altLang="en-US" sz="1451" dirty="0">
                <a:solidFill>
                  <a:schemeClr val="bg1"/>
                </a:solidFill>
                <a:latin typeface="Meiryo UI" panose="020B0604030504040204" pitchFamily="50" charset="-128"/>
                <a:ea typeface="Meiryo UI" panose="020B0604030504040204" pitchFamily="50" charset="-128"/>
              </a:rPr>
              <a:t>事業継続体制構築</a:t>
            </a:r>
          </a:p>
        </p:txBody>
      </p:sp>
      <p:sp>
        <p:nvSpPr>
          <p:cNvPr id="16" name="テキスト ボックス 15">
            <a:extLst>
              <a:ext uri="{FF2B5EF4-FFF2-40B4-BE49-F238E27FC236}">
                <a16:creationId xmlns:a16="http://schemas.microsoft.com/office/drawing/2014/main" id="{32D15B92-8A6F-44CB-A28B-5A78EC013E26}"/>
              </a:ext>
            </a:extLst>
          </p:cNvPr>
          <p:cNvSpPr txBox="1"/>
          <p:nvPr/>
        </p:nvSpPr>
        <p:spPr>
          <a:xfrm>
            <a:off x="7854006" y="2724100"/>
            <a:ext cx="1617751" cy="538865"/>
          </a:xfrm>
          <a:prstGeom prst="rect">
            <a:avLst/>
          </a:prstGeom>
          <a:noFill/>
        </p:spPr>
        <p:txBody>
          <a:bodyPr wrap="none" rtlCol="0">
            <a:spAutoFit/>
          </a:bodyPr>
          <a:lstStyle/>
          <a:p>
            <a:r>
              <a:rPr lang="ja-JP" altLang="en-US" sz="1451" dirty="0">
                <a:solidFill>
                  <a:schemeClr val="bg1"/>
                </a:solidFill>
                <a:latin typeface="Meiryo UI" panose="020B0604030504040204" pitchFamily="50" charset="-128"/>
                <a:ea typeface="Meiryo UI" panose="020B0604030504040204" pitchFamily="50" charset="-128"/>
              </a:rPr>
              <a:t>プラットフォーム形成</a:t>
            </a:r>
            <a:endParaRPr lang="en-US" altLang="ja-JP" sz="1451" dirty="0">
              <a:solidFill>
                <a:schemeClr val="bg1"/>
              </a:solidFill>
              <a:latin typeface="Meiryo UI" panose="020B0604030504040204" pitchFamily="50" charset="-128"/>
              <a:ea typeface="Meiryo UI" panose="020B0604030504040204" pitchFamily="50" charset="-128"/>
            </a:endParaRPr>
          </a:p>
          <a:p>
            <a:r>
              <a:rPr lang="ja-JP" altLang="en-US" sz="1451" dirty="0">
                <a:solidFill>
                  <a:schemeClr val="bg1"/>
                </a:solidFill>
                <a:latin typeface="Meiryo UI" panose="020B0604030504040204" pitchFamily="50" charset="-128"/>
                <a:ea typeface="Meiryo UI" panose="020B0604030504040204" pitchFamily="50" charset="-128"/>
              </a:rPr>
              <a:t>更なる改革の加速</a:t>
            </a:r>
          </a:p>
        </p:txBody>
      </p:sp>
      <p:sp>
        <p:nvSpPr>
          <p:cNvPr id="17" name="楕円 16">
            <a:extLst>
              <a:ext uri="{FF2B5EF4-FFF2-40B4-BE49-F238E27FC236}">
                <a16:creationId xmlns:a16="http://schemas.microsoft.com/office/drawing/2014/main" id="{F8291B58-C783-42F6-A305-B4265ECF9F0D}"/>
              </a:ext>
            </a:extLst>
          </p:cNvPr>
          <p:cNvSpPr/>
          <p:nvPr/>
        </p:nvSpPr>
        <p:spPr bwMode="auto">
          <a:xfrm>
            <a:off x="3596471" y="4622495"/>
            <a:ext cx="890420" cy="890420"/>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pic>
        <p:nvPicPr>
          <p:cNvPr id="18" name="図 17">
            <a:extLst>
              <a:ext uri="{FF2B5EF4-FFF2-40B4-BE49-F238E27FC236}">
                <a16:creationId xmlns:a16="http://schemas.microsoft.com/office/drawing/2014/main" id="{04255FC2-CE83-40BA-AB1D-54DF4129DB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0263" y="5037369"/>
            <a:ext cx="311615" cy="417983"/>
          </a:xfrm>
          <a:prstGeom prst="rect">
            <a:avLst/>
          </a:prstGeom>
        </p:spPr>
      </p:pic>
      <p:sp>
        <p:nvSpPr>
          <p:cNvPr id="19" name="テキスト ボックス 18">
            <a:extLst>
              <a:ext uri="{FF2B5EF4-FFF2-40B4-BE49-F238E27FC236}">
                <a16:creationId xmlns:a16="http://schemas.microsoft.com/office/drawing/2014/main" id="{F6C55776-4819-4D69-89BF-46013BEC456E}"/>
              </a:ext>
            </a:extLst>
          </p:cNvPr>
          <p:cNvSpPr txBox="1"/>
          <p:nvPr/>
        </p:nvSpPr>
        <p:spPr>
          <a:xfrm>
            <a:off x="3570542" y="4662330"/>
            <a:ext cx="925253"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テレワーク</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ja-JP" altLang="en-US" sz="1088" b="1" dirty="0">
                <a:solidFill>
                  <a:srgbClr val="002060"/>
                </a:solidFill>
                <a:latin typeface="Meiryo UI" panose="020B0604030504040204" pitchFamily="50" charset="-128"/>
                <a:ea typeface="Meiryo UI" panose="020B0604030504040204" pitchFamily="50" charset="-128"/>
              </a:rPr>
              <a:t>ソリューション</a:t>
            </a:r>
          </a:p>
        </p:txBody>
      </p:sp>
      <p:sp>
        <p:nvSpPr>
          <p:cNvPr id="20" name="楕円 19">
            <a:extLst>
              <a:ext uri="{FF2B5EF4-FFF2-40B4-BE49-F238E27FC236}">
                <a16:creationId xmlns:a16="http://schemas.microsoft.com/office/drawing/2014/main" id="{0C8392B0-6541-4EEF-90A2-82C087B172ED}"/>
              </a:ext>
            </a:extLst>
          </p:cNvPr>
          <p:cNvSpPr/>
          <p:nvPr/>
        </p:nvSpPr>
        <p:spPr bwMode="auto">
          <a:xfrm>
            <a:off x="7044648" y="5273469"/>
            <a:ext cx="1195335" cy="119533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pic>
        <p:nvPicPr>
          <p:cNvPr id="21" name="図 20">
            <a:extLst>
              <a:ext uri="{FF2B5EF4-FFF2-40B4-BE49-F238E27FC236}">
                <a16:creationId xmlns:a16="http://schemas.microsoft.com/office/drawing/2014/main" id="{C4934997-8C9D-42AF-B034-70878DFA6AC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19575" y="5754870"/>
            <a:ext cx="652433" cy="604199"/>
          </a:xfrm>
          <a:prstGeom prst="rect">
            <a:avLst/>
          </a:prstGeom>
        </p:spPr>
      </p:pic>
      <p:sp>
        <p:nvSpPr>
          <p:cNvPr id="22" name="楕円 21">
            <a:extLst>
              <a:ext uri="{FF2B5EF4-FFF2-40B4-BE49-F238E27FC236}">
                <a16:creationId xmlns:a16="http://schemas.microsoft.com/office/drawing/2014/main" id="{83F82E8B-932D-4220-8ECB-FB9BF11BE07F}"/>
              </a:ext>
            </a:extLst>
          </p:cNvPr>
          <p:cNvSpPr/>
          <p:nvPr/>
        </p:nvSpPr>
        <p:spPr bwMode="auto">
          <a:xfrm>
            <a:off x="4673358" y="4175185"/>
            <a:ext cx="1010238" cy="1010238"/>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23" name="テキスト ボックス 22">
            <a:extLst>
              <a:ext uri="{FF2B5EF4-FFF2-40B4-BE49-F238E27FC236}">
                <a16:creationId xmlns:a16="http://schemas.microsoft.com/office/drawing/2014/main" id="{5DF29FEA-AF48-407F-BB14-220CD8F8BE33}"/>
              </a:ext>
            </a:extLst>
          </p:cNvPr>
          <p:cNvSpPr txBox="1"/>
          <p:nvPr/>
        </p:nvSpPr>
        <p:spPr>
          <a:xfrm>
            <a:off x="4734154" y="4255901"/>
            <a:ext cx="925253" cy="427168"/>
          </a:xfrm>
          <a:prstGeom prst="rect">
            <a:avLst/>
          </a:prstGeom>
          <a:noFill/>
        </p:spPr>
        <p:txBody>
          <a:bodyPr wrap="none" rtlCol="0">
            <a:spAutoFit/>
          </a:bodyPr>
          <a:lstStyle/>
          <a:p>
            <a:r>
              <a:rPr lang="ja-JP" altLang="en-US" sz="1088" b="1" dirty="0">
                <a:solidFill>
                  <a:srgbClr val="002060"/>
                </a:solidFill>
                <a:latin typeface="Meiryo UI" panose="020B0604030504040204" pitchFamily="50" charset="-128"/>
                <a:ea typeface="Meiryo UI" panose="020B0604030504040204" pitchFamily="50" charset="-128"/>
              </a:rPr>
              <a:t>従業員教育</a:t>
            </a:r>
            <a:endParaRPr lang="en-US" altLang="ja-JP" sz="1088" b="1" dirty="0">
              <a:solidFill>
                <a:srgbClr val="002060"/>
              </a:solidFill>
              <a:latin typeface="Meiryo UI" panose="020B0604030504040204" pitchFamily="50" charset="-128"/>
              <a:ea typeface="Meiryo UI" panose="020B0604030504040204" pitchFamily="50" charset="-128"/>
            </a:endParaRPr>
          </a:p>
          <a:p>
            <a:r>
              <a:rPr lang="ja-JP" altLang="en-US" sz="1088" b="1" dirty="0">
                <a:solidFill>
                  <a:srgbClr val="002060"/>
                </a:solidFill>
                <a:latin typeface="Meiryo UI" panose="020B0604030504040204" pitchFamily="50" charset="-128"/>
                <a:ea typeface="Meiryo UI" panose="020B0604030504040204" pitchFamily="50" charset="-128"/>
              </a:rPr>
              <a:t>ソリューション</a:t>
            </a:r>
          </a:p>
        </p:txBody>
      </p:sp>
      <p:sp>
        <p:nvSpPr>
          <p:cNvPr id="24" name="テキスト ボックス 23">
            <a:extLst>
              <a:ext uri="{FF2B5EF4-FFF2-40B4-BE49-F238E27FC236}">
                <a16:creationId xmlns:a16="http://schemas.microsoft.com/office/drawing/2014/main" id="{F733D526-6B12-4BD8-9CEB-372AE3524913}"/>
              </a:ext>
            </a:extLst>
          </p:cNvPr>
          <p:cNvSpPr txBox="1"/>
          <p:nvPr/>
        </p:nvSpPr>
        <p:spPr>
          <a:xfrm>
            <a:off x="4233515" y="3782702"/>
            <a:ext cx="1192249" cy="315599"/>
          </a:xfrm>
          <a:prstGeom prst="rect">
            <a:avLst/>
          </a:prstGeom>
          <a:noFill/>
        </p:spPr>
        <p:txBody>
          <a:bodyPr wrap="none" rtlCol="0">
            <a:spAutoFit/>
          </a:bodyPr>
          <a:lstStyle/>
          <a:p>
            <a:r>
              <a:rPr lang="en-US" altLang="ja-JP" sz="1451" dirty="0">
                <a:solidFill>
                  <a:schemeClr val="bg1"/>
                </a:solidFill>
                <a:latin typeface="Meiryo UI" panose="020B0604030504040204" pitchFamily="50" charset="-128"/>
                <a:ea typeface="Meiryo UI" panose="020B0604030504040204" pitchFamily="50" charset="-128"/>
              </a:rPr>
              <a:t>DX</a:t>
            </a:r>
            <a:r>
              <a:rPr lang="ja-JP" altLang="en-US" sz="1451" dirty="0">
                <a:solidFill>
                  <a:schemeClr val="bg1"/>
                </a:solidFill>
                <a:latin typeface="Meiryo UI" panose="020B0604030504040204" pitchFamily="50" charset="-128"/>
                <a:ea typeface="Meiryo UI" panose="020B0604030504040204" pitchFamily="50" charset="-128"/>
              </a:rPr>
              <a:t>人材確保</a:t>
            </a:r>
          </a:p>
        </p:txBody>
      </p:sp>
      <p:sp>
        <p:nvSpPr>
          <p:cNvPr id="25" name="テキスト ボックス 24">
            <a:extLst>
              <a:ext uri="{FF2B5EF4-FFF2-40B4-BE49-F238E27FC236}">
                <a16:creationId xmlns:a16="http://schemas.microsoft.com/office/drawing/2014/main" id="{FB656DD8-5E58-4771-8986-0D889C05ACD6}"/>
              </a:ext>
            </a:extLst>
          </p:cNvPr>
          <p:cNvSpPr txBox="1"/>
          <p:nvPr/>
        </p:nvSpPr>
        <p:spPr>
          <a:xfrm>
            <a:off x="5781668" y="3372166"/>
            <a:ext cx="1716432" cy="315599"/>
          </a:xfrm>
          <a:prstGeom prst="rect">
            <a:avLst/>
          </a:prstGeom>
          <a:noFill/>
        </p:spPr>
        <p:txBody>
          <a:bodyPr wrap="none" rtlCol="0">
            <a:spAutoFit/>
          </a:bodyPr>
          <a:lstStyle/>
          <a:p>
            <a:r>
              <a:rPr lang="en-US" altLang="ja-JP" sz="1451" dirty="0">
                <a:solidFill>
                  <a:schemeClr val="bg1"/>
                </a:solidFill>
                <a:latin typeface="Meiryo UI" panose="020B0604030504040204" pitchFamily="50" charset="-128"/>
                <a:ea typeface="Meiryo UI" panose="020B0604030504040204" pitchFamily="50" charset="-128"/>
              </a:rPr>
              <a:t>DX</a:t>
            </a:r>
            <a:r>
              <a:rPr lang="ja-JP" altLang="en-US" sz="1451" dirty="0">
                <a:solidFill>
                  <a:schemeClr val="bg1"/>
                </a:solidFill>
                <a:latin typeface="Meiryo UI" panose="020B0604030504040204" pitchFamily="50" charset="-128"/>
                <a:ea typeface="Meiryo UI" panose="020B0604030504040204" pitchFamily="50" charset="-128"/>
              </a:rPr>
              <a:t>推進状況の把握</a:t>
            </a:r>
          </a:p>
        </p:txBody>
      </p:sp>
      <p:sp>
        <p:nvSpPr>
          <p:cNvPr id="26" name="テキスト ボックス 25">
            <a:extLst>
              <a:ext uri="{FF2B5EF4-FFF2-40B4-BE49-F238E27FC236}">
                <a16:creationId xmlns:a16="http://schemas.microsoft.com/office/drawing/2014/main" id="{3091E9D0-F09B-42C3-8C25-0BF438DCB109}"/>
              </a:ext>
            </a:extLst>
          </p:cNvPr>
          <p:cNvSpPr txBox="1"/>
          <p:nvPr/>
        </p:nvSpPr>
        <p:spPr>
          <a:xfrm>
            <a:off x="2313465" y="4087303"/>
            <a:ext cx="1564146" cy="538865"/>
          </a:xfrm>
          <a:prstGeom prst="rect">
            <a:avLst/>
          </a:prstGeom>
          <a:noFill/>
        </p:spPr>
        <p:txBody>
          <a:bodyPr wrap="none" rtlCol="0">
            <a:spAutoFit/>
          </a:bodyPr>
          <a:lstStyle/>
          <a:p>
            <a:pPr algn="ctr"/>
            <a:r>
              <a:rPr lang="en-US" altLang="ja-JP" sz="1451" dirty="0">
                <a:solidFill>
                  <a:schemeClr val="bg1"/>
                </a:solidFill>
                <a:latin typeface="Meiryo UI" panose="020B0604030504040204" pitchFamily="50" charset="-128"/>
                <a:ea typeface="Meiryo UI" panose="020B0604030504040204" pitchFamily="50" charset="-128"/>
              </a:rPr>
              <a:t>DX</a:t>
            </a:r>
            <a:r>
              <a:rPr lang="ja-JP" altLang="en-US" sz="1451" dirty="0">
                <a:solidFill>
                  <a:schemeClr val="bg1"/>
                </a:solidFill>
                <a:latin typeface="Meiryo UI" panose="020B0604030504040204" pitchFamily="50" charset="-128"/>
                <a:ea typeface="Meiryo UI" panose="020B0604030504040204" pitchFamily="50" charset="-128"/>
              </a:rPr>
              <a:t>戦略づくり</a:t>
            </a:r>
            <a:endParaRPr lang="en-US" altLang="ja-JP" sz="1451" dirty="0">
              <a:solidFill>
                <a:schemeClr val="bg1"/>
              </a:solidFill>
              <a:latin typeface="Meiryo UI" panose="020B0604030504040204" pitchFamily="50" charset="-128"/>
              <a:ea typeface="Meiryo UI" panose="020B0604030504040204" pitchFamily="50" charset="-128"/>
            </a:endParaRPr>
          </a:p>
          <a:p>
            <a:pPr algn="ctr"/>
            <a:r>
              <a:rPr lang="en-US" altLang="ja-JP" sz="1451" dirty="0">
                <a:solidFill>
                  <a:schemeClr val="bg1"/>
                </a:solidFill>
                <a:latin typeface="Meiryo UI" panose="020B0604030504040204" pitchFamily="50" charset="-128"/>
                <a:ea typeface="Meiryo UI" panose="020B0604030504040204" pitchFamily="50" charset="-128"/>
              </a:rPr>
              <a:t>DX</a:t>
            </a:r>
            <a:r>
              <a:rPr lang="ja-JP" altLang="en-US" sz="1451" dirty="0">
                <a:solidFill>
                  <a:schemeClr val="bg1"/>
                </a:solidFill>
                <a:latin typeface="Meiryo UI" panose="020B0604030504040204" pitchFamily="50" charset="-128"/>
                <a:ea typeface="Meiryo UI" panose="020B0604030504040204" pitchFamily="50" charset="-128"/>
              </a:rPr>
              <a:t>推進体制構築</a:t>
            </a:r>
          </a:p>
        </p:txBody>
      </p:sp>
      <p:sp>
        <p:nvSpPr>
          <p:cNvPr id="27" name="楕円 26">
            <a:extLst>
              <a:ext uri="{FF2B5EF4-FFF2-40B4-BE49-F238E27FC236}">
                <a16:creationId xmlns:a16="http://schemas.microsoft.com/office/drawing/2014/main" id="{882D6E7F-FFD8-453C-93C0-C9CFA3AFDF21}"/>
              </a:ext>
            </a:extLst>
          </p:cNvPr>
          <p:cNvSpPr/>
          <p:nvPr/>
        </p:nvSpPr>
        <p:spPr bwMode="auto">
          <a:xfrm>
            <a:off x="8400487" y="4810853"/>
            <a:ext cx="1195335" cy="119533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28" name="テキスト ボックス 27">
            <a:extLst>
              <a:ext uri="{FF2B5EF4-FFF2-40B4-BE49-F238E27FC236}">
                <a16:creationId xmlns:a16="http://schemas.microsoft.com/office/drawing/2014/main" id="{F9B25286-1D1C-4049-BD61-33E8AFCA55F7}"/>
              </a:ext>
            </a:extLst>
          </p:cNvPr>
          <p:cNvSpPr txBox="1"/>
          <p:nvPr/>
        </p:nvSpPr>
        <p:spPr>
          <a:xfrm>
            <a:off x="8511667" y="4960576"/>
            <a:ext cx="923651"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ベンダー企業</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ja-JP" altLang="en-US" sz="1088" b="1" dirty="0" err="1">
                <a:solidFill>
                  <a:srgbClr val="002060"/>
                </a:solidFill>
                <a:latin typeface="Meiryo UI" panose="020B0604030504040204" pitchFamily="50" charset="-128"/>
                <a:ea typeface="Meiryo UI" panose="020B0604030504040204" pitchFamily="50" charset="-128"/>
              </a:rPr>
              <a:t>と共</a:t>
            </a:r>
            <a:r>
              <a:rPr lang="ja-JP" altLang="en-US" sz="1088" b="1" dirty="0">
                <a:solidFill>
                  <a:srgbClr val="002060"/>
                </a:solidFill>
                <a:latin typeface="Meiryo UI" panose="020B0604030504040204" pitchFamily="50" charset="-128"/>
                <a:ea typeface="Meiryo UI" panose="020B0604030504040204" pitchFamily="50" charset="-128"/>
              </a:rPr>
              <a:t>創推進</a:t>
            </a:r>
            <a:endParaRPr lang="en-US" altLang="ja-JP" sz="1088" b="1" dirty="0">
              <a:solidFill>
                <a:srgbClr val="002060"/>
              </a:solidFill>
              <a:latin typeface="Meiryo UI" panose="020B0604030504040204" pitchFamily="50" charset="-128"/>
              <a:ea typeface="Meiryo UI" panose="020B0604030504040204" pitchFamily="50" charset="-128"/>
            </a:endParaRPr>
          </a:p>
        </p:txBody>
      </p:sp>
      <p:pic>
        <p:nvPicPr>
          <p:cNvPr id="29" name="図 28">
            <a:extLst>
              <a:ext uri="{FF2B5EF4-FFF2-40B4-BE49-F238E27FC236}">
                <a16:creationId xmlns:a16="http://schemas.microsoft.com/office/drawing/2014/main" id="{F35566BA-7EF6-417A-8C9B-503AC8A1C64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5445" y="4628977"/>
            <a:ext cx="560776" cy="484947"/>
          </a:xfrm>
          <a:prstGeom prst="rect">
            <a:avLst/>
          </a:prstGeom>
        </p:spPr>
      </p:pic>
      <p:sp>
        <p:nvSpPr>
          <p:cNvPr id="30" name="テキスト ボックス 29">
            <a:extLst>
              <a:ext uri="{FF2B5EF4-FFF2-40B4-BE49-F238E27FC236}">
                <a16:creationId xmlns:a16="http://schemas.microsoft.com/office/drawing/2014/main" id="{F30453FC-AD02-4EEB-88A3-65A91BF18FCD}"/>
              </a:ext>
            </a:extLst>
          </p:cNvPr>
          <p:cNvSpPr txBox="1"/>
          <p:nvPr/>
        </p:nvSpPr>
        <p:spPr>
          <a:xfrm>
            <a:off x="7138577" y="5342861"/>
            <a:ext cx="925253" cy="427168"/>
          </a:xfrm>
          <a:prstGeom prst="rect">
            <a:avLst/>
          </a:prstGeom>
          <a:noFill/>
        </p:spPr>
        <p:txBody>
          <a:bodyPr wrap="none" rtlCol="0">
            <a:spAutoFit/>
          </a:bodyPr>
          <a:lstStyle/>
          <a:p>
            <a:pPr algn="ctr"/>
            <a:r>
              <a:rPr lang="en-US" altLang="ja-JP" sz="1088" b="1" dirty="0">
                <a:solidFill>
                  <a:srgbClr val="002060"/>
                </a:solidFill>
                <a:latin typeface="Meiryo UI" panose="020B0604030504040204" pitchFamily="50" charset="-128"/>
                <a:ea typeface="Meiryo UI" panose="020B0604030504040204" pitchFamily="50" charset="-128"/>
              </a:rPr>
              <a:t>5G</a:t>
            </a:r>
          </a:p>
          <a:p>
            <a:pPr algn="ctr"/>
            <a:r>
              <a:rPr lang="ja-JP" altLang="en-US" sz="1088" b="1" dirty="0">
                <a:solidFill>
                  <a:srgbClr val="002060"/>
                </a:solidFill>
                <a:latin typeface="Meiryo UI" panose="020B0604030504040204" pitchFamily="50" charset="-128"/>
                <a:ea typeface="Meiryo UI" panose="020B0604030504040204" pitchFamily="50" charset="-128"/>
              </a:rPr>
              <a:t>ソリューション</a:t>
            </a:r>
          </a:p>
        </p:txBody>
      </p:sp>
      <p:sp>
        <p:nvSpPr>
          <p:cNvPr id="31" name="楕円 30">
            <a:extLst>
              <a:ext uri="{FF2B5EF4-FFF2-40B4-BE49-F238E27FC236}">
                <a16:creationId xmlns:a16="http://schemas.microsoft.com/office/drawing/2014/main" id="{1C8FE1CA-72F4-42F8-8610-3937C08321AF}"/>
              </a:ext>
            </a:extLst>
          </p:cNvPr>
          <p:cNvSpPr/>
          <p:nvPr/>
        </p:nvSpPr>
        <p:spPr bwMode="auto">
          <a:xfrm>
            <a:off x="5716018" y="4754020"/>
            <a:ext cx="1195335" cy="119533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pic>
        <p:nvPicPr>
          <p:cNvPr id="32" name="図 31">
            <a:extLst>
              <a:ext uri="{FF2B5EF4-FFF2-40B4-BE49-F238E27FC236}">
                <a16:creationId xmlns:a16="http://schemas.microsoft.com/office/drawing/2014/main" id="{ECBE16EA-6D04-4FDE-8B44-311E709750B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984883" y="5193076"/>
            <a:ext cx="615244" cy="571132"/>
          </a:xfrm>
          <a:prstGeom prst="rect">
            <a:avLst/>
          </a:prstGeom>
        </p:spPr>
      </p:pic>
      <p:sp>
        <p:nvSpPr>
          <p:cNvPr id="33" name="テキスト ボックス 32">
            <a:extLst>
              <a:ext uri="{FF2B5EF4-FFF2-40B4-BE49-F238E27FC236}">
                <a16:creationId xmlns:a16="http://schemas.microsoft.com/office/drawing/2014/main" id="{EFBBC3B7-489A-4177-A59C-03C509F9393D}"/>
              </a:ext>
            </a:extLst>
          </p:cNvPr>
          <p:cNvSpPr txBox="1"/>
          <p:nvPr/>
        </p:nvSpPr>
        <p:spPr>
          <a:xfrm>
            <a:off x="5816418" y="4812277"/>
            <a:ext cx="925253" cy="427168"/>
          </a:xfrm>
          <a:prstGeom prst="rect">
            <a:avLst/>
          </a:prstGeom>
          <a:noFill/>
        </p:spPr>
        <p:txBody>
          <a:bodyPr wrap="none" rtlCol="0">
            <a:spAutoFit/>
          </a:bodyPr>
          <a:lstStyle/>
          <a:p>
            <a:pPr algn="ctr"/>
            <a:r>
              <a:rPr lang="en-US" altLang="ja-JP" sz="1088" b="1" dirty="0">
                <a:solidFill>
                  <a:srgbClr val="002060"/>
                </a:solidFill>
                <a:latin typeface="Meiryo UI" panose="020B0604030504040204" pitchFamily="50" charset="-128"/>
                <a:ea typeface="Meiryo UI" panose="020B0604030504040204" pitchFamily="50" charset="-128"/>
              </a:rPr>
              <a:t>AI/IoT</a:t>
            </a:r>
          </a:p>
          <a:p>
            <a:pPr algn="ctr"/>
            <a:r>
              <a:rPr lang="ja-JP" altLang="en-US" sz="1088" b="1" dirty="0">
                <a:solidFill>
                  <a:srgbClr val="002060"/>
                </a:solidFill>
                <a:latin typeface="Meiryo UI" panose="020B0604030504040204" pitchFamily="50" charset="-128"/>
                <a:ea typeface="Meiryo UI" panose="020B0604030504040204" pitchFamily="50" charset="-128"/>
              </a:rPr>
              <a:t>ソリューション</a:t>
            </a:r>
          </a:p>
        </p:txBody>
      </p:sp>
      <p:sp>
        <p:nvSpPr>
          <p:cNvPr id="34" name="楕円 33">
            <a:extLst>
              <a:ext uri="{FF2B5EF4-FFF2-40B4-BE49-F238E27FC236}">
                <a16:creationId xmlns:a16="http://schemas.microsoft.com/office/drawing/2014/main" id="{949AC0BE-6D74-4F43-BA06-80B415692934}"/>
              </a:ext>
            </a:extLst>
          </p:cNvPr>
          <p:cNvSpPr/>
          <p:nvPr/>
        </p:nvSpPr>
        <p:spPr bwMode="auto">
          <a:xfrm>
            <a:off x="1810307" y="4807939"/>
            <a:ext cx="1195335" cy="119533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36" name="テキスト ボックス 35">
            <a:extLst>
              <a:ext uri="{FF2B5EF4-FFF2-40B4-BE49-F238E27FC236}">
                <a16:creationId xmlns:a16="http://schemas.microsoft.com/office/drawing/2014/main" id="{AA84F1F3-C825-43D5-8470-B482BAE7F373}"/>
              </a:ext>
            </a:extLst>
          </p:cNvPr>
          <p:cNvSpPr txBox="1"/>
          <p:nvPr/>
        </p:nvSpPr>
        <p:spPr>
          <a:xfrm>
            <a:off x="1921103" y="4936263"/>
            <a:ext cx="925253"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電帳法対応</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ja-JP" altLang="en-US" sz="1088" b="1" dirty="0">
                <a:solidFill>
                  <a:srgbClr val="002060"/>
                </a:solidFill>
                <a:latin typeface="Meiryo UI" panose="020B0604030504040204" pitchFamily="50" charset="-128"/>
                <a:ea typeface="Meiryo UI" panose="020B0604030504040204" pitchFamily="50" charset="-128"/>
              </a:rPr>
              <a:t>ソリューション</a:t>
            </a:r>
          </a:p>
        </p:txBody>
      </p:sp>
      <p:sp>
        <p:nvSpPr>
          <p:cNvPr id="37" name="楕円 36">
            <a:extLst>
              <a:ext uri="{FF2B5EF4-FFF2-40B4-BE49-F238E27FC236}">
                <a16:creationId xmlns:a16="http://schemas.microsoft.com/office/drawing/2014/main" id="{FDD784B9-1243-4CD2-ADD6-1D075D1ECAD5}"/>
              </a:ext>
            </a:extLst>
          </p:cNvPr>
          <p:cNvSpPr/>
          <p:nvPr/>
        </p:nvSpPr>
        <p:spPr bwMode="auto">
          <a:xfrm>
            <a:off x="268675" y="4905869"/>
            <a:ext cx="890420" cy="890420"/>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38" name="テキスト ボックス 37">
            <a:extLst>
              <a:ext uri="{FF2B5EF4-FFF2-40B4-BE49-F238E27FC236}">
                <a16:creationId xmlns:a16="http://schemas.microsoft.com/office/drawing/2014/main" id="{73FBC1F8-BE86-42B9-992D-9CB2E6470CFD}"/>
              </a:ext>
            </a:extLst>
          </p:cNvPr>
          <p:cNvSpPr txBox="1"/>
          <p:nvPr/>
        </p:nvSpPr>
        <p:spPr>
          <a:xfrm>
            <a:off x="275607" y="4979768"/>
            <a:ext cx="859531" cy="259751"/>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ハードウェア</a:t>
            </a:r>
          </a:p>
        </p:txBody>
      </p:sp>
      <p:sp>
        <p:nvSpPr>
          <p:cNvPr id="39" name="楕円 38">
            <a:extLst>
              <a:ext uri="{FF2B5EF4-FFF2-40B4-BE49-F238E27FC236}">
                <a16:creationId xmlns:a16="http://schemas.microsoft.com/office/drawing/2014/main" id="{92DA5400-C0D2-48D6-ADC3-A6085822B7E3}"/>
              </a:ext>
            </a:extLst>
          </p:cNvPr>
          <p:cNvSpPr/>
          <p:nvPr/>
        </p:nvSpPr>
        <p:spPr bwMode="auto">
          <a:xfrm>
            <a:off x="4485346" y="5448384"/>
            <a:ext cx="1088705" cy="108870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pic>
        <p:nvPicPr>
          <p:cNvPr id="40" name="図 39">
            <a:extLst>
              <a:ext uri="{FF2B5EF4-FFF2-40B4-BE49-F238E27FC236}">
                <a16:creationId xmlns:a16="http://schemas.microsoft.com/office/drawing/2014/main" id="{8E646431-B419-49D7-9B0B-9DFB022767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15238" y="5720697"/>
            <a:ext cx="742944" cy="719807"/>
          </a:xfrm>
          <a:prstGeom prst="rect">
            <a:avLst/>
          </a:prstGeom>
        </p:spPr>
      </p:pic>
      <p:sp>
        <p:nvSpPr>
          <p:cNvPr id="41" name="テキスト ボックス 40">
            <a:extLst>
              <a:ext uri="{FF2B5EF4-FFF2-40B4-BE49-F238E27FC236}">
                <a16:creationId xmlns:a16="http://schemas.microsoft.com/office/drawing/2014/main" id="{34010D28-3359-407D-AD0C-A25F5101C454}"/>
              </a:ext>
            </a:extLst>
          </p:cNvPr>
          <p:cNvSpPr txBox="1"/>
          <p:nvPr/>
        </p:nvSpPr>
        <p:spPr>
          <a:xfrm>
            <a:off x="4750136" y="5521737"/>
            <a:ext cx="476413" cy="259751"/>
          </a:xfrm>
          <a:prstGeom prst="rect">
            <a:avLst/>
          </a:prstGeom>
          <a:noFill/>
        </p:spPr>
        <p:txBody>
          <a:bodyPr wrap="none" rtlCol="0">
            <a:spAutoFit/>
          </a:bodyPr>
          <a:lstStyle/>
          <a:p>
            <a:pPr algn="ctr"/>
            <a:r>
              <a:rPr lang="en-US" altLang="ja-JP" sz="1088" b="1" dirty="0">
                <a:solidFill>
                  <a:srgbClr val="002060"/>
                </a:solidFill>
                <a:latin typeface="Meiryo UI" panose="020B0604030504040204" pitchFamily="50" charset="-128"/>
                <a:ea typeface="Meiryo UI" panose="020B0604030504040204" pitchFamily="50" charset="-128"/>
              </a:rPr>
              <a:t>ERP</a:t>
            </a:r>
            <a:endParaRPr lang="ja-JP" altLang="en-US" sz="1088" b="1" dirty="0">
              <a:solidFill>
                <a:srgbClr val="002060"/>
              </a:solidFill>
              <a:latin typeface="Meiryo UI" panose="020B0604030504040204" pitchFamily="50" charset="-128"/>
              <a:ea typeface="Meiryo UI" panose="020B0604030504040204" pitchFamily="50" charset="-128"/>
            </a:endParaRPr>
          </a:p>
        </p:txBody>
      </p:sp>
      <p:sp>
        <p:nvSpPr>
          <p:cNvPr id="42" name="楕円 41">
            <a:extLst>
              <a:ext uri="{FF2B5EF4-FFF2-40B4-BE49-F238E27FC236}">
                <a16:creationId xmlns:a16="http://schemas.microsoft.com/office/drawing/2014/main" id="{31F2FCDE-86DF-49E8-B0CA-08999B46E386}"/>
              </a:ext>
            </a:extLst>
          </p:cNvPr>
          <p:cNvSpPr/>
          <p:nvPr/>
        </p:nvSpPr>
        <p:spPr bwMode="auto">
          <a:xfrm>
            <a:off x="948203" y="5643170"/>
            <a:ext cx="890420" cy="890420"/>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43" name="テキスト ボックス 42">
            <a:extLst>
              <a:ext uri="{FF2B5EF4-FFF2-40B4-BE49-F238E27FC236}">
                <a16:creationId xmlns:a16="http://schemas.microsoft.com/office/drawing/2014/main" id="{F5FC0197-3CA2-45B1-B064-541C961A69E5}"/>
              </a:ext>
            </a:extLst>
          </p:cNvPr>
          <p:cNvSpPr txBox="1"/>
          <p:nvPr/>
        </p:nvSpPr>
        <p:spPr>
          <a:xfrm>
            <a:off x="976776" y="5711676"/>
            <a:ext cx="816250"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セキュリティ</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en-US" altLang="ja-JP" sz="1088" b="1" dirty="0">
                <a:solidFill>
                  <a:srgbClr val="002060"/>
                </a:solidFill>
                <a:latin typeface="Meiryo UI" panose="020B0604030504040204" pitchFamily="50" charset="-128"/>
                <a:ea typeface="Meiryo UI" panose="020B0604030504040204" pitchFamily="50" charset="-128"/>
              </a:rPr>
              <a:t>BCP</a:t>
            </a:r>
            <a:r>
              <a:rPr lang="ja-JP" altLang="en-US" sz="1088" b="1" dirty="0">
                <a:solidFill>
                  <a:srgbClr val="002060"/>
                </a:solidFill>
                <a:latin typeface="Meiryo UI" panose="020B0604030504040204" pitchFamily="50" charset="-128"/>
                <a:ea typeface="Meiryo UI" panose="020B0604030504040204" pitchFamily="50" charset="-128"/>
              </a:rPr>
              <a:t>対策</a:t>
            </a:r>
          </a:p>
        </p:txBody>
      </p:sp>
      <p:pic>
        <p:nvPicPr>
          <p:cNvPr id="44" name="図 43">
            <a:extLst>
              <a:ext uri="{FF2B5EF4-FFF2-40B4-BE49-F238E27FC236}">
                <a16:creationId xmlns:a16="http://schemas.microsoft.com/office/drawing/2014/main" id="{6E5E88F6-B37B-4F95-88B3-842927B18FE5}"/>
              </a:ext>
            </a:extLst>
          </p:cNvPr>
          <p:cNvPicPr>
            <a:picLocks noChangeAspect="1"/>
          </p:cNvPicPr>
          <p:nvPr/>
        </p:nvPicPr>
        <p:blipFill>
          <a:blip r:embed="rId13"/>
          <a:stretch>
            <a:fillRect/>
          </a:stretch>
        </p:blipFill>
        <p:spPr>
          <a:xfrm>
            <a:off x="364020" y="5276575"/>
            <a:ext cx="312226" cy="258975"/>
          </a:xfrm>
          <a:prstGeom prst="rect">
            <a:avLst/>
          </a:prstGeom>
        </p:spPr>
      </p:pic>
      <p:pic>
        <p:nvPicPr>
          <p:cNvPr id="45" name="図 44">
            <a:extLst>
              <a:ext uri="{FF2B5EF4-FFF2-40B4-BE49-F238E27FC236}">
                <a16:creationId xmlns:a16="http://schemas.microsoft.com/office/drawing/2014/main" id="{5DAF1DF2-D5D9-4455-B6D2-F3C1C2D22182}"/>
              </a:ext>
            </a:extLst>
          </p:cNvPr>
          <p:cNvPicPr>
            <a:picLocks noChangeAspect="1"/>
          </p:cNvPicPr>
          <p:nvPr/>
        </p:nvPicPr>
        <p:blipFill>
          <a:blip r:embed="rId14"/>
          <a:stretch>
            <a:fillRect/>
          </a:stretch>
        </p:blipFill>
        <p:spPr>
          <a:xfrm>
            <a:off x="1245282" y="6089307"/>
            <a:ext cx="326519" cy="400283"/>
          </a:xfrm>
          <a:prstGeom prst="rect">
            <a:avLst/>
          </a:prstGeom>
        </p:spPr>
      </p:pic>
      <p:pic>
        <p:nvPicPr>
          <p:cNvPr id="46" name="図 45">
            <a:extLst>
              <a:ext uri="{FF2B5EF4-FFF2-40B4-BE49-F238E27FC236}">
                <a16:creationId xmlns:a16="http://schemas.microsoft.com/office/drawing/2014/main" id="{E291EB99-A638-4035-B873-F0AC1103B7C4}"/>
              </a:ext>
            </a:extLst>
          </p:cNvPr>
          <p:cNvPicPr>
            <a:picLocks noChangeAspect="1"/>
          </p:cNvPicPr>
          <p:nvPr/>
        </p:nvPicPr>
        <p:blipFill>
          <a:blip r:embed="rId15"/>
          <a:stretch>
            <a:fillRect/>
          </a:stretch>
        </p:blipFill>
        <p:spPr>
          <a:xfrm>
            <a:off x="713566" y="5213735"/>
            <a:ext cx="270594" cy="475063"/>
          </a:xfrm>
          <a:prstGeom prst="rect">
            <a:avLst/>
          </a:prstGeom>
        </p:spPr>
      </p:pic>
      <p:sp>
        <p:nvSpPr>
          <p:cNvPr id="47" name="楕円 46">
            <a:extLst>
              <a:ext uri="{FF2B5EF4-FFF2-40B4-BE49-F238E27FC236}">
                <a16:creationId xmlns:a16="http://schemas.microsoft.com/office/drawing/2014/main" id="{A0C61136-4F7C-41F1-85ED-2354324162D9}"/>
              </a:ext>
            </a:extLst>
          </p:cNvPr>
          <p:cNvSpPr/>
          <p:nvPr/>
        </p:nvSpPr>
        <p:spPr bwMode="auto">
          <a:xfrm>
            <a:off x="6733969" y="3866014"/>
            <a:ext cx="985737" cy="985737"/>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48" name="テキスト ボックス 47">
            <a:extLst>
              <a:ext uri="{FF2B5EF4-FFF2-40B4-BE49-F238E27FC236}">
                <a16:creationId xmlns:a16="http://schemas.microsoft.com/office/drawing/2014/main" id="{99F9F79C-B50B-4401-A0D8-DDC28837DFE6}"/>
              </a:ext>
            </a:extLst>
          </p:cNvPr>
          <p:cNvSpPr txBox="1"/>
          <p:nvPr/>
        </p:nvSpPr>
        <p:spPr>
          <a:xfrm>
            <a:off x="6891343" y="3924271"/>
            <a:ext cx="696024" cy="259751"/>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ログ管理</a:t>
            </a:r>
          </a:p>
        </p:txBody>
      </p:sp>
      <p:pic>
        <p:nvPicPr>
          <p:cNvPr id="49" name="図 48">
            <a:extLst>
              <a:ext uri="{FF2B5EF4-FFF2-40B4-BE49-F238E27FC236}">
                <a16:creationId xmlns:a16="http://schemas.microsoft.com/office/drawing/2014/main" id="{AA427827-186F-41CA-9FAA-7AA081F2FBC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92843" y="4203213"/>
            <a:ext cx="693033" cy="449678"/>
          </a:xfrm>
          <a:prstGeom prst="rect">
            <a:avLst/>
          </a:prstGeom>
        </p:spPr>
      </p:pic>
      <p:sp>
        <p:nvSpPr>
          <p:cNvPr id="50" name="楕円 49">
            <a:extLst>
              <a:ext uri="{FF2B5EF4-FFF2-40B4-BE49-F238E27FC236}">
                <a16:creationId xmlns:a16="http://schemas.microsoft.com/office/drawing/2014/main" id="{662FB582-CD71-4ADE-B5E1-7DE4C021567F}"/>
              </a:ext>
            </a:extLst>
          </p:cNvPr>
          <p:cNvSpPr/>
          <p:nvPr/>
        </p:nvSpPr>
        <p:spPr bwMode="auto">
          <a:xfrm>
            <a:off x="8204870" y="3535619"/>
            <a:ext cx="1195335" cy="1195335"/>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51" name="テキスト ボックス 50">
            <a:extLst>
              <a:ext uri="{FF2B5EF4-FFF2-40B4-BE49-F238E27FC236}">
                <a16:creationId xmlns:a16="http://schemas.microsoft.com/office/drawing/2014/main" id="{5A8415F7-B982-429B-A774-C926F099DA1A}"/>
              </a:ext>
            </a:extLst>
          </p:cNvPr>
          <p:cNvSpPr txBox="1"/>
          <p:nvPr/>
        </p:nvSpPr>
        <p:spPr>
          <a:xfrm>
            <a:off x="8349456" y="3607259"/>
            <a:ext cx="856325"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最先端</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ja-JP" altLang="en-US" sz="1088" b="1" dirty="0">
                <a:solidFill>
                  <a:srgbClr val="002060"/>
                </a:solidFill>
                <a:latin typeface="Meiryo UI" panose="020B0604030504040204" pitchFamily="50" charset="-128"/>
                <a:ea typeface="Meiryo UI" panose="020B0604030504040204" pitchFamily="50" charset="-128"/>
              </a:rPr>
              <a:t>テクノロジー</a:t>
            </a:r>
            <a:endParaRPr lang="en-US" altLang="ja-JP" sz="1088" b="1" dirty="0">
              <a:solidFill>
                <a:srgbClr val="002060"/>
              </a:solidFill>
              <a:latin typeface="Meiryo UI" panose="020B0604030504040204" pitchFamily="50" charset="-128"/>
              <a:ea typeface="Meiryo UI" panose="020B0604030504040204" pitchFamily="50" charset="-128"/>
            </a:endParaRPr>
          </a:p>
        </p:txBody>
      </p:sp>
      <p:pic>
        <p:nvPicPr>
          <p:cNvPr id="52" name="図 51">
            <a:extLst>
              <a:ext uri="{FF2B5EF4-FFF2-40B4-BE49-F238E27FC236}">
                <a16:creationId xmlns:a16="http://schemas.microsoft.com/office/drawing/2014/main" id="{FF7315E2-F068-4232-99E4-19349E3D65B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516225" y="4017464"/>
            <a:ext cx="581413" cy="615263"/>
          </a:xfrm>
          <a:prstGeom prst="rect">
            <a:avLst/>
          </a:prstGeom>
        </p:spPr>
      </p:pic>
      <p:pic>
        <p:nvPicPr>
          <p:cNvPr id="53" name="図 52">
            <a:extLst>
              <a:ext uri="{FF2B5EF4-FFF2-40B4-BE49-F238E27FC236}">
                <a16:creationId xmlns:a16="http://schemas.microsoft.com/office/drawing/2014/main" id="{88B37891-C9EE-42BB-876C-D972D92EC4A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619333" y="5403753"/>
            <a:ext cx="760899" cy="461817"/>
          </a:xfrm>
          <a:prstGeom prst="rect">
            <a:avLst/>
          </a:prstGeom>
        </p:spPr>
      </p:pic>
      <p:sp>
        <p:nvSpPr>
          <p:cNvPr id="54" name="テキスト ボックス 53">
            <a:extLst>
              <a:ext uri="{FF2B5EF4-FFF2-40B4-BE49-F238E27FC236}">
                <a16:creationId xmlns:a16="http://schemas.microsoft.com/office/drawing/2014/main" id="{3529CB3A-E085-45D9-95B2-551979BCA496}"/>
              </a:ext>
            </a:extLst>
          </p:cNvPr>
          <p:cNvSpPr txBox="1"/>
          <p:nvPr/>
        </p:nvSpPr>
        <p:spPr>
          <a:xfrm rot="21328110">
            <a:off x="549299" y="3549449"/>
            <a:ext cx="1757212" cy="301749"/>
          </a:xfrm>
          <a:prstGeom prst="rect">
            <a:avLst/>
          </a:prstGeom>
          <a:noFill/>
        </p:spPr>
        <p:txBody>
          <a:bodyPr wrap="none" rtlCol="0">
            <a:spAutoFit/>
          </a:bodyPr>
          <a:lstStyle/>
          <a:p>
            <a:pPr algn="ctr"/>
            <a:r>
              <a:rPr lang="ja-JP" altLang="en-US" sz="1361" dirty="0">
                <a:solidFill>
                  <a:schemeClr val="bg1">
                    <a:lumMod val="50000"/>
                  </a:schemeClr>
                </a:solidFill>
                <a:latin typeface="メイリオ" panose="020B0604030504040204" pitchFamily="50" charset="-128"/>
                <a:ea typeface="メイリオ" panose="020B0604030504040204" pitchFamily="50" charset="-128"/>
              </a:rPr>
              <a:t>デジタイゼーション</a:t>
            </a:r>
          </a:p>
        </p:txBody>
      </p:sp>
      <p:sp>
        <p:nvSpPr>
          <p:cNvPr id="55" name="テキスト ボックス 54">
            <a:extLst>
              <a:ext uri="{FF2B5EF4-FFF2-40B4-BE49-F238E27FC236}">
                <a16:creationId xmlns:a16="http://schemas.microsoft.com/office/drawing/2014/main" id="{2D109F34-19AF-4694-9E5B-A4406DDE149F}"/>
              </a:ext>
            </a:extLst>
          </p:cNvPr>
          <p:cNvSpPr txBox="1"/>
          <p:nvPr/>
        </p:nvSpPr>
        <p:spPr>
          <a:xfrm rot="20912639">
            <a:off x="3230007" y="3165256"/>
            <a:ext cx="1931940" cy="301749"/>
          </a:xfrm>
          <a:prstGeom prst="rect">
            <a:avLst/>
          </a:prstGeom>
          <a:noFill/>
        </p:spPr>
        <p:txBody>
          <a:bodyPr wrap="none" rtlCol="0">
            <a:spAutoFit/>
          </a:bodyPr>
          <a:lstStyle/>
          <a:p>
            <a:pPr algn="ctr"/>
            <a:r>
              <a:rPr lang="ja-JP" altLang="en-US" sz="1361" dirty="0">
                <a:solidFill>
                  <a:schemeClr val="bg1">
                    <a:lumMod val="50000"/>
                  </a:schemeClr>
                </a:solidFill>
                <a:latin typeface="メイリオ" panose="020B0604030504040204" pitchFamily="50" charset="-128"/>
                <a:ea typeface="メイリオ" panose="020B0604030504040204" pitchFamily="50" charset="-128"/>
              </a:rPr>
              <a:t>デジタライゼーション</a:t>
            </a:r>
          </a:p>
        </p:txBody>
      </p:sp>
      <p:sp>
        <p:nvSpPr>
          <p:cNvPr id="56" name="テキスト ボックス 55">
            <a:extLst>
              <a:ext uri="{FF2B5EF4-FFF2-40B4-BE49-F238E27FC236}">
                <a16:creationId xmlns:a16="http://schemas.microsoft.com/office/drawing/2014/main" id="{6BE0125C-7DD0-4963-887C-8D680F4FC72D}"/>
              </a:ext>
            </a:extLst>
          </p:cNvPr>
          <p:cNvSpPr txBox="1"/>
          <p:nvPr/>
        </p:nvSpPr>
        <p:spPr>
          <a:xfrm rot="20333390">
            <a:off x="5358786" y="2149743"/>
            <a:ext cx="3517299" cy="334981"/>
          </a:xfrm>
          <a:prstGeom prst="rect">
            <a:avLst/>
          </a:prstGeom>
          <a:noFill/>
        </p:spPr>
        <p:txBody>
          <a:bodyPr wrap="none" rtlCol="0">
            <a:prstTxWarp prst="textArchDown">
              <a:avLst/>
            </a:prstTxWarp>
            <a:spAutoFit/>
          </a:bodyPr>
          <a:lstStyle/>
          <a:p>
            <a:pPr algn="ctr"/>
            <a:r>
              <a:rPr lang="ja-JP" altLang="en-US" sz="1361" dirty="0">
                <a:solidFill>
                  <a:schemeClr val="bg1">
                    <a:lumMod val="50000"/>
                  </a:schemeClr>
                </a:solidFill>
                <a:latin typeface="メイリオ" panose="020B0604030504040204" pitchFamily="50" charset="-128"/>
                <a:ea typeface="メイリオ" panose="020B0604030504040204" pitchFamily="50" charset="-128"/>
              </a:rPr>
              <a:t>デジタルトランスフォーメーション</a:t>
            </a:r>
          </a:p>
        </p:txBody>
      </p:sp>
      <p:sp>
        <p:nvSpPr>
          <p:cNvPr id="57" name="楕円 56">
            <a:extLst>
              <a:ext uri="{FF2B5EF4-FFF2-40B4-BE49-F238E27FC236}">
                <a16:creationId xmlns:a16="http://schemas.microsoft.com/office/drawing/2014/main" id="{2FC46DE1-8B64-487A-A8A9-31F46788502F}"/>
              </a:ext>
            </a:extLst>
          </p:cNvPr>
          <p:cNvSpPr/>
          <p:nvPr/>
        </p:nvSpPr>
        <p:spPr bwMode="auto">
          <a:xfrm>
            <a:off x="2995506" y="5481915"/>
            <a:ext cx="1057468" cy="1057468"/>
          </a:xfrm>
          <a:prstGeom prst="ellipse">
            <a:avLst/>
          </a:prstGeom>
          <a:solidFill>
            <a:schemeClr val="bg1"/>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ndParaRPr>
          </a:p>
        </p:txBody>
      </p:sp>
      <p:sp>
        <p:nvSpPr>
          <p:cNvPr id="59" name="テキスト ボックス 58">
            <a:extLst>
              <a:ext uri="{FF2B5EF4-FFF2-40B4-BE49-F238E27FC236}">
                <a16:creationId xmlns:a16="http://schemas.microsoft.com/office/drawing/2014/main" id="{0D7A077F-3D89-4A71-9587-4DDD478C18F3}"/>
              </a:ext>
            </a:extLst>
          </p:cNvPr>
          <p:cNvSpPr txBox="1"/>
          <p:nvPr/>
        </p:nvSpPr>
        <p:spPr>
          <a:xfrm>
            <a:off x="2975606" y="5638243"/>
            <a:ext cx="1063112" cy="427168"/>
          </a:xfrm>
          <a:prstGeom prst="rect">
            <a:avLst/>
          </a:prstGeom>
          <a:noFill/>
        </p:spPr>
        <p:txBody>
          <a:bodyPr wrap="none" rtlCol="0">
            <a:spAutoFit/>
          </a:bodyPr>
          <a:lstStyle/>
          <a:p>
            <a:pPr algn="ctr"/>
            <a:r>
              <a:rPr lang="ja-JP" altLang="en-US" sz="1088" b="1" dirty="0">
                <a:solidFill>
                  <a:srgbClr val="002060"/>
                </a:solidFill>
                <a:latin typeface="Meiryo UI" panose="020B0604030504040204" pitchFamily="50" charset="-128"/>
                <a:ea typeface="Meiryo UI" panose="020B0604030504040204" pitchFamily="50" charset="-128"/>
              </a:rPr>
              <a:t>コンサルティング</a:t>
            </a:r>
            <a:endParaRPr lang="en-US" altLang="ja-JP" sz="1088" b="1" dirty="0">
              <a:solidFill>
                <a:srgbClr val="002060"/>
              </a:solidFill>
              <a:latin typeface="Meiryo UI" panose="020B0604030504040204" pitchFamily="50" charset="-128"/>
              <a:ea typeface="Meiryo UI" panose="020B0604030504040204" pitchFamily="50" charset="-128"/>
            </a:endParaRPr>
          </a:p>
          <a:p>
            <a:pPr algn="ctr"/>
            <a:r>
              <a:rPr lang="ja-JP" altLang="en-US" sz="1088" b="1" dirty="0">
                <a:solidFill>
                  <a:srgbClr val="002060"/>
                </a:solidFill>
                <a:latin typeface="Meiryo UI" panose="020B0604030504040204" pitchFamily="50" charset="-128"/>
                <a:ea typeface="Meiryo UI" panose="020B0604030504040204" pitchFamily="50" charset="-128"/>
              </a:rPr>
              <a:t>サービス</a:t>
            </a:r>
          </a:p>
        </p:txBody>
      </p:sp>
      <p:pic>
        <p:nvPicPr>
          <p:cNvPr id="35" name="図 34">
            <a:extLst>
              <a:ext uri="{FF2B5EF4-FFF2-40B4-BE49-F238E27FC236}">
                <a16:creationId xmlns:a16="http://schemas.microsoft.com/office/drawing/2014/main" id="{43DFFF46-3C46-4F6B-AA34-F01752280F6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77577" y="6013192"/>
            <a:ext cx="496095" cy="428800"/>
          </a:xfrm>
          <a:prstGeom prst="rect">
            <a:avLst/>
          </a:prstGeom>
        </p:spPr>
      </p:pic>
      <p:pic>
        <p:nvPicPr>
          <p:cNvPr id="60" name="図 59">
            <a:extLst>
              <a:ext uri="{FF2B5EF4-FFF2-40B4-BE49-F238E27FC236}">
                <a16:creationId xmlns:a16="http://schemas.microsoft.com/office/drawing/2014/main" id="{1078D8B5-4292-47B8-A5CB-28D4A93B1585}"/>
              </a:ext>
            </a:extLst>
          </p:cNvPr>
          <p:cNvPicPr>
            <a:picLocks noChangeAspect="1"/>
          </p:cNvPicPr>
          <p:nvPr/>
        </p:nvPicPr>
        <p:blipFill>
          <a:blip r:embed="rId20"/>
          <a:stretch>
            <a:fillRect/>
          </a:stretch>
        </p:blipFill>
        <p:spPr>
          <a:xfrm>
            <a:off x="2199992" y="5386152"/>
            <a:ext cx="409117" cy="507475"/>
          </a:xfrm>
          <a:prstGeom prst="rect">
            <a:avLst/>
          </a:prstGeom>
        </p:spPr>
      </p:pic>
      <p:sp>
        <p:nvSpPr>
          <p:cNvPr id="2" name="スライド番号プレースホルダー 1">
            <a:extLst>
              <a:ext uri="{FF2B5EF4-FFF2-40B4-BE49-F238E27FC236}">
                <a16:creationId xmlns:a16="http://schemas.microsoft.com/office/drawing/2014/main" id="{A36AEA76-19CB-4FF4-B57F-D24DD3B66B19}"/>
              </a:ext>
            </a:extLst>
          </p:cNvPr>
          <p:cNvSpPr>
            <a:spLocks noGrp="1"/>
          </p:cNvSpPr>
          <p:nvPr>
            <p:ph type="sldNum" sz="quarter" idx="4"/>
          </p:nvPr>
        </p:nvSpPr>
        <p:spPr/>
        <p:txBody>
          <a:bodyPr/>
          <a:lstStyle/>
          <a:p>
            <a:pPr>
              <a:defRPr/>
            </a:pPr>
            <a:fld id="{FB3629B8-3F17-4C5D-9EA5-923845F78C95}" type="slidenum">
              <a:rPr lang="en-US" altLang="ja-JP" smtClean="0"/>
              <a:pPr>
                <a:defRPr/>
              </a:pPr>
              <a:t>69</a:t>
            </a:fld>
            <a:endParaRPr lang="en-US" altLang="ja-JP" dirty="0"/>
          </a:p>
        </p:txBody>
      </p:sp>
    </p:spTree>
    <p:extLst>
      <p:ext uri="{BB962C8B-B14F-4D97-AF65-F5344CB8AC3E}">
        <p14:creationId xmlns:p14="http://schemas.microsoft.com/office/powerpoint/2010/main" val="33702395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正方形/長方形 81">
            <a:extLst>
              <a:ext uri="{FF2B5EF4-FFF2-40B4-BE49-F238E27FC236}">
                <a16:creationId xmlns:a16="http://schemas.microsoft.com/office/drawing/2014/main" id="{D9B2019D-B95C-1200-119A-59FB3269F194}"/>
              </a:ext>
            </a:extLst>
          </p:cNvPr>
          <p:cNvSpPr/>
          <p:nvPr/>
        </p:nvSpPr>
        <p:spPr bwMode="auto">
          <a:xfrm>
            <a:off x="0" y="625637"/>
            <a:ext cx="9897414" cy="5967611"/>
          </a:xfrm>
          <a:prstGeom prst="rect">
            <a:avLst/>
          </a:prstGeom>
          <a:solidFill>
            <a:srgbClr val="E8E8E8"/>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10175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err="1">
              <a:ln>
                <a:noFill/>
              </a:ln>
              <a:solidFill>
                <a:schemeClr val="bg1"/>
              </a:solidFill>
              <a:effectLst/>
              <a:ea typeface="Meiryo UI" panose="020B0604030504040204" pitchFamily="50" charset="-128"/>
            </a:endParaRPr>
          </a:p>
        </p:txBody>
      </p:sp>
      <p:pic>
        <p:nvPicPr>
          <p:cNvPr id="56" name="図 55">
            <a:extLst>
              <a:ext uri="{FF2B5EF4-FFF2-40B4-BE49-F238E27FC236}">
                <a16:creationId xmlns:a16="http://schemas.microsoft.com/office/drawing/2014/main" id="{F3BC2C82-8AD7-4C4B-B1C8-7AF63212B0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84" t="-1" r="731" b="7673"/>
          <a:stretch/>
        </p:blipFill>
        <p:spPr>
          <a:xfrm>
            <a:off x="1" y="1752256"/>
            <a:ext cx="7475564" cy="4617529"/>
          </a:xfrm>
          <a:prstGeom prst="rect">
            <a:avLst/>
          </a:prstGeom>
        </p:spPr>
      </p:pic>
      <p:sp>
        <p:nvSpPr>
          <p:cNvPr id="2" name="タイトル 1">
            <a:extLst>
              <a:ext uri="{FF2B5EF4-FFF2-40B4-BE49-F238E27FC236}">
                <a16:creationId xmlns:a16="http://schemas.microsoft.com/office/drawing/2014/main" id="{F3475D47-840F-41CC-A202-2676D672576F}"/>
              </a:ext>
            </a:extLst>
          </p:cNvPr>
          <p:cNvSpPr>
            <a:spLocks noGrp="1"/>
          </p:cNvSpPr>
          <p:nvPr>
            <p:ph type="title"/>
          </p:nvPr>
        </p:nvSpPr>
        <p:spPr/>
        <p:txBody>
          <a:bodyPr/>
          <a:lstStyle/>
          <a:p>
            <a:r>
              <a:rPr lang="en-US" altLang="ja-JP" b="1" dirty="0"/>
              <a:t>DX Office</a:t>
            </a:r>
            <a:r>
              <a:rPr lang="ja-JP" altLang="en-US" b="1" dirty="0"/>
              <a:t> のご紹介</a:t>
            </a:r>
            <a:endParaRPr kumimoji="1" lang="ja-JP" altLang="en-US" dirty="0"/>
          </a:p>
        </p:txBody>
      </p:sp>
      <p:pic>
        <p:nvPicPr>
          <p:cNvPr id="41" name="図 40">
            <a:extLst>
              <a:ext uri="{FF2B5EF4-FFF2-40B4-BE49-F238E27FC236}">
                <a16:creationId xmlns:a16="http://schemas.microsoft.com/office/drawing/2014/main" id="{4EEB6CB8-9B14-48BD-9EF0-C62DCDAA8A93}"/>
              </a:ext>
            </a:extLst>
          </p:cNvPr>
          <p:cNvPicPr>
            <a:picLocks noChangeAspect="1"/>
          </p:cNvPicPr>
          <p:nvPr/>
        </p:nvPicPr>
        <p:blipFill rotWithShape="1">
          <a:blip r:embed="rId3">
            <a:extLst>
              <a:ext uri="{28A0092B-C50C-407E-A947-70E740481C1C}">
                <a14:useLocalDpi xmlns:a14="http://schemas.microsoft.com/office/drawing/2010/main" val="0"/>
              </a:ext>
            </a:extLst>
          </a:blip>
          <a:srcRect b="-7645"/>
          <a:stretch/>
        </p:blipFill>
        <p:spPr>
          <a:xfrm>
            <a:off x="281599" y="886712"/>
            <a:ext cx="4152656" cy="1338766"/>
          </a:xfrm>
          <a:prstGeom prst="rect">
            <a:avLst/>
          </a:prstGeom>
        </p:spPr>
      </p:pic>
      <p:sp>
        <p:nvSpPr>
          <p:cNvPr id="201" name="テキスト ボックス 200">
            <a:extLst>
              <a:ext uri="{FF2B5EF4-FFF2-40B4-BE49-F238E27FC236}">
                <a16:creationId xmlns:a16="http://schemas.microsoft.com/office/drawing/2014/main" id="{C9CFEC4D-02E9-4420-805C-20C305381B2C}"/>
              </a:ext>
            </a:extLst>
          </p:cNvPr>
          <p:cNvSpPr txBox="1"/>
          <p:nvPr/>
        </p:nvSpPr>
        <p:spPr>
          <a:xfrm>
            <a:off x="6029750" y="329464"/>
            <a:ext cx="3792382" cy="232692"/>
          </a:xfrm>
          <a:prstGeom prst="rect">
            <a:avLst/>
          </a:prstGeom>
          <a:noFill/>
        </p:spPr>
        <p:txBody>
          <a:bodyPr wrap="square" rtlCol="0">
            <a:spAutoFit/>
          </a:bodyPr>
          <a:lstStyle/>
          <a:p>
            <a:pPr algn="r">
              <a:lnSpc>
                <a:spcPct val="110000"/>
              </a:lnSpc>
            </a:pPr>
            <a:r>
              <a:rPr lang="en-US" altLang="ja-JP" sz="907" spc="45" dirty="0">
                <a:solidFill>
                  <a:schemeClr val="tx1">
                    <a:lumMod val="75000"/>
                    <a:lumOff val="25000"/>
                  </a:schemeClr>
                </a:solidFill>
                <a:latin typeface="+mn-lt"/>
                <a:ea typeface="+mn-ea"/>
              </a:rPr>
              <a:t>※</a:t>
            </a:r>
            <a:r>
              <a:rPr lang="ja-JP" altLang="en-US" sz="907" spc="45" dirty="0">
                <a:solidFill>
                  <a:schemeClr val="tx1">
                    <a:lumMod val="75000"/>
                    <a:lumOff val="25000"/>
                  </a:schemeClr>
                </a:solidFill>
                <a:latin typeface="+mn-lt"/>
                <a:ea typeface="+mn-ea"/>
              </a:rPr>
              <a:t>事前予約が必要です。詳しくは弊社営業までお問い合わせください。</a:t>
            </a:r>
            <a:endParaRPr lang="en-US" altLang="ja-JP" sz="907" spc="45" dirty="0">
              <a:solidFill>
                <a:schemeClr val="tx1">
                  <a:lumMod val="75000"/>
                  <a:lumOff val="25000"/>
                </a:schemeClr>
              </a:solidFill>
              <a:latin typeface="+mn-lt"/>
              <a:ea typeface="+mn-ea"/>
            </a:endParaRPr>
          </a:p>
        </p:txBody>
      </p:sp>
      <p:grpSp>
        <p:nvGrpSpPr>
          <p:cNvPr id="319" name="グループ化 318">
            <a:extLst>
              <a:ext uri="{FF2B5EF4-FFF2-40B4-BE49-F238E27FC236}">
                <a16:creationId xmlns:a16="http://schemas.microsoft.com/office/drawing/2014/main" id="{F004B6E0-A370-4FF0-BE60-99B5C9965105}"/>
              </a:ext>
            </a:extLst>
          </p:cNvPr>
          <p:cNvGrpSpPr/>
          <p:nvPr/>
        </p:nvGrpSpPr>
        <p:grpSpPr>
          <a:xfrm>
            <a:off x="6574468" y="6144874"/>
            <a:ext cx="2848119" cy="329386"/>
            <a:chOff x="7570652" y="6193836"/>
            <a:chExt cx="1588678" cy="183731"/>
          </a:xfrm>
        </p:grpSpPr>
        <p:sp>
          <p:nvSpPr>
            <p:cNvPr id="6" name="フリーフォーム: 図形 5">
              <a:extLst>
                <a:ext uri="{FF2B5EF4-FFF2-40B4-BE49-F238E27FC236}">
                  <a16:creationId xmlns:a16="http://schemas.microsoft.com/office/drawing/2014/main" id="{74BD6631-BB2B-4B61-B7DD-409764DB7119}"/>
                </a:ext>
              </a:extLst>
            </p:cNvPr>
            <p:cNvSpPr/>
            <p:nvPr/>
          </p:nvSpPr>
          <p:spPr>
            <a:xfrm>
              <a:off x="8396984" y="6210289"/>
              <a:ext cx="73127" cy="73127"/>
            </a:xfrm>
            <a:custGeom>
              <a:avLst/>
              <a:gdLst>
                <a:gd name="connsiteX0" fmla="*/ 7479 w 73126"/>
                <a:gd name="connsiteY0" fmla="*/ 18173 h 73126"/>
                <a:gd name="connsiteX1" fmla="*/ 36546 w 73126"/>
                <a:gd name="connsiteY1" fmla="*/ 18173 h 73126"/>
                <a:gd name="connsiteX2" fmla="*/ 36546 w 73126"/>
                <a:gd name="connsiteY2" fmla="*/ 6564 h 73126"/>
                <a:gd name="connsiteX3" fmla="*/ 43768 w 73126"/>
                <a:gd name="connsiteY3" fmla="*/ 6564 h 73126"/>
                <a:gd name="connsiteX4" fmla="*/ 43768 w 73126"/>
                <a:gd name="connsiteY4" fmla="*/ 18173 h 73126"/>
                <a:gd name="connsiteX5" fmla="*/ 72927 w 73126"/>
                <a:gd name="connsiteY5" fmla="*/ 18173 h 73126"/>
                <a:gd name="connsiteX6" fmla="*/ 72927 w 73126"/>
                <a:gd name="connsiteY6" fmla="*/ 25303 h 73126"/>
                <a:gd name="connsiteX7" fmla="*/ 46967 w 73126"/>
                <a:gd name="connsiteY7" fmla="*/ 25303 h 73126"/>
                <a:gd name="connsiteX8" fmla="*/ 73750 w 73126"/>
                <a:gd name="connsiteY8" fmla="*/ 53274 h 73126"/>
                <a:gd name="connsiteX9" fmla="*/ 69728 w 73126"/>
                <a:gd name="connsiteY9" fmla="*/ 61044 h 73126"/>
                <a:gd name="connsiteX10" fmla="*/ 43768 w 73126"/>
                <a:gd name="connsiteY10" fmla="*/ 31245 h 73126"/>
                <a:gd name="connsiteX11" fmla="*/ 43768 w 73126"/>
                <a:gd name="connsiteY11" fmla="*/ 53366 h 73126"/>
                <a:gd name="connsiteX12" fmla="*/ 58119 w 73126"/>
                <a:gd name="connsiteY12" fmla="*/ 53366 h 73126"/>
                <a:gd name="connsiteX13" fmla="*/ 58119 w 73126"/>
                <a:gd name="connsiteY13" fmla="*/ 60313 h 73126"/>
                <a:gd name="connsiteX14" fmla="*/ 43768 w 73126"/>
                <a:gd name="connsiteY14" fmla="*/ 60313 h 73126"/>
                <a:gd name="connsiteX15" fmla="*/ 43768 w 73126"/>
                <a:gd name="connsiteY15" fmla="*/ 71922 h 73126"/>
                <a:gd name="connsiteX16" fmla="*/ 36546 w 73126"/>
                <a:gd name="connsiteY16" fmla="*/ 71922 h 73126"/>
                <a:gd name="connsiteX17" fmla="*/ 36546 w 73126"/>
                <a:gd name="connsiteY17" fmla="*/ 60404 h 73126"/>
                <a:gd name="connsiteX18" fmla="*/ 22652 w 73126"/>
                <a:gd name="connsiteY18" fmla="*/ 60404 h 73126"/>
                <a:gd name="connsiteX19" fmla="*/ 22652 w 73126"/>
                <a:gd name="connsiteY19" fmla="*/ 53457 h 73126"/>
                <a:gd name="connsiteX20" fmla="*/ 36546 w 73126"/>
                <a:gd name="connsiteY20" fmla="*/ 53457 h 73126"/>
                <a:gd name="connsiteX21" fmla="*/ 36546 w 73126"/>
                <a:gd name="connsiteY21" fmla="*/ 31336 h 73126"/>
                <a:gd name="connsiteX22" fmla="*/ 10678 w 73126"/>
                <a:gd name="connsiteY22" fmla="*/ 61135 h 73126"/>
                <a:gd name="connsiteX23" fmla="*/ 6564 w 73126"/>
                <a:gd name="connsiteY23" fmla="*/ 54188 h 73126"/>
                <a:gd name="connsiteX24" fmla="*/ 33347 w 73126"/>
                <a:gd name="connsiteY24" fmla="*/ 25395 h 73126"/>
                <a:gd name="connsiteX25" fmla="*/ 7479 w 73126"/>
                <a:gd name="connsiteY25" fmla="*/ 25395 h 73126"/>
                <a:gd name="connsiteX26" fmla="*/ 7479 w 73126"/>
                <a:gd name="connsiteY26" fmla="*/ 18173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3126" h="73126">
                  <a:moveTo>
                    <a:pt x="7479" y="18173"/>
                  </a:moveTo>
                  <a:lnTo>
                    <a:pt x="36546" y="18173"/>
                  </a:lnTo>
                  <a:lnTo>
                    <a:pt x="36546" y="6564"/>
                  </a:lnTo>
                  <a:lnTo>
                    <a:pt x="43768" y="6564"/>
                  </a:lnTo>
                  <a:lnTo>
                    <a:pt x="43768" y="18173"/>
                  </a:lnTo>
                  <a:lnTo>
                    <a:pt x="72927" y="18173"/>
                  </a:lnTo>
                  <a:lnTo>
                    <a:pt x="72927" y="25303"/>
                  </a:lnTo>
                  <a:lnTo>
                    <a:pt x="46967" y="25303"/>
                  </a:lnTo>
                  <a:cubicBezTo>
                    <a:pt x="53640" y="38923"/>
                    <a:pt x="63512" y="47241"/>
                    <a:pt x="73750" y="53274"/>
                  </a:cubicBezTo>
                  <a:lnTo>
                    <a:pt x="69728" y="61044"/>
                  </a:lnTo>
                  <a:cubicBezTo>
                    <a:pt x="62506" y="55925"/>
                    <a:pt x="51720" y="47058"/>
                    <a:pt x="43768" y="31245"/>
                  </a:cubicBezTo>
                  <a:lnTo>
                    <a:pt x="43768" y="53366"/>
                  </a:lnTo>
                  <a:lnTo>
                    <a:pt x="58119" y="53366"/>
                  </a:lnTo>
                  <a:lnTo>
                    <a:pt x="58119" y="60313"/>
                  </a:lnTo>
                  <a:lnTo>
                    <a:pt x="43768" y="60313"/>
                  </a:lnTo>
                  <a:lnTo>
                    <a:pt x="43768" y="71922"/>
                  </a:lnTo>
                  <a:lnTo>
                    <a:pt x="36546" y="71922"/>
                  </a:lnTo>
                  <a:lnTo>
                    <a:pt x="36546" y="60404"/>
                  </a:lnTo>
                  <a:lnTo>
                    <a:pt x="22652" y="60404"/>
                  </a:lnTo>
                  <a:lnTo>
                    <a:pt x="22652" y="53457"/>
                  </a:lnTo>
                  <a:lnTo>
                    <a:pt x="36546" y="53457"/>
                  </a:lnTo>
                  <a:lnTo>
                    <a:pt x="36546" y="31336"/>
                  </a:lnTo>
                  <a:cubicBezTo>
                    <a:pt x="30056" y="44133"/>
                    <a:pt x="21464" y="53548"/>
                    <a:pt x="10678" y="61135"/>
                  </a:cubicBezTo>
                  <a:lnTo>
                    <a:pt x="6564" y="54188"/>
                  </a:lnTo>
                  <a:cubicBezTo>
                    <a:pt x="19270" y="45687"/>
                    <a:pt x="27131" y="37918"/>
                    <a:pt x="33347" y="25395"/>
                  </a:cubicBezTo>
                  <a:lnTo>
                    <a:pt x="7479" y="25395"/>
                  </a:lnTo>
                  <a:lnTo>
                    <a:pt x="7479" y="18173"/>
                  </a:lnTo>
                  <a:close/>
                </a:path>
              </a:pathLst>
            </a:custGeom>
            <a:solidFill>
              <a:srgbClr val="231815"/>
            </a:solidFill>
            <a:ln w="9120" cap="flat">
              <a:noFill/>
              <a:prstDash val="solid"/>
              <a:miter/>
            </a:ln>
          </p:spPr>
          <p:txBody>
            <a:bodyPr rtlCol="0" anchor="ctr"/>
            <a:lstStyle/>
            <a:p>
              <a:endParaRPr lang="ja-JP" altLang="en-US" sz="1706"/>
            </a:p>
          </p:txBody>
        </p:sp>
        <p:sp>
          <p:nvSpPr>
            <p:cNvPr id="7" name="フリーフォーム: 図形 6">
              <a:extLst>
                <a:ext uri="{FF2B5EF4-FFF2-40B4-BE49-F238E27FC236}">
                  <a16:creationId xmlns:a16="http://schemas.microsoft.com/office/drawing/2014/main" id="{A8BB7FAC-9D01-4C27-9C57-08BA70E8D7F3}"/>
                </a:ext>
              </a:extLst>
            </p:cNvPr>
            <p:cNvSpPr/>
            <p:nvPr/>
          </p:nvSpPr>
          <p:spPr>
            <a:xfrm>
              <a:off x="8469562" y="6210289"/>
              <a:ext cx="73127" cy="73127"/>
            </a:xfrm>
            <a:custGeom>
              <a:avLst/>
              <a:gdLst>
                <a:gd name="connsiteX0" fmla="*/ 25120 w 73126"/>
                <a:gd name="connsiteY0" fmla="*/ 72104 h 73126"/>
                <a:gd name="connsiteX1" fmla="*/ 17991 w 73126"/>
                <a:gd name="connsiteY1" fmla="*/ 72104 h 73126"/>
                <a:gd name="connsiteX2" fmla="*/ 17991 w 73126"/>
                <a:gd name="connsiteY2" fmla="*/ 45230 h 73126"/>
                <a:gd name="connsiteX3" fmla="*/ 9581 w 73126"/>
                <a:gd name="connsiteY3" fmla="*/ 51720 h 73126"/>
                <a:gd name="connsiteX4" fmla="*/ 6564 w 73126"/>
                <a:gd name="connsiteY4" fmla="*/ 44590 h 73126"/>
                <a:gd name="connsiteX5" fmla="*/ 25486 w 73126"/>
                <a:gd name="connsiteY5" fmla="*/ 24298 h 73126"/>
                <a:gd name="connsiteX6" fmla="*/ 7479 w 73126"/>
                <a:gd name="connsiteY6" fmla="*/ 24298 h 73126"/>
                <a:gd name="connsiteX7" fmla="*/ 7479 w 73126"/>
                <a:gd name="connsiteY7" fmla="*/ 17442 h 73126"/>
                <a:gd name="connsiteX8" fmla="*/ 17991 w 73126"/>
                <a:gd name="connsiteY8" fmla="*/ 17442 h 73126"/>
                <a:gd name="connsiteX9" fmla="*/ 17991 w 73126"/>
                <a:gd name="connsiteY9" fmla="*/ 6564 h 73126"/>
                <a:gd name="connsiteX10" fmla="*/ 25120 w 73126"/>
                <a:gd name="connsiteY10" fmla="*/ 6564 h 73126"/>
                <a:gd name="connsiteX11" fmla="*/ 25120 w 73126"/>
                <a:gd name="connsiteY11" fmla="*/ 17442 h 73126"/>
                <a:gd name="connsiteX12" fmla="*/ 33256 w 73126"/>
                <a:gd name="connsiteY12" fmla="*/ 17442 h 73126"/>
                <a:gd name="connsiteX13" fmla="*/ 33256 w 73126"/>
                <a:gd name="connsiteY13" fmla="*/ 24298 h 73126"/>
                <a:gd name="connsiteX14" fmla="*/ 26217 w 73126"/>
                <a:gd name="connsiteY14" fmla="*/ 36089 h 73126"/>
                <a:gd name="connsiteX15" fmla="*/ 35998 w 73126"/>
                <a:gd name="connsiteY15" fmla="*/ 44682 h 73126"/>
                <a:gd name="connsiteX16" fmla="*/ 32616 w 73126"/>
                <a:gd name="connsiteY16" fmla="*/ 51263 h 73126"/>
                <a:gd name="connsiteX17" fmla="*/ 25120 w 73126"/>
                <a:gd name="connsiteY17" fmla="*/ 43951 h 73126"/>
                <a:gd name="connsiteX18" fmla="*/ 25120 w 73126"/>
                <a:gd name="connsiteY18" fmla="*/ 72104 h 73126"/>
                <a:gd name="connsiteX19" fmla="*/ 48887 w 73126"/>
                <a:gd name="connsiteY19" fmla="*/ 6564 h 73126"/>
                <a:gd name="connsiteX20" fmla="*/ 56199 w 73126"/>
                <a:gd name="connsiteY20" fmla="*/ 6564 h 73126"/>
                <a:gd name="connsiteX21" fmla="*/ 56199 w 73126"/>
                <a:gd name="connsiteY21" fmla="*/ 26309 h 73126"/>
                <a:gd name="connsiteX22" fmla="*/ 71099 w 73126"/>
                <a:gd name="connsiteY22" fmla="*/ 26309 h 73126"/>
                <a:gd name="connsiteX23" fmla="*/ 71099 w 73126"/>
                <a:gd name="connsiteY23" fmla="*/ 33804 h 73126"/>
                <a:gd name="connsiteX24" fmla="*/ 56199 w 73126"/>
                <a:gd name="connsiteY24" fmla="*/ 33804 h 73126"/>
                <a:gd name="connsiteX25" fmla="*/ 56199 w 73126"/>
                <a:gd name="connsiteY25" fmla="*/ 62324 h 73126"/>
                <a:gd name="connsiteX26" fmla="*/ 72744 w 73126"/>
                <a:gd name="connsiteY26" fmla="*/ 62324 h 73126"/>
                <a:gd name="connsiteX27" fmla="*/ 72744 w 73126"/>
                <a:gd name="connsiteY27" fmla="*/ 69728 h 73126"/>
                <a:gd name="connsiteX28" fmla="*/ 31428 w 73126"/>
                <a:gd name="connsiteY28" fmla="*/ 69728 h 73126"/>
                <a:gd name="connsiteX29" fmla="*/ 31428 w 73126"/>
                <a:gd name="connsiteY29" fmla="*/ 62324 h 73126"/>
                <a:gd name="connsiteX30" fmla="*/ 48978 w 73126"/>
                <a:gd name="connsiteY30" fmla="*/ 62324 h 73126"/>
                <a:gd name="connsiteX31" fmla="*/ 48978 w 73126"/>
                <a:gd name="connsiteY31" fmla="*/ 33713 h 73126"/>
                <a:gd name="connsiteX32" fmla="*/ 34444 w 73126"/>
                <a:gd name="connsiteY32" fmla="*/ 33713 h 73126"/>
                <a:gd name="connsiteX33" fmla="*/ 34444 w 73126"/>
                <a:gd name="connsiteY33" fmla="*/ 26309 h 73126"/>
                <a:gd name="connsiteX34" fmla="*/ 48978 w 73126"/>
                <a:gd name="connsiteY34" fmla="*/ 26309 h 73126"/>
                <a:gd name="connsiteX35" fmla="*/ 48978 w 73126"/>
                <a:gd name="connsiteY35" fmla="*/ 6564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3126" h="73126">
                  <a:moveTo>
                    <a:pt x="25120" y="72104"/>
                  </a:moveTo>
                  <a:lnTo>
                    <a:pt x="17991" y="72104"/>
                  </a:lnTo>
                  <a:lnTo>
                    <a:pt x="17991" y="45230"/>
                  </a:lnTo>
                  <a:cubicBezTo>
                    <a:pt x="13786" y="49069"/>
                    <a:pt x="11683" y="50349"/>
                    <a:pt x="9581" y="51720"/>
                  </a:cubicBezTo>
                  <a:lnTo>
                    <a:pt x="6564" y="44590"/>
                  </a:lnTo>
                  <a:cubicBezTo>
                    <a:pt x="15523" y="39380"/>
                    <a:pt x="22287" y="31885"/>
                    <a:pt x="25486" y="24298"/>
                  </a:cubicBezTo>
                  <a:lnTo>
                    <a:pt x="7479" y="24298"/>
                  </a:lnTo>
                  <a:lnTo>
                    <a:pt x="7479" y="17442"/>
                  </a:lnTo>
                  <a:lnTo>
                    <a:pt x="17991" y="17442"/>
                  </a:lnTo>
                  <a:lnTo>
                    <a:pt x="17991" y="6564"/>
                  </a:lnTo>
                  <a:lnTo>
                    <a:pt x="25120" y="6564"/>
                  </a:lnTo>
                  <a:lnTo>
                    <a:pt x="25120" y="17442"/>
                  </a:lnTo>
                  <a:lnTo>
                    <a:pt x="33256" y="17442"/>
                  </a:lnTo>
                  <a:lnTo>
                    <a:pt x="33256" y="24298"/>
                  </a:lnTo>
                  <a:cubicBezTo>
                    <a:pt x="32067" y="26949"/>
                    <a:pt x="30513" y="30422"/>
                    <a:pt x="26217" y="36089"/>
                  </a:cubicBezTo>
                  <a:cubicBezTo>
                    <a:pt x="29782" y="40111"/>
                    <a:pt x="31428" y="41300"/>
                    <a:pt x="35998" y="44682"/>
                  </a:cubicBezTo>
                  <a:lnTo>
                    <a:pt x="32616" y="51263"/>
                  </a:lnTo>
                  <a:cubicBezTo>
                    <a:pt x="29325" y="48612"/>
                    <a:pt x="27497" y="46693"/>
                    <a:pt x="25120" y="43951"/>
                  </a:cubicBezTo>
                  <a:lnTo>
                    <a:pt x="25120" y="72104"/>
                  </a:lnTo>
                  <a:close/>
                  <a:moveTo>
                    <a:pt x="48887" y="6564"/>
                  </a:moveTo>
                  <a:lnTo>
                    <a:pt x="56199" y="6564"/>
                  </a:lnTo>
                  <a:lnTo>
                    <a:pt x="56199" y="26309"/>
                  </a:lnTo>
                  <a:lnTo>
                    <a:pt x="71099" y="26309"/>
                  </a:lnTo>
                  <a:lnTo>
                    <a:pt x="71099" y="33804"/>
                  </a:lnTo>
                  <a:lnTo>
                    <a:pt x="56199" y="33804"/>
                  </a:lnTo>
                  <a:lnTo>
                    <a:pt x="56199" y="62324"/>
                  </a:lnTo>
                  <a:lnTo>
                    <a:pt x="72744" y="62324"/>
                  </a:lnTo>
                  <a:lnTo>
                    <a:pt x="72744" y="69728"/>
                  </a:lnTo>
                  <a:lnTo>
                    <a:pt x="31428" y="69728"/>
                  </a:lnTo>
                  <a:lnTo>
                    <a:pt x="31428" y="62324"/>
                  </a:lnTo>
                  <a:lnTo>
                    <a:pt x="48978" y="62324"/>
                  </a:lnTo>
                  <a:lnTo>
                    <a:pt x="48978" y="33713"/>
                  </a:lnTo>
                  <a:lnTo>
                    <a:pt x="34444" y="33713"/>
                  </a:lnTo>
                  <a:lnTo>
                    <a:pt x="34444" y="26309"/>
                  </a:lnTo>
                  <a:lnTo>
                    <a:pt x="48978" y="26309"/>
                  </a:lnTo>
                  <a:lnTo>
                    <a:pt x="48978" y="6564"/>
                  </a:lnTo>
                  <a:close/>
                </a:path>
              </a:pathLst>
            </a:custGeom>
            <a:solidFill>
              <a:srgbClr val="231815"/>
            </a:solidFill>
            <a:ln w="9120" cap="flat">
              <a:noFill/>
              <a:prstDash val="solid"/>
              <a:miter/>
            </a:ln>
          </p:spPr>
          <p:txBody>
            <a:bodyPr rtlCol="0" anchor="ctr"/>
            <a:lstStyle/>
            <a:p>
              <a:endParaRPr lang="ja-JP" altLang="en-US" sz="1706"/>
            </a:p>
          </p:txBody>
        </p:sp>
        <p:sp>
          <p:nvSpPr>
            <p:cNvPr id="8" name="フリーフォーム: 図形 7">
              <a:extLst>
                <a:ext uri="{FF2B5EF4-FFF2-40B4-BE49-F238E27FC236}">
                  <a16:creationId xmlns:a16="http://schemas.microsoft.com/office/drawing/2014/main" id="{279F8607-EE5F-42E9-A919-F2E603817058}"/>
                </a:ext>
              </a:extLst>
            </p:cNvPr>
            <p:cNvSpPr/>
            <p:nvPr/>
          </p:nvSpPr>
          <p:spPr>
            <a:xfrm>
              <a:off x="8550824" y="6210106"/>
              <a:ext cx="63986" cy="73127"/>
            </a:xfrm>
            <a:custGeom>
              <a:avLst/>
              <a:gdLst>
                <a:gd name="connsiteX0" fmla="*/ 14700 w 63985"/>
                <a:gd name="connsiteY0" fmla="*/ 12506 h 73126"/>
                <a:gd name="connsiteX1" fmla="*/ 14700 w 63985"/>
                <a:gd name="connsiteY1" fmla="*/ 33073 h 73126"/>
                <a:gd name="connsiteX2" fmla="*/ 47333 w 63985"/>
                <a:gd name="connsiteY2" fmla="*/ 21190 h 73126"/>
                <a:gd name="connsiteX3" fmla="*/ 51812 w 63985"/>
                <a:gd name="connsiteY3" fmla="*/ 28411 h 73126"/>
                <a:gd name="connsiteX4" fmla="*/ 14791 w 63985"/>
                <a:gd name="connsiteY4" fmla="*/ 40843 h 73126"/>
                <a:gd name="connsiteX5" fmla="*/ 14791 w 63985"/>
                <a:gd name="connsiteY5" fmla="*/ 55834 h 73126"/>
                <a:gd name="connsiteX6" fmla="*/ 20459 w 63985"/>
                <a:gd name="connsiteY6" fmla="*/ 59764 h 73126"/>
                <a:gd name="connsiteX7" fmla="*/ 43676 w 63985"/>
                <a:gd name="connsiteY7" fmla="*/ 59764 h 73126"/>
                <a:gd name="connsiteX8" fmla="*/ 57296 w 63985"/>
                <a:gd name="connsiteY8" fmla="*/ 58667 h 73126"/>
                <a:gd name="connsiteX9" fmla="*/ 57570 w 63985"/>
                <a:gd name="connsiteY9" fmla="*/ 67077 h 73126"/>
                <a:gd name="connsiteX10" fmla="*/ 42854 w 63985"/>
                <a:gd name="connsiteY10" fmla="*/ 67717 h 73126"/>
                <a:gd name="connsiteX11" fmla="*/ 19087 w 63985"/>
                <a:gd name="connsiteY11" fmla="*/ 67717 h 73126"/>
                <a:gd name="connsiteX12" fmla="*/ 6564 w 63985"/>
                <a:gd name="connsiteY12" fmla="*/ 58210 h 73126"/>
                <a:gd name="connsiteX13" fmla="*/ 6564 w 63985"/>
                <a:gd name="connsiteY13" fmla="*/ 12506 h 73126"/>
                <a:gd name="connsiteX14" fmla="*/ 14700 w 63985"/>
                <a:gd name="connsiteY14" fmla="*/ 12506 h 73126"/>
                <a:gd name="connsiteX15" fmla="*/ 50806 w 63985"/>
                <a:gd name="connsiteY15" fmla="*/ 21373 h 73126"/>
                <a:gd name="connsiteX16" fmla="*/ 45870 w 63985"/>
                <a:gd name="connsiteY16" fmla="*/ 10129 h 73126"/>
                <a:gd name="connsiteX17" fmla="*/ 51080 w 63985"/>
                <a:gd name="connsiteY17" fmla="*/ 8210 h 73126"/>
                <a:gd name="connsiteX18" fmla="*/ 56199 w 63985"/>
                <a:gd name="connsiteY18" fmla="*/ 19179 h 73126"/>
                <a:gd name="connsiteX19" fmla="*/ 50806 w 63985"/>
                <a:gd name="connsiteY19" fmla="*/ 21373 h 73126"/>
                <a:gd name="connsiteX20" fmla="*/ 60130 w 63985"/>
                <a:gd name="connsiteY20" fmla="*/ 19544 h 73126"/>
                <a:gd name="connsiteX21" fmla="*/ 55285 w 63985"/>
                <a:gd name="connsiteY21" fmla="*/ 8484 h 73126"/>
                <a:gd name="connsiteX22" fmla="*/ 60404 w 63985"/>
                <a:gd name="connsiteY22" fmla="*/ 6564 h 73126"/>
                <a:gd name="connsiteX23" fmla="*/ 65249 w 63985"/>
                <a:gd name="connsiteY23" fmla="*/ 17168 h 73126"/>
                <a:gd name="connsiteX24" fmla="*/ 60130 w 63985"/>
                <a:gd name="connsiteY24" fmla="*/ 19544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985" h="73126">
                  <a:moveTo>
                    <a:pt x="14700" y="12506"/>
                  </a:moveTo>
                  <a:lnTo>
                    <a:pt x="14700" y="33073"/>
                  </a:lnTo>
                  <a:cubicBezTo>
                    <a:pt x="28228" y="30422"/>
                    <a:pt x="38192" y="26126"/>
                    <a:pt x="47333" y="21190"/>
                  </a:cubicBezTo>
                  <a:lnTo>
                    <a:pt x="51812" y="28411"/>
                  </a:lnTo>
                  <a:cubicBezTo>
                    <a:pt x="37095" y="35724"/>
                    <a:pt x="24572" y="38740"/>
                    <a:pt x="14791" y="40843"/>
                  </a:cubicBezTo>
                  <a:lnTo>
                    <a:pt x="14791" y="55834"/>
                  </a:lnTo>
                  <a:cubicBezTo>
                    <a:pt x="14791" y="59033"/>
                    <a:pt x="16071" y="59764"/>
                    <a:pt x="20459" y="59764"/>
                  </a:cubicBezTo>
                  <a:lnTo>
                    <a:pt x="43676" y="59764"/>
                  </a:lnTo>
                  <a:cubicBezTo>
                    <a:pt x="51080" y="59764"/>
                    <a:pt x="55102" y="59124"/>
                    <a:pt x="57296" y="58667"/>
                  </a:cubicBezTo>
                  <a:lnTo>
                    <a:pt x="57570" y="67077"/>
                  </a:lnTo>
                  <a:cubicBezTo>
                    <a:pt x="54737" y="67351"/>
                    <a:pt x="51629" y="67717"/>
                    <a:pt x="42854" y="67717"/>
                  </a:cubicBezTo>
                  <a:lnTo>
                    <a:pt x="19087" y="67717"/>
                  </a:lnTo>
                  <a:cubicBezTo>
                    <a:pt x="9672" y="67717"/>
                    <a:pt x="6564" y="64792"/>
                    <a:pt x="6564" y="58210"/>
                  </a:cubicBezTo>
                  <a:lnTo>
                    <a:pt x="6564" y="12506"/>
                  </a:lnTo>
                  <a:lnTo>
                    <a:pt x="14700" y="12506"/>
                  </a:lnTo>
                  <a:close/>
                  <a:moveTo>
                    <a:pt x="50806" y="21373"/>
                  </a:moveTo>
                  <a:cubicBezTo>
                    <a:pt x="48978" y="16254"/>
                    <a:pt x="48064" y="14426"/>
                    <a:pt x="45870" y="10129"/>
                  </a:cubicBezTo>
                  <a:lnTo>
                    <a:pt x="51080" y="8210"/>
                  </a:lnTo>
                  <a:cubicBezTo>
                    <a:pt x="53183" y="11866"/>
                    <a:pt x="54737" y="15248"/>
                    <a:pt x="56199" y="19179"/>
                  </a:cubicBezTo>
                  <a:lnTo>
                    <a:pt x="50806" y="21373"/>
                  </a:lnTo>
                  <a:close/>
                  <a:moveTo>
                    <a:pt x="60130" y="19544"/>
                  </a:moveTo>
                  <a:cubicBezTo>
                    <a:pt x="57936" y="13603"/>
                    <a:pt x="56748" y="11318"/>
                    <a:pt x="55285" y="8484"/>
                  </a:cubicBezTo>
                  <a:lnTo>
                    <a:pt x="60404" y="6564"/>
                  </a:lnTo>
                  <a:cubicBezTo>
                    <a:pt x="62232" y="9672"/>
                    <a:pt x="64060" y="13420"/>
                    <a:pt x="65249" y="17168"/>
                  </a:cubicBezTo>
                  <a:lnTo>
                    <a:pt x="60130" y="19544"/>
                  </a:lnTo>
                  <a:close/>
                </a:path>
              </a:pathLst>
            </a:custGeom>
            <a:solidFill>
              <a:srgbClr val="231815"/>
            </a:solidFill>
            <a:ln w="9120" cap="flat">
              <a:noFill/>
              <a:prstDash val="solid"/>
              <a:miter/>
            </a:ln>
          </p:spPr>
          <p:txBody>
            <a:bodyPr rtlCol="0" anchor="ctr"/>
            <a:lstStyle/>
            <a:p>
              <a:endParaRPr lang="ja-JP" altLang="en-US" sz="1706"/>
            </a:p>
          </p:txBody>
        </p:sp>
        <p:sp>
          <p:nvSpPr>
            <p:cNvPr id="10" name="フリーフォーム: 図形 9">
              <a:extLst>
                <a:ext uri="{FF2B5EF4-FFF2-40B4-BE49-F238E27FC236}">
                  <a16:creationId xmlns:a16="http://schemas.microsoft.com/office/drawing/2014/main" id="{885FE296-E5BF-40B4-8D9C-7EC509465C20}"/>
                </a:ext>
              </a:extLst>
            </p:cNvPr>
            <p:cNvSpPr/>
            <p:nvPr/>
          </p:nvSpPr>
          <p:spPr>
            <a:xfrm>
              <a:off x="8615267" y="6213397"/>
              <a:ext cx="73127" cy="73127"/>
            </a:xfrm>
            <a:custGeom>
              <a:avLst/>
              <a:gdLst>
                <a:gd name="connsiteX0" fmla="*/ 25943 w 73126"/>
                <a:gd name="connsiteY0" fmla="*/ 26492 h 73126"/>
                <a:gd name="connsiteX1" fmla="*/ 12597 w 73126"/>
                <a:gd name="connsiteY1" fmla="*/ 67808 h 73126"/>
                <a:gd name="connsiteX2" fmla="*/ 6564 w 73126"/>
                <a:gd name="connsiteY2" fmla="*/ 61775 h 73126"/>
                <a:gd name="connsiteX3" fmla="*/ 17899 w 73126"/>
                <a:gd name="connsiteY3" fmla="*/ 28045 h 73126"/>
                <a:gd name="connsiteX4" fmla="*/ 17899 w 73126"/>
                <a:gd name="connsiteY4" fmla="*/ 8667 h 73126"/>
                <a:gd name="connsiteX5" fmla="*/ 25943 w 73126"/>
                <a:gd name="connsiteY5" fmla="*/ 8667 h 73126"/>
                <a:gd name="connsiteX6" fmla="*/ 25943 w 73126"/>
                <a:gd name="connsiteY6" fmla="*/ 26492 h 73126"/>
                <a:gd name="connsiteX7" fmla="*/ 44773 w 73126"/>
                <a:gd name="connsiteY7" fmla="*/ 56291 h 73126"/>
                <a:gd name="connsiteX8" fmla="*/ 65066 w 73126"/>
                <a:gd name="connsiteY8" fmla="*/ 29325 h 73126"/>
                <a:gd name="connsiteX9" fmla="*/ 72196 w 73126"/>
                <a:gd name="connsiteY9" fmla="*/ 32433 h 73126"/>
                <a:gd name="connsiteX10" fmla="*/ 37003 w 73126"/>
                <a:gd name="connsiteY10" fmla="*/ 65523 h 73126"/>
                <a:gd name="connsiteX11" fmla="*/ 37003 w 73126"/>
                <a:gd name="connsiteY11" fmla="*/ 6564 h 73126"/>
                <a:gd name="connsiteX12" fmla="*/ 44773 w 73126"/>
                <a:gd name="connsiteY12" fmla="*/ 6564 h 73126"/>
                <a:gd name="connsiteX13" fmla="*/ 44773 w 73126"/>
                <a:gd name="connsiteY13" fmla="*/ 56291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126" h="73126">
                  <a:moveTo>
                    <a:pt x="25943" y="26492"/>
                  </a:moveTo>
                  <a:cubicBezTo>
                    <a:pt x="25943" y="55742"/>
                    <a:pt x="16071" y="64609"/>
                    <a:pt x="12597" y="67808"/>
                  </a:cubicBezTo>
                  <a:lnTo>
                    <a:pt x="6564" y="61775"/>
                  </a:lnTo>
                  <a:cubicBezTo>
                    <a:pt x="9764" y="59216"/>
                    <a:pt x="17899" y="52909"/>
                    <a:pt x="17899" y="28045"/>
                  </a:cubicBezTo>
                  <a:lnTo>
                    <a:pt x="17899" y="8667"/>
                  </a:lnTo>
                  <a:lnTo>
                    <a:pt x="25943" y="8667"/>
                  </a:lnTo>
                  <a:lnTo>
                    <a:pt x="25943" y="26492"/>
                  </a:lnTo>
                  <a:close/>
                  <a:moveTo>
                    <a:pt x="44773" y="56291"/>
                  </a:moveTo>
                  <a:cubicBezTo>
                    <a:pt x="60770" y="52452"/>
                    <a:pt x="64426" y="32890"/>
                    <a:pt x="65066" y="29325"/>
                  </a:cubicBezTo>
                  <a:lnTo>
                    <a:pt x="72196" y="32433"/>
                  </a:lnTo>
                  <a:cubicBezTo>
                    <a:pt x="65797" y="63055"/>
                    <a:pt x="43585" y="64975"/>
                    <a:pt x="37003" y="65523"/>
                  </a:cubicBezTo>
                  <a:lnTo>
                    <a:pt x="37003" y="6564"/>
                  </a:lnTo>
                  <a:lnTo>
                    <a:pt x="44773" y="6564"/>
                  </a:lnTo>
                  <a:lnTo>
                    <a:pt x="44773" y="56291"/>
                  </a:lnTo>
                  <a:close/>
                </a:path>
              </a:pathLst>
            </a:custGeom>
            <a:solidFill>
              <a:srgbClr val="231815"/>
            </a:solidFill>
            <a:ln w="9120" cap="flat">
              <a:noFill/>
              <a:prstDash val="solid"/>
              <a:miter/>
            </a:ln>
          </p:spPr>
          <p:txBody>
            <a:bodyPr rtlCol="0" anchor="ctr"/>
            <a:lstStyle/>
            <a:p>
              <a:endParaRPr lang="ja-JP" altLang="en-US" sz="1706"/>
            </a:p>
          </p:txBody>
        </p:sp>
        <p:sp>
          <p:nvSpPr>
            <p:cNvPr id="11" name="フリーフォーム: 図形 10">
              <a:extLst>
                <a:ext uri="{FF2B5EF4-FFF2-40B4-BE49-F238E27FC236}">
                  <a16:creationId xmlns:a16="http://schemas.microsoft.com/office/drawing/2014/main" id="{18E7811B-25CD-45B4-918B-15905A614478}"/>
                </a:ext>
              </a:extLst>
            </p:cNvPr>
            <p:cNvSpPr/>
            <p:nvPr/>
          </p:nvSpPr>
          <p:spPr>
            <a:xfrm>
              <a:off x="7718550" y="6198040"/>
              <a:ext cx="27423" cy="36563"/>
            </a:xfrm>
            <a:custGeom>
              <a:avLst/>
              <a:gdLst>
                <a:gd name="connsiteX0" fmla="*/ 24389 w 27422"/>
                <a:gd name="connsiteY0" fmla="*/ 24023 h 36563"/>
                <a:gd name="connsiteX1" fmla="*/ 18539 w 27422"/>
                <a:gd name="connsiteY1" fmla="*/ 17442 h 36563"/>
                <a:gd name="connsiteX2" fmla="*/ 18539 w 27422"/>
                <a:gd name="connsiteY2" fmla="*/ 16254 h 36563"/>
                <a:gd name="connsiteX3" fmla="*/ 23475 w 27422"/>
                <a:gd name="connsiteY3" fmla="*/ 16254 h 36563"/>
                <a:gd name="connsiteX4" fmla="*/ 23475 w 27422"/>
                <a:gd name="connsiteY4" fmla="*/ 13146 h 36563"/>
                <a:gd name="connsiteX5" fmla="*/ 18539 w 27422"/>
                <a:gd name="connsiteY5" fmla="*/ 13146 h 36563"/>
                <a:gd name="connsiteX6" fmla="*/ 18539 w 27422"/>
                <a:gd name="connsiteY6" fmla="*/ 6564 h 36563"/>
                <a:gd name="connsiteX7" fmla="*/ 13603 w 27422"/>
                <a:gd name="connsiteY7" fmla="*/ 6564 h 36563"/>
                <a:gd name="connsiteX8" fmla="*/ 13603 w 27422"/>
                <a:gd name="connsiteY8" fmla="*/ 13146 h 36563"/>
                <a:gd name="connsiteX9" fmla="*/ 8027 w 27422"/>
                <a:gd name="connsiteY9" fmla="*/ 13146 h 36563"/>
                <a:gd name="connsiteX10" fmla="*/ 8027 w 27422"/>
                <a:gd name="connsiteY10" fmla="*/ 16162 h 36563"/>
                <a:gd name="connsiteX11" fmla="*/ 12232 w 27422"/>
                <a:gd name="connsiteY11" fmla="*/ 16162 h 36563"/>
                <a:gd name="connsiteX12" fmla="*/ 6564 w 27422"/>
                <a:gd name="connsiteY12" fmla="*/ 28594 h 36563"/>
                <a:gd name="connsiteX13" fmla="*/ 7936 w 27422"/>
                <a:gd name="connsiteY13" fmla="*/ 30788 h 36563"/>
                <a:gd name="connsiteX14" fmla="*/ 13694 w 27422"/>
                <a:gd name="connsiteY14" fmla="*/ 25212 h 36563"/>
                <a:gd name="connsiteX15" fmla="*/ 13694 w 27422"/>
                <a:gd name="connsiteY15" fmla="*/ 36089 h 36563"/>
                <a:gd name="connsiteX16" fmla="*/ 19087 w 27422"/>
                <a:gd name="connsiteY16" fmla="*/ 36089 h 36563"/>
                <a:gd name="connsiteX17" fmla="*/ 19087 w 27422"/>
                <a:gd name="connsiteY17" fmla="*/ 25029 h 36563"/>
                <a:gd name="connsiteX18" fmla="*/ 22104 w 27422"/>
                <a:gd name="connsiteY18" fmla="*/ 28320 h 36563"/>
                <a:gd name="connsiteX19" fmla="*/ 24389 w 27422"/>
                <a:gd name="connsiteY19" fmla="*/ 24023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22" h="36563">
                  <a:moveTo>
                    <a:pt x="24389" y="24023"/>
                  </a:moveTo>
                  <a:cubicBezTo>
                    <a:pt x="21007" y="22104"/>
                    <a:pt x="19270" y="20093"/>
                    <a:pt x="18539" y="17442"/>
                  </a:cubicBezTo>
                  <a:lnTo>
                    <a:pt x="18539" y="16254"/>
                  </a:lnTo>
                  <a:lnTo>
                    <a:pt x="23475" y="16254"/>
                  </a:lnTo>
                  <a:lnTo>
                    <a:pt x="23475" y="13146"/>
                  </a:lnTo>
                  <a:lnTo>
                    <a:pt x="18539" y="13146"/>
                  </a:lnTo>
                  <a:lnTo>
                    <a:pt x="18539" y="6564"/>
                  </a:lnTo>
                  <a:lnTo>
                    <a:pt x="13603" y="6564"/>
                  </a:lnTo>
                  <a:lnTo>
                    <a:pt x="13603" y="13146"/>
                  </a:lnTo>
                  <a:lnTo>
                    <a:pt x="8027" y="13146"/>
                  </a:lnTo>
                  <a:lnTo>
                    <a:pt x="8027" y="16162"/>
                  </a:lnTo>
                  <a:lnTo>
                    <a:pt x="12232" y="16162"/>
                  </a:lnTo>
                  <a:cubicBezTo>
                    <a:pt x="12140" y="21098"/>
                    <a:pt x="9398" y="25760"/>
                    <a:pt x="6564" y="28594"/>
                  </a:cubicBezTo>
                  <a:lnTo>
                    <a:pt x="7936" y="30788"/>
                  </a:lnTo>
                  <a:cubicBezTo>
                    <a:pt x="9398" y="30148"/>
                    <a:pt x="12506" y="27771"/>
                    <a:pt x="13694" y="25212"/>
                  </a:cubicBezTo>
                  <a:lnTo>
                    <a:pt x="13694" y="36089"/>
                  </a:lnTo>
                  <a:lnTo>
                    <a:pt x="19087" y="36089"/>
                  </a:lnTo>
                  <a:lnTo>
                    <a:pt x="19087" y="25029"/>
                  </a:lnTo>
                  <a:cubicBezTo>
                    <a:pt x="19819" y="26034"/>
                    <a:pt x="21007" y="27223"/>
                    <a:pt x="22104" y="28320"/>
                  </a:cubicBezTo>
                  <a:lnTo>
                    <a:pt x="24389" y="24023"/>
                  </a:lnTo>
                  <a:close/>
                </a:path>
              </a:pathLst>
            </a:custGeom>
            <a:solidFill>
              <a:srgbClr val="231815"/>
            </a:solidFill>
            <a:ln w="9120" cap="flat">
              <a:noFill/>
              <a:prstDash val="solid"/>
              <a:miter/>
            </a:ln>
          </p:spPr>
          <p:txBody>
            <a:bodyPr rtlCol="0" anchor="ctr"/>
            <a:lstStyle/>
            <a:p>
              <a:endParaRPr lang="ja-JP" altLang="en-US" sz="1706"/>
            </a:p>
          </p:txBody>
        </p:sp>
        <p:sp>
          <p:nvSpPr>
            <p:cNvPr id="12" name="フリーフォーム: 図形 11">
              <a:extLst>
                <a:ext uri="{FF2B5EF4-FFF2-40B4-BE49-F238E27FC236}">
                  <a16:creationId xmlns:a16="http://schemas.microsoft.com/office/drawing/2014/main" id="{37F59E64-7AF9-4DC2-9C40-4DEC90035FFA}"/>
                </a:ext>
              </a:extLst>
            </p:cNvPr>
            <p:cNvSpPr/>
            <p:nvPr/>
          </p:nvSpPr>
          <p:spPr>
            <a:xfrm>
              <a:off x="7733267" y="6198040"/>
              <a:ext cx="36563" cy="36563"/>
            </a:xfrm>
            <a:custGeom>
              <a:avLst/>
              <a:gdLst>
                <a:gd name="connsiteX0" fmla="*/ 26949 w 36563"/>
                <a:gd name="connsiteY0" fmla="*/ 22195 h 36563"/>
                <a:gd name="connsiteX1" fmla="*/ 34444 w 36563"/>
                <a:gd name="connsiteY1" fmla="*/ 22195 h 36563"/>
                <a:gd name="connsiteX2" fmla="*/ 34444 w 36563"/>
                <a:gd name="connsiteY2" fmla="*/ 19087 h 36563"/>
                <a:gd name="connsiteX3" fmla="*/ 24846 w 36563"/>
                <a:gd name="connsiteY3" fmla="*/ 19087 h 36563"/>
                <a:gd name="connsiteX4" fmla="*/ 24846 w 36563"/>
                <a:gd name="connsiteY4" fmla="*/ 15705 h 36563"/>
                <a:gd name="connsiteX5" fmla="*/ 33347 w 36563"/>
                <a:gd name="connsiteY5" fmla="*/ 15705 h 36563"/>
                <a:gd name="connsiteX6" fmla="*/ 33347 w 36563"/>
                <a:gd name="connsiteY6" fmla="*/ 12597 h 36563"/>
                <a:gd name="connsiteX7" fmla="*/ 24846 w 36563"/>
                <a:gd name="connsiteY7" fmla="*/ 12597 h 36563"/>
                <a:gd name="connsiteX8" fmla="*/ 24846 w 36563"/>
                <a:gd name="connsiteY8" fmla="*/ 6564 h 36563"/>
                <a:gd name="connsiteX9" fmla="*/ 19453 w 36563"/>
                <a:gd name="connsiteY9" fmla="*/ 6564 h 36563"/>
                <a:gd name="connsiteX10" fmla="*/ 19453 w 36563"/>
                <a:gd name="connsiteY10" fmla="*/ 12597 h 36563"/>
                <a:gd name="connsiteX11" fmla="*/ 14974 w 36563"/>
                <a:gd name="connsiteY11" fmla="*/ 12597 h 36563"/>
                <a:gd name="connsiteX12" fmla="*/ 16711 w 36563"/>
                <a:gd name="connsiteY12" fmla="*/ 7661 h 36563"/>
                <a:gd name="connsiteX13" fmla="*/ 11135 w 36563"/>
                <a:gd name="connsiteY13" fmla="*/ 7113 h 36563"/>
                <a:gd name="connsiteX14" fmla="*/ 6564 w 36563"/>
                <a:gd name="connsiteY14" fmla="*/ 18996 h 36563"/>
                <a:gd name="connsiteX15" fmla="*/ 8301 w 36563"/>
                <a:gd name="connsiteY15" fmla="*/ 20916 h 36563"/>
                <a:gd name="connsiteX16" fmla="*/ 9032 w 36563"/>
                <a:gd name="connsiteY16" fmla="*/ 20276 h 36563"/>
                <a:gd name="connsiteX17" fmla="*/ 9032 w 36563"/>
                <a:gd name="connsiteY17" fmla="*/ 22104 h 36563"/>
                <a:gd name="connsiteX18" fmla="*/ 14974 w 36563"/>
                <a:gd name="connsiteY18" fmla="*/ 22104 h 36563"/>
                <a:gd name="connsiteX19" fmla="*/ 7753 w 36563"/>
                <a:gd name="connsiteY19" fmla="*/ 32982 h 36563"/>
                <a:gd name="connsiteX20" fmla="*/ 9215 w 36563"/>
                <a:gd name="connsiteY20" fmla="*/ 34627 h 36563"/>
                <a:gd name="connsiteX21" fmla="*/ 19544 w 36563"/>
                <a:gd name="connsiteY21" fmla="*/ 24481 h 36563"/>
                <a:gd name="connsiteX22" fmla="*/ 19544 w 36563"/>
                <a:gd name="connsiteY22" fmla="*/ 35998 h 36563"/>
                <a:gd name="connsiteX23" fmla="*/ 24938 w 36563"/>
                <a:gd name="connsiteY23" fmla="*/ 35998 h 36563"/>
                <a:gd name="connsiteX24" fmla="*/ 24938 w 36563"/>
                <a:gd name="connsiteY24" fmla="*/ 24023 h 36563"/>
                <a:gd name="connsiteX25" fmla="*/ 33621 w 36563"/>
                <a:gd name="connsiteY25" fmla="*/ 34718 h 36563"/>
                <a:gd name="connsiteX26" fmla="*/ 35907 w 36563"/>
                <a:gd name="connsiteY26" fmla="*/ 29599 h 36563"/>
                <a:gd name="connsiteX27" fmla="*/ 26949 w 36563"/>
                <a:gd name="connsiteY27" fmla="*/ 22195 h 36563"/>
                <a:gd name="connsiteX28" fmla="*/ 13054 w 36563"/>
                <a:gd name="connsiteY28" fmla="*/ 15705 h 36563"/>
                <a:gd name="connsiteX29" fmla="*/ 19362 w 36563"/>
                <a:gd name="connsiteY29" fmla="*/ 15705 h 36563"/>
                <a:gd name="connsiteX30" fmla="*/ 19362 w 36563"/>
                <a:gd name="connsiteY30" fmla="*/ 19087 h 36563"/>
                <a:gd name="connsiteX31" fmla="*/ 10221 w 36563"/>
                <a:gd name="connsiteY31" fmla="*/ 19087 h 36563"/>
                <a:gd name="connsiteX32" fmla="*/ 13054 w 36563"/>
                <a:gd name="connsiteY32" fmla="*/ 15705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563" h="36563">
                  <a:moveTo>
                    <a:pt x="26949" y="22195"/>
                  </a:moveTo>
                  <a:lnTo>
                    <a:pt x="34444" y="22195"/>
                  </a:lnTo>
                  <a:lnTo>
                    <a:pt x="34444" y="19087"/>
                  </a:lnTo>
                  <a:lnTo>
                    <a:pt x="24846" y="19087"/>
                  </a:lnTo>
                  <a:lnTo>
                    <a:pt x="24846" y="15705"/>
                  </a:lnTo>
                  <a:lnTo>
                    <a:pt x="33347" y="15705"/>
                  </a:lnTo>
                  <a:lnTo>
                    <a:pt x="33347" y="12597"/>
                  </a:lnTo>
                  <a:lnTo>
                    <a:pt x="24846" y="12597"/>
                  </a:lnTo>
                  <a:lnTo>
                    <a:pt x="24846" y="6564"/>
                  </a:lnTo>
                  <a:lnTo>
                    <a:pt x="19453" y="6564"/>
                  </a:lnTo>
                  <a:lnTo>
                    <a:pt x="19453" y="12597"/>
                  </a:lnTo>
                  <a:lnTo>
                    <a:pt x="14974" y="12597"/>
                  </a:lnTo>
                  <a:cubicBezTo>
                    <a:pt x="15888" y="10861"/>
                    <a:pt x="16528" y="9124"/>
                    <a:pt x="16711" y="7661"/>
                  </a:cubicBezTo>
                  <a:lnTo>
                    <a:pt x="11135" y="7113"/>
                  </a:lnTo>
                  <a:cubicBezTo>
                    <a:pt x="10769" y="12232"/>
                    <a:pt x="9398" y="16071"/>
                    <a:pt x="6564" y="18996"/>
                  </a:cubicBezTo>
                  <a:lnTo>
                    <a:pt x="8301" y="20916"/>
                  </a:lnTo>
                  <a:cubicBezTo>
                    <a:pt x="8575" y="20733"/>
                    <a:pt x="8758" y="20550"/>
                    <a:pt x="9032" y="20276"/>
                  </a:cubicBezTo>
                  <a:lnTo>
                    <a:pt x="9032" y="22104"/>
                  </a:lnTo>
                  <a:lnTo>
                    <a:pt x="14974" y="22104"/>
                  </a:lnTo>
                  <a:cubicBezTo>
                    <a:pt x="14151" y="25669"/>
                    <a:pt x="11409" y="30788"/>
                    <a:pt x="7753" y="32982"/>
                  </a:cubicBezTo>
                  <a:lnTo>
                    <a:pt x="9215" y="34627"/>
                  </a:lnTo>
                  <a:cubicBezTo>
                    <a:pt x="13237" y="32890"/>
                    <a:pt x="17168" y="29234"/>
                    <a:pt x="19544" y="24481"/>
                  </a:cubicBezTo>
                  <a:lnTo>
                    <a:pt x="19544" y="35998"/>
                  </a:lnTo>
                  <a:lnTo>
                    <a:pt x="24938" y="35998"/>
                  </a:lnTo>
                  <a:lnTo>
                    <a:pt x="24938" y="24023"/>
                  </a:lnTo>
                  <a:cubicBezTo>
                    <a:pt x="27223" y="29234"/>
                    <a:pt x="30422" y="33073"/>
                    <a:pt x="33621" y="34718"/>
                  </a:cubicBezTo>
                  <a:lnTo>
                    <a:pt x="35907" y="29599"/>
                  </a:lnTo>
                  <a:cubicBezTo>
                    <a:pt x="32159" y="28045"/>
                    <a:pt x="29051" y="25577"/>
                    <a:pt x="26949" y="22195"/>
                  </a:cubicBezTo>
                  <a:moveTo>
                    <a:pt x="13054" y="15705"/>
                  </a:moveTo>
                  <a:lnTo>
                    <a:pt x="19362" y="15705"/>
                  </a:lnTo>
                  <a:lnTo>
                    <a:pt x="19362" y="19087"/>
                  </a:lnTo>
                  <a:lnTo>
                    <a:pt x="10221" y="19087"/>
                  </a:lnTo>
                  <a:cubicBezTo>
                    <a:pt x="11318" y="17991"/>
                    <a:pt x="12232" y="16894"/>
                    <a:pt x="13054" y="15705"/>
                  </a:cubicBezTo>
                </a:path>
              </a:pathLst>
            </a:custGeom>
            <a:solidFill>
              <a:srgbClr val="231815"/>
            </a:solidFill>
            <a:ln w="9120" cap="flat">
              <a:noFill/>
              <a:prstDash val="solid"/>
              <a:miter/>
            </a:ln>
          </p:spPr>
          <p:txBody>
            <a:bodyPr rtlCol="0" anchor="ctr"/>
            <a:lstStyle/>
            <a:p>
              <a:endParaRPr lang="ja-JP" altLang="en-US" sz="1706"/>
            </a:p>
          </p:txBody>
        </p:sp>
        <p:sp>
          <p:nvSpPr>
            <p:cNvPr id="13" name="フリーフォーム: 図形 12">
              <a:extLst>
                <a:ext uri="{FF2B5EF4-FFF2-40B4-BE49-F238E27FC236}">
                  <a16:creationId xmlns:a16="http://schemas.microsoft.com/office/drawing/2014/main" id="{A7AE227A-81B7-408B-B6B9-42F32CF58517}"/>
                </a:ext>
              </a:extLst>
            </p:cNvPr>
            <p:cNvSpPr/>
            <p:nvPr/>
          </p:nvSpPr>
          <p:spPr>
            <a:xfrm>
              <a:off x="7804200" y="6198040"/>
              <a:ext cx="18282" cy="9141"/>
            </a:xfrm>
            <a:custGeom>
              <a:avLst/>
              <a:gdLst>
                <a:gd name="connsiteX0" fmla="*/ 6564 w 18281"/>
                <a:gd name="connsiteY0" fmla="*/ 6564 h 9140"/>
                <a:gd name="connsiteX1" fmla="*/ 11775 w 18281"/>
                <a:gd name="connsiteY1" fmla="*/ 6564 h 9140"/>
                <a:gd name="connsiteX2" fmla="*/ 11775 w 18281"/>
                <a:gd name="connsiteY2" fmla="*/ 10221 h 9140"/>
                <a:gd name="connsiteX3" fmla="*/ 6564 w 18281"/>
                <a:gd name="connsiteY3" fmla="*/ 10221 h 9140"/>
              </a:gdLst>
              <a:ahLst/>
              <a:cxnLst>
                <a:cxn ang="0">
                  <a:pos x="connsiteX0" y="connsiteY0"/>
                </a:cxn>
                <a:cxn ang="0">
                  <a:pos x="connsiteX1" y="connsiteY1"/>
                </a:cxn>
                <a:cxn ang="0">
                  <a:pos x="connsiteX2" y="connsiteY2"/>
                </a:cxn>
                <a:cxn ang="0">
                  <a:pos x="connsiteX3" y="connsiteY3"/>
                </a:cxn>
              </a:cxnLst>
              <a:rect l="l" t="t" r="r" b="b"/>
              <a:pathLst>
                <a:path w="18281" h="9140">
                  <a:moveTo>
                    <a:pt x="6564" y="6564"/>
                  </a:moveTo>
                  <a:lnTo>
                    <a:pt x="11775" y="6564"/>
                  </a:lnTo>
                  <a:lnTo>
                    <a:pt x="11775" y="10221"/>
                  </a:lnTo>
                  <a:lnTo>
                    <a:pt x="6564" y="10221"/>
                  </a:lnTo>
                  <a:close/>
                </a:path>
              </a:pathLst>
            </a:custGeom>
            <a:solidFill>
              <a:srgbClr val="231815"/>
            </a:solidFill>
            <a:ln w="9120" cap="flat">
              <a:noFill/>
              <a:prstDash val="solid"/>
              <a:miter/>
            </a:ln>
          </p:spPr>
          <p:txBody>
            <a:bodyPr rtlCol="0" anchor="ctr"/>
            <a:lstStyle/>
            <a:p>
              <a:endParaRPr lang="ja-JP" altLang="en-US" sz="1706"/>
            </a:p>
          </p:txBody>
        </p:sp>
        <p:sp>
          <p:nvSpPr>
            <p:cNvPr id="14" name="フリーフォーム: 図形 13">
              <a:extLst>
                <a:ext uri="{FF2B5EF4-FFF2-40B4-BE49-F238E27FC236}">
                  <a16:creationId xmlns:a16="http://schemas.microsoft.com/office/drawing/2014/main" id="{69D584CA-FCB7-44CD-B1CA-C3ECA896DE55}"/>
                </a:ext>
              </a:extLst>
            </p:cNvPr>
            <p:cNvSpPr/>
            <p:nvPr/>
          </p:nvSpPr>
          <p:spPr>
            <a:xfrm>
              <a:off x="7771293" y="6198315"/>
              <a:ext cx="45704" cy="36563"/>
            </a:xfrm>
            <a:custGeom>
              <a:avLst/>
              <a:gdLst>
                <a:gd name="connsiteX0" fmla="*/ 42945 w 45704"/>
                <a:gd name="connsiteY0" fmla="*/ 26857 h 36563"/>
                <a:gd name="connsiteX1" fmla="*/ 42579 w 45704"/>
                <a:gd name="connsiteY1" fmla="*/ 29599 h 36563"/>
                <a:gd name="connsiteX2" fmla="*/ 40660 w 45704"/>
                <a:gd name="connsiteY2" fmla="*/ 29874 h 36563"/>
                <a:gd name="connsiteX3" fmla="*/ 33713 w 45704"/>
                <a:gd name="connsiteY3" fmla="*/ 15340 h 36563"/>
                <a:gd name="connsiteX4" fmla="*/ 44956 w 45704"/>
                <a:gd name="connsiteY4" fmla="*/ 15340 h 36563"/>
                <a:gd name="connsiteX5" fmla="*/ 44956 w 45704"/>
                <a:gd name="connsiteY5" fmla="*/ 12140 h 36563"/>
                <a:gd name="connsiteX6" fmla="*/ 33073 w 45704"/>
                <a:gd name="connsiteY6" fmla="*/ 12140 h 36563"/>
                <a:gd name="connsiteX7" fmla="*/ 32159 w 45704"/>
                <a:gd name="connsiteY7" fmla="*/ 6564 h 36563"/>
                <a:gd name="connsiteX8" fmla="*/ 26400 w 45704"/>
                <a:gd name="connsiteY8" fmla="*/ 6564 h 36563"/>
                <a:gd name="connsiteX9" fmla="*/ 27131 w 45704"/>
                <a:gd name="connsiteY9" fmla="*/ 12140 h 36563"/>
                <a:gd name="connsiteX10" fmla="*/ 6564 w 45704"/>
                <a:gd name="connsiteY10" fmla="*/ 12140 h 36563"/>
                <a:gd name="connsiteX11" fmla="*/ 6564 w 45704"/>
                <a:gd name="connsiteY11" fmla="*/ 15431 h 36563"/>
                <a:gd name="connsiteX12" fmla="*/ 27863 w 45704"/>
                <a:gd name="connsiteY12" fmla="*/ 15431 h 36563"/>
                <a:gd name="connsiteX13" fmla="*/ 35541 w 45704"/>
                <a:gd name="connsiteY13" fmla="*/ 31428 h 36563"/>
                <a:gd name="connsiteX14" fmla="*/ 42671 w 45704"/>
                <a:gd name="connsiteY14" fmla="*/ 36181 h 36563"/>
                <a:gd name="connsiteX15" fmla="*/ 45961 w 45704"/>
                <a:gd name="connsiteY15" fmla="*/ 27131 h 36563"/>
                <a:gd name="connsiteX16" fmla="*/ 42945 w 45704"/>
                <a:gd name="connsiteY16" fmla="*/ 26857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04" h="36563">
                  <a:moveTo>
                    <a:pt x="42945" y="26857"/>
                  </a:moveTo>
                  <a:cubicBezTo>
                    <a:pt x="42945" y="27497"/>
                    <a:pt x="42762" y="28960"/>
                    <a:pt x="42579" y="29599"/>
                  </a:cubicBezTo>
                  <a:cubicBezTo>
                    <a:pt x="42305" y="30696"/>
                    <a:pt x="41391" y="30788"/>
                    <a:pt x="40660" y="29874"/>
                  </a:cubicBezTo>
                  <a:cubicBezTo>
                    <a:pt x="37186" y="26034"/>
                    <a:pt x="35358" y="22652"/>
                    <a:pt x="33713" y="15340"/>
                  </a:cubicBezTo>
                  <a:lnTo>
                    <a:pt x="44956" y="15340"/>
                  </a:lnTo>
                  <a:lnTo>
                    <a:pt x="44956" y="12140"/>
                  </a:lnTo>
                  <a:lnTo>
                    <a:pt x="33073" y="12140"/>
                  </a:lnTo>
                  <a:cubicBezTo>
                    <a:pt x="32799" y="10495"/>
                    <a:pt x="32524" y="8575"/>
                    <a:pt x="32159" y="6564"/>
                  </a:cubicBezTo>
                  <a:lnTo>
                    <a:pt x="26400" y="6564"/>
                  </a:lnTo>
                  <a:cubicBezTo>
                    <a:pt x="26583" y="8484"/>
                    <a:pt x="26766" y="10404"/>
                    <a:pt x="27131" y="12140"/>
                  </a:cubicBezTo>
                  <a:lnTo>
                    <a:pt x="6564" y="12140"/>
                  </a:lnTo>
                  <a:lnTo>
                    <a:pt x="6564" y="15431"/>
                  </a:lnTo>
                  <a:lnTo>
                    <a:pt x="27863" y="15431"/>
                  </a:lnTo>
                  <a:cubicBezTo>
                    <a:pt x="29599" y="22378"/>
                    <a:pt x="32524" y="28137"/>
                    <a:pt x="35541" y="31428"/>
                  </a:cubicBezTo>
                  <a:cubicBezTo>
                    <a:pt x="39471" y="35632"/>
                    <a:pt x="41208" y="36181"/>
                    <a:pt x="42671" y="36181"/>
                  </a:cubicBezTo>
                  <a:cubicBezTo>
                    <a:pt x="44133" y="36181"/>
                    <a:pt x="45870" y="35907"/>
                    <a:pt x="45961" y="27131"/>
                  </a:cubicBezTo>
                  <a:lnTo>
                    <a:pt x="42945" y="26857"/>
                  </a:lnTo>
                  <a:close/>
                </a:path>
              </a:pathLst>
            </a:custGeom>
            <a:solidFill>
              <a:srgbClr val="231815"/>
            </a:solidFill>
            <a:ln w="9120" cap="flat">
              <a:noFill/>
              <a:prstDash val="solid"/>
              <a:miter/>
            </a:ln>
          </p:spPr>
          <p:txBody>
            <a:bodyPr rtlCol="0" anchor="ctr"/>
            <a:lstStyle/>
            <a:p>
              <a:endParaRPr lang="ja-JP" altLang="en-US" sz="1706"/>
            </a:p>
          </p:txBody>
        </p:sp>
        <p:sp>
          <p:nvSpPr>
            <p:cNvPr id="15" name="フリーフォーム: 図形 14">
              <a:extLst>
                <a:ext uri="{FF2B5EF4-FFF2-40B4-BE49-F238E27FC236}">
                  <a16:creationId xmlns:a16="http://schemas.microsoft.com/office/drawing/2014/main" id="{1879FBFA-A28A-4E17-B26C-D079176ECEEA}"/>
                </a:ext>
              </a:extLst>
            </p:cNvPr>
            <p:cNvSpPr/>
            <p:nvPr/>
          </p:nvSpPr>
          <p:spPr>
            <a:xfrm>
              <a:off x="7771841" y="6211020"/>
              <a:ext cx="27423" cy="27423"/>
            </a:xfrm>
            <a:custGeom>
              <a:avLst/>
              <a:gdLst>
                <a:gd name="connsiteX0" fmla="*/ 19819 w 27422"/>
                <a:gd name="connsiteY0" fmla="*/ 15705 h 27422"/>
                <a:gd name="connsiteX1" fmla="*/ 19819 w 27422"/>
                <a:gd name="connsiteY1" fmla="*/ 9764 h 27422"/>
                <a:gd name="connsiteX2" fmla="*/ 25395 w 27422"/>
                <a:gd name="connsiteY2" fmla="*/ 9764 h 27422"/>
                <a:gd name="connsiteX3" fmla="*/ 25395 w 27422"/>
                <a:gd name="connsiteY3" fmla="*/ 6564 h 27422"/>
                <a:gd name="connsiteX4" fmla="*/ 7570 w 27422"/>
                <a:gd name="connsiteY4" fmla="*/ 6564 h 27422"/>
                <a:gd name="connsiteX5" fmla="*/ 7570 w 27422"/>
                <a:gd name="connsiteY5" fmla="*/ 9764 h 27422"/>
                <a:gd name="connsiteX6" fmla="*/ 13969 w 27422"/>
                <a:gd name="connsiteY6" fmla="*/ 9764 h 27422"/>
                <a:gd name="connsiteX7" fmla="*/ 13969 w 27422"/>
                <a:gd name="connsiteY7" fmla="*/ 16619 h 27422"/>
                <a:gd name="connsiteX8" fmla="*/ 6564 w 27422"/>
                <a:gd name="connsiteY8" fmla="*/ 17625 h 27422"/>
                <a:gd name="connsiteX9" fmla="*/ 8210 w 27422"/>
                <a:gd name="connsiteY9" fmla="*/ 23018 h 27422"/>
                <a:gd name="connsiteX10" fmla="*/ 28502 w 27422"/>
                <a:gd name="connsiteY10" fmla="*/ 16985 h 27422"/>
                <a:gd name="connsiteX11" fmla="*/ 28502 w 27422"/>
                <a:gd name="connsiteY11" fmla="*/ 14243 h 27422"/>
                <a:gd name="connsiteX12" fmla="*/ 19819 w 27422"/>
                <a:gd name="connsiteY12" fmla="*/ 15705 h 2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422" h="27422">
                  <a:moveTo>
                    <a:pt x="19819" y="15705"/>
                  </a:moveTo>
                  <a:lnTo>
                    <a:pt x="19819" y="9764"/>
                  </a:lnTo>
                  <a:lnTo>
                    <a:pt x="25395" y="9764"/>
                  </a:lnTo>
                  <a:lnTo>
                    <a:pt x="25395" y="6564"/>
                  </a:lnTo>
                  <a:lnTo>
                    <a:pt x="7570" y="6564"/>
                  </a:lnTo>
                  <a:lnTo>
                    <a:pt x="7570" y="9764"/>
                  </a:lnTo>
                  <a:lnTo>
                    <a:pt x="13969" y="9764"/>
                  </a:lnTo>
                  <a:lnTo>
                    <a:pt x="13969" y="16619"/>
                  </a:lnTo>
                  <a:cubicBezTo>
                    <a:pt x="11592" y="16985"/>
                    <a:pt x="9124" y="17259"/>
                    <a:pt x="6564" y="17625"/>
                  </a:cubicBezTo>
                  <a:lnTo>
                    <a:pt x="8210" y="23018"/>
                  </a:lnTo>
                  <a:cubicBezTo>
                    <a:pt x="17625" y="21098"/>
                    <a:pt x="21738" y="19910"/>
                    <a:pt x="28502" y="16985"/>
                  </a:cubicBezTo>
                  <a:lnTo>
                    <a:pt x="28502" y="14243"/>
                  </a:lnTo>
                  <a:cubicBezTo>
                    <a:pt x="25669" y="14791"/>
                    <a:pt x="22835" y="15248"/>
                    <a:pt x="19819" y="15705"/>
                  </a:cubicBezTo>
                </a:path>
              </a:pathLst>
            </a:custGeom>
            <a:solidFill>
              <a:srgbClr val="231815"/>
            </a:solidFill>
            <a:ln w="9120" cap="flat">
              <a:noFill/>
              <a:prstDash val="solid"/>
              <a:miter/>
            </a:ln>
          </p:spPr>
          <p:txBody>
            <a:bodyPr rtlCol="0" anchor="ctr"/>
            <a:lstStyle/>
            <a:p>
              <a:endParaRPr lang="ja-JP" altLang="en-US" sz="1706"/>
            </a:p>
          </p:txBody>
        </p:sp>
        <p:sp>
          <p:nvSpPr>
            <p:cNvPr id="16" name="フリーフォーム: 図形 15">
              <a:extLst>
                <a:ext uri="{FF2B5EF4-FFF2-40B4-BE49-F238E27FC236}">
                  <a16:creationId xmlns:a16="http://schemas.microsoft.com/office/drawing/2014/main" id="{0E15ECF8-CBB7-42CB-91EF-485509C7251B}"/>
                </a:ext>
              </a:extLst>
            </p:cNvPr>
            <p:cNvSpPr/>
            <p:nvPr/>
          </p:nvSpPr>
          <p:spPr>
            <a:xfrm>
              <a:off x="7719282" y="6237437"/>
              <a:ext cx="45704" cy="18282"/>
            </a:xfrm>
            <a:custGeom>
              <a:avLst/>
              <a:gdLst>
                <a:gd name="connsiteX0" fmla="*/ 48155 w 45704"/>
                <a:gd name="connsiteY0" fmla="*/ 14883 h 18281"/>
                <a:gd name="connsiteX1" fmla="*/ 29782 w 45704"/>
                <a:gd name="connsiteY1" fmla="*/ 6564 h 18281"/>
                <a:gd name="connsiteX2" fmla="*/ 21007 w 45704"/>
                <a:gd name="connsiteY2" fmla="*/ 6564 h 18281"/>
                <a:gd name="connsiteX3" fmla="*/ 6564 w 45704"/>
                <a:gd name="connsiteY3" fmla="*/ 17442 h 18281"/>
                <a:gd name="connsiteX4" fmla="*/ 7387 w 45704"/>
                <a:gd name="connsiteY4" fmla="*/ 19636 h 18281"/>
                <a:gd name="connsiteX5" fmla="*/ 14791 w 45704"/>
                <a:gd name="connsiteY5" fmla="*/ 17351 h 18281"/>
                <a:gd name="connsiteX6" fmla="*/ 14791 w 45704"/>
                <a:gd name="connsiteY6" fmla="*/ 19636 h 18281"/>
                <a:gd name="connsiteX7" fmla="*/ 39106 w 45704"/>
                <a:gd name="connsiteY7" fmla="*/ 19636 h 18281"/>
                <a:gd name="connsiteX8" fmla="*/ 39106 w 45704"/>
                <a:gd name="connsiteY8" fmla="*/ 17625 h 18281"/>
                <a:gd name="connsiteX9" fmla="*/ 46510 w 45704"/>
                <a:gd name="connsiteY9" fmla="*/ 20002 h 18281"/>
                <a:gd name="connsiteX10" fmla="*/ 48155 w 45704"/>
                <a:gd name="connsiteY10" fmla="*/ 14883 h 18281"/>
                <a:gd name="connsiteX11" fmla="*/ 15797 w 45704"/>
                <a:gd name="connsiteY11" fmla="*/ 16894 h 18281"/>
                <a:gd name="connsiteX12" fmla="*/ 26766 w 45704"/>
                <a:gd name="connsiteY12" fmla="*/ 9490 h 18281"/>
                <a:gd name="connsiteX13" fmla="*/ 37369 w 45704"/>
                <a:gd name="connsiteY13" fmla="*/ 16894 h 18281"/>
                <a:gd name="connsiteX14" fmla="*/ 15797 w 45704"/>
                <a:gd name="connsiteY14" fmla="*/ 16894 h 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04" h="18281">
                  <a:moveTo>
                    <a:pt x="48155" y="14883"/>
                  </a:moveTo>
                  <a:cubicBezTo>
                    <a:pt x="44408" y="14791"/>
                    <a:pt x="36821" y="12780"/>
                    <a:pt x="29782" y="6564"/>
                  </a:cubicBezTo>
                  <a:lnTo>
                    <a:pt x="21007" y="6564"/>
                  </a:lnTo>
                  <a:cubicBezTo>
                    <a:pt x="18173" y="11135"/>
                    <a:pt x="13694" y="14517"/>
                    <a:pt x="6564" y="17442"/>
                  </a:cubicBezTo>
                  <a:lnTo>
                    <a:pt x="7387" y="19636"/>
                  </a:lnTo>
                  <a:cubicBezTo>
                    <a:pt x="10038" y="19087"/>
                    <a:pt x="12506" y="18356"/>
                    <a:pt x="14791" y="17351"/>
                  </a:cubicBezTo>
                  <a:lnTo>
                    <a:pt x="14791" y="19636"/>
                  </a:lnTo>
                  <a:lnTo>
                    <a:pt x="39106" y="19636"/>
                  </a:lnTo>
                  <a:lnTo>
                    <a:pt x="39106" y="17625"/>
                  </a:lnTo>
                  <a:cubicBezTo>
                    <a:pt x="41300" y="18630"/>
                    <a:pt x="43768" y="19362"/>
                    <a:pt x="46510" y="20002"/>
                  </a:cubicBezTo>
                  <a:lnTo>
                    <a:pt x="48155" y="14883"/>
                  </a:lnTo>
                  <a:close/>
                  <a:moveTo>
                    <a:pt x="15797" y="16894"/>
                  </a:moveTo>
                  <a:cubicBezTo>
                    <a:pt x="19727" y="15065"/>
                    <a:pt x="23292" y="12506"/>
                    <a:pt x="26766" y="9490"/>
                  </a:cubicBezTo>
                  <a:cubicBezTo>
                    <a:pt x="30605" y="12689"/>
                    <a:pt x="33804" y="15065"/>
                    <a:pt x="37369" y="16894"/>
                  </a:cubicBezTo>
                  <a:lnTo>
                    <a:pt x="15797" y="16894"/>
                  </a:lnTo>
                  <a:close/>
                </a:path>
              </a:pathLst>
            </a:custGeom>
            <a:solidFill>
              <a:srgbClr val="231815"/>
            </a:solidFill>
            <a:ln w="9120" cap="flat">
              <a:noFill/>
              <a:prstDash val="solid"/>
              <a:miter/>
            </a:ln>
          </p:spPr>
          <p:txBody>
            <a:bodyPr rtlCol="0" anchor="ctr"/>
            <a:lstStyle/>
            <a:p>
              <a:endParaRPr lang="ja-JP" altLang="en-US" sz="1706"/>
            </a:p>
          </p:txBody>
        </p:sp>
        <p:sp>
          <p:nvSpPr>
            <p:cNvPr id="19" name="フリーフォーム: 図形 18">
              <a:extLst>
                <a:ext uri="{FF2B5EF4-FFF2-40B4-BE49-F238E27FC236}">
                  <a16:creationId xmlns:a16="http://schemas.microsoft.com/office/drawing/2014/main" id="{C0E6B7A4-2B2E-4AA7-AB76-49D22ABF15B3}"/>
                </a:ext>
              </a:extLst>
            </p:cNvPr>
            <p:cNvSpPr/>
            <p:nvPr/>
          </p:nvSpPr>
          <p:spPr>
            <a:xfrm>
              <a:off x="7721658" y="6253525"/>
              <a:ext cx="45704" cy="18282"/>
            </a:xfrm>
            <a:custGeom>
              <a:avLst/>
              <a:gdLst>
                <a:gd name="connsiteX0" fmla="*/ 44225 w 45704"/>
                <a:gd name="connsiteY0" fmla="*/ 17168 h 18281"/>
                <a:gd name="connsiteX1" fmla="*/ 36729 w 45704"/>
                <a:gd name="connsiteY1" fmla="*/ 9398 h 18281"/>
                <a:gd name="connsiteX2" fmla="*/ 42397 w 45704"/>
                <a:gd name="connsiteY2" fmla="*/ 9398 h 18281"/>
                <a:gd name="connsiteX3" fmla="*/ 42397 w 45704"/>
                <a:gd name="connsiteY3" fmla="*/ 6564 h 18281"/>
                <a:gd name="connsiteX4" fmla="*/ 6564 w 45704"/>
                <a:gd name="connsiteY4" fmla="*/ 6564 h 18281"/>
                <a:gd name="connsiteX5" fmla="*/ 6564 w 45704"/>
                <a:gd name="connsiteY5" fmla="*/ 9398 h 18281"/>
                <a:gd name="connsiteX6" fmla="*/ 14791 w 45704"/>
                <a:gd name="connsiteY6" fmla="*/ 9398 h 18281"/>
                <a:gd name="connsiteX7" fmla="*/ 12780 w 45704"/>
                <a:gd name="connsiteY7" fmla="*/ 15157 h 18281"/>
                <a:gd name="connsiteX8" fmla="*/ 6656 w 45704"/>
                <a:gd name="connsiteY8" fmla="*/ 14883 h 18281"/>
                <a:gd name="connsiteX9" fmla="*/ 7844 w 45704"/>
                <a:gd name="connsiteY9" fmla="*/ 19819 h 18281"/>
                <a:gd name="connsiteX10" fmla="*/ 37003 w 45704"/>
                <a:gd name="connsiteY10" fmla="*/ 16254 h 18281"/>
                <a:gd name="connsiteX11" fmla="*/ 39106 w 45704"/>
                <a:gd name="connsiteY11" fmla="*/ 20367 h 18281"/>
                <a:gd name="connsiteX12" fmla="*/ 44225 w 45704"/>
                <a:gd name="connsiteY12" fmla="*/ 17168 h 18281"/>
                <a:gd name="connsiteX13" fmla="*/ 18630 w 45704"/>
                <a:gd name="connsiteY13" fmla="*/ 15065 h 18281"/>
                <a:gd name="connsiteX14" fmla="*/ 20916 w 45704"/>
                <a:gd name="connsiteY14" fmla="*/ 9398 h 18281"/>
                <a:gd name="connsiteX15" fmla="*/ 35907 w 45704"/>
                <a:gd name="connsiteY15" fmla="*/ 9398 h 18281"/>
                <a:gd name="connsiteX16" fmla="*/ 33621 w 45704"/>
                <a:gd name="connsiteY16" fmla="*/ 10952 h 18281"/>
                <a:gd name="connsiteX17" fmla="*/ 35267 w 45704"/>
                <a:gd name="connsiteY17" fmla="*/ 13329 h 18281"/>
                <a:gd name="connsiteX18" fmla="*/ 18630 w 45704"/>
                <a:gd name="connsiteY18" fmla="*/ 15065 h 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04" h="18281">
                  <a:moveTo>
                    <a:pt x="44225" y="17168"/>
                  </a:moveTo>
                  <a:cubicBezTo>
                    <a:pt x="42579" y="14883"/>
                    <a:pt x="39929" y="11775"/>
                    <a:pt x="36729" y="9398"/>
                  </a:cubicBezTo>
                  <a:lnTo>
                    <a:pt x="42397" y="9398"/>
                  </a:lnTo>
                  <a:lnTo>
                    <a:pt x="42397" y="6564"/>
                  </a:lnTo>
                  <a:lnTo>
                    <a:pt x="6564" y="6564"/>
                  </a:lnTo>
                  <a:lnTo>
                    <a:pt x="6564" y="9398"/>
                  </a:lnTo>
                  <a:lnTo>
                    <a:pt x="14791" y="9398"/>
                  </a:lnTo>
                  <a:cubicBezTo>
                    <a:pt x="14151" y="11318"/>
                    <a:pt x="13512" y="13146"/>
                    <a:pt x="12780" y="15157"/>
                  </a:cubicBezTo>
                  <a:cubicBezTo>
                    <a:pt x="10038" y="15157"/>
                    <a:pt x="7844" y="15065"/>
                    <a:pt x="6656" y="14883"/>
                  </a:cubicBezTo>
                  <a:lnTo>
                    <a:pt x="7844" y="19819"/>
                  </a:lnTo>
                  <a:cubicBezTo>
                    <a:pt x="15705" y="19362"/>
                    <a:pt x="27040" y="18356"/>
                    <a:pt x="37003" y="16254"/>
                  </a:cubicBezTo>
                  <a:cubicBezTo>
                    <a:pt x="37826" y="17716"/>
                    <a:pt x="38557" y="19179"/>
                    <a:pt x="39106" y="20367"/>
                  </a:cubicBezTo>
                  <a:lnTo>
                    <a:pt x="44225" y="17168"/>
                  </a:lnTo>
                  <a:close/>
                  <a:moveTo>
                    <a:pt x="18630" y="15065"/>
                  </a:moveTo>
                  <a:cubicBezTo>
                    <a:pt x="19179" y="13237"/>
                    <a:pt x="19910" y="11318"/>
                    <a:pt x="20916" y="9398"/>
                  </a:cubicBezTo>
                  <a:lnTo>
                    <a:pt x="35907" y="9398"/>
                  </a:lnTo>
                  <a:lnTo>
                    <a:pt x="33621" y="10952"/>
                  </a:lnTo>
                  <a:cubicBezTo>
                    <a:pt x="34078" y="11592"/>
                    <a:pt x="34627" y="12415"/>
                    <a:pt x="35267" y="13329"/>
                  </a:cubicBezTo>
                  <a:cubicBezTo>
                    <a:pt x="31976" y="14243"/>
                    <a:pt x="25029" y="14791"/>
                    <a:pt x="18630" y="15065"/>
                  </a:cubicBezTo>
                </a:path>
              </a:pathLst>
            </a:custGeom>
            <a:solidFill>
              <a:srgbClr val="231815"/>
            </a:solidFill>
            <a:ln w="9120" cap="flat">
              <a:noFill/>
              <a:prstDash val="solid"/>
              <a:miter/>
            </a:ln>
          </p:spPr>
          <p:txBody>
            <a:bodyPr rtlCol="0" anchor="ctr"/>
            <a:lstStyle/>
            <a:p>
              <a:endParaRPr lang="ja-JP" altLang="en-US" sz="1706"/>
            </a:p>
          </p:txBody>
        </p:sp>
        <p:sp>
          <p:nvSpPr>
            <p:cNvPr id="20" name="フリーフォーム: 図形 19">
              <a:extLst>
                <a:ext uri="{FF2B5EF4-FFF2-40B4-BE49-F238E27FC236}">
                  <a16:creationId xmlns:a16="http://schemas.microsoft.com/office/drawing/2014/main" id="{124BE139-C250-4DB2-BA64-EC36C1E252E6}"/>
                </a:ext>
              </a:extLst>
            </p:cNvPr>
            <p:cNvSpPr/>
            <p:nvPr/>
          </p:nvSpPr>
          <p:spPr>
            <a:xfrm>
              <a:off x="7767819" y="6237437"/>
              <a:ext cx="27423" cy="36563"/>
            </a:xfrm>
            <a:custGeom>
              <a:avLst/>
              <a:gdLst>
                <a:gd name="connsiteX0" fmla="*/ 22195 w 27422"/>
                <a:gd name="connsiteY0" fmla="*/ 20733 h 36563"/>
                <a:gd name="connsiteX1" fmla="*/ 26857 w 27422"/>
                <a:gd name="connsiteY1" fmla="*/ 15705 h 36563"/>
                <a:gd name="connsiteX2" fmla="*/ 25303 w 27422"/>
                <a:gd name="connsiteY2" fmla="*/ 12323 h 36563"/>
                <a:gd name="connsiteX3" fmla="*/ 20459 w 27422"/>
                <a:gd name="connsiteY3" fmla="*/ 12323 h 36563"/>
                <a:gd name="connsiteX4" fmla="*/ 20459 w 27422"/>
                <a:gd name="connsiteY4" fmla="*/ 6564 h 36563"/>
                <a:gd name="connsiteX5" fmla="*/ 15248 w 27422"/>
                <a:gd name="connsiteY5" fmla="*/ 6564 h 36563"/>
                <a:gd name="connsiteX6" fmla="*/ 15248 w 27422"/>
                <a:gd name="connsiteY6" fmla="*/ 12323 h 36563"/>
                <a:gd name="connsiteX7" fmla="*/ 9581 w 27422"/>
                <a:gd name="connsiteY7" fmla="*/ 12323 h 36563"/>
                <a:gd name="connsiteX8" fmla="*/ 9581 w 27422"/>
                <a:gd name="connsiteY8" fmla="*/ 15248 h 36563"/>
                <a:gd name="connsiteX9" fmla="*/ 18173 w 27422"/>
                <a:gd name="connsiteY9" fmla="*/ 15248 h 36563"/>
                <a:gd name="connsiteX10" fmla="*/ 18996 w 27422"/>
                <a:gd name="connsiteY10" fmla="*/ 16437 h 36563"/>
                <a:gd name="connsiteX11" fmla="*/ 6564 w 27422"/>
                <a:gd name="connsiteY11" fmla="*/ 27131 h 36563"/>
                <a:gd name="connsiteX12" fmla="*/ 8667 w 27422"/>
                <a:gd name="connsiteY12" fmla="*/ 29142 h 36563"/>
                <a:gd name="connsiteX13" fmla="*/ 15157 w 27422"/>
                <a:gd name="connsiteY13" fmla="*/ 25943 h 36563"/>
                <a:gd name="connsiteX14" fmla="*/ 15157 w 27422"/>
                <a:gd name="connsiteY14" fmla="*/ 35998 h 36563"/>
                <a:gd name="connsiteX15" fmla="*/ 20733 w 27422"/>
                <a:gd name="connsiteY15" fmla="*/ 35998 h 36563"/>
                <a:gd name="connsiteX16" fmla="*/ 20733 w 27422"/>
                <a:gd name="connsiteY16" fmla="*/ 24389 h 36563"/>
                <a:gd name="connsiteX17" fmla="*/ 26034 w 27422"/>
                <a:gd name="connsiteY17" fmla="*/ 28411 h 36563"/>
                <a:gd name="connsiteX18" fmla="*/ 28594 w 27422"/>
                <a:gd name="connsiteY18" fmla="*/ 24023 h 36563"/>
                <a:gd name="connsiteX19" fmla="*/ 22195 w 27422"/>
                <a:gd name="connsiteY19" fmla="*/ 20733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22" h="36563">
                  <a:moveTo>
                    <a:pt x="22195" y="20733"/>
                  </a:moveTo>
                  <a:cubicBezTo>
                    <a:pt x="24023" y="18996"/>
                    <a:pt x="25577" y="17259"/>
                    <a:pt x="26857" y="15705"/>
                  </a:cubicBezTo>
                  <a:cubicBezTo>
                    <a:pt x="27954" y="14426"/>
                    <a:pt x="27497" y="12323"/>
                    <a:pt x="25303" y="12323"/>
                  </a:cubicBezTo>
                  <a:lnTo>
                    <a:pt x="20459" y="12323"/>
                  </a:lnTo>
                  <a:lnTo>
                    <a:pt x="20459" y="6564"/>
                  </a:lnTo>
                  <a:lnTo>
                    <a:pt x="15248" y="6564"/>
                  </a:lnTo>
                  <a:lnTo>
                    <a:pt x="15248" y="12323"/>
                  </a:lnTo>
                  <a:lnTo>
                    <a:pt x="9581" y="12323"/>
                  </a:lnTo>
                  <a:lnTo>
                    <a:pt x="9581" y="15248"/>
                  </a:lnTo>
                  <a:lnTo>
                    <a:pt x="18173" y="15248"/>
                  </a:lnTo>
                  <a:cubicBezTo>
                    <a:pt x="19087" y="15248"/>
                    <a:pt x="19544" y="15705"/>
                    <a:pt x="18996" y="16437"/>
                  </a:cubicBezTo>
                  <a:cubicBezTo>
                    <a:pt x="15797" y="20824"/>
                    <a:pt x="11775" y="25029"/>
                    <a:pt x="6564" y="27131"/>
                  </a:cubicBezTo>
                  <a:lnTo>
                    <a:pt x="8667" y="29142"/>
                  </a:lnTo>
                  <a:cubicBezTo>
                    <a:pt x="11135" y="28137"/>
                    <a:pt x="13237" y="27131"/>
                    <a:pt x="15157" y="25943"/>
                  </a:cubicBezTo>
                  <a:lnTo>
                    <a:pt x="15157" y="35998"/>
                  </a:lnTo>
                  <a:lnTo>
                    <a:pt x="20733" y="35998"/>
                  </a:lnTo>
                  <a:lnTo>
                    <a:pt x="20733" y="24389"/>
                  </a:lnTo>
                  <a:cubicBezTo>
                    <a:pt x="21921" y="25852"/>
                    <a:pt x="24298" y="27680"/>
                    <a:pt x="26034" y="28411"/>
                  </a:cubicBezTo>
                  <a:lnTo>
                    <a:pt x="28594" y="24023"/>
                  </a:lnTo>
                  <a:cubicBezTo>
                    <a:pt x="26400" y="23292"/>
                    <a:pt x="23841" y="22013"/>
                    <a:pt x="22195" y="20733"/>
                  </a:cubicBezTo>
                </a:path>
              </a:pathLst>
            </a:custGeom>
            <a:solidFill>
              <a:srgbClr val="231815"/>
            </a:solidFill>
            <a:ln w="9120" cap="flat">
              <a:noFill/>
              <a:prstDash val="solid"/>
              <a:miter/>
            </a:ln>
          </p:spPr>
          <p:txBody>
            <a:bodyPr rtlCol="0" anchor="ctr"/>
            <a:lstStyle/>
            <a:p>
              <a:endParaRPr lang="ja-JP" altLang="en-US" sz="1706"/>
            </a:p>
          </p:txBody>
        </p:sp>
        <p:sp>
          <p:nvSpPr>
            <p:cNvPr id="21" name="フリーフォーム: 図形 20">
              <a:extLst>
                <a:ext uri="{FF2B5EF4-FFF2-40B4-BE49-F238E27FC236}">
                  <a16:creationId xmlns:a16="http://schemas.microsoft.com/office/drawing/2014/main" id="{10B67722-339C-45AA-A3C0-DBCE02C45792}"/>
                </a:ext>
              </a:extLst>
            </p:cNvPr>
            <p:cNvSpPr/>
            <p:nvPr/>
          </p:nvSpPr>
          <p:spPr>
            <a:xfrm>
              <a:off x="7787472" y="6237437"/>
              <a:ext cx="36563" cy="36563"/>
            </a:xfrm>
            <a:custGeom>
              <a:avLst/>
              <a:gdLst>
                <a:gd name="connsiteX0" fmla="*/ 21555 w 36563"/>
                <a:gd name="connsiteY0" fmla="*/ 32616 h 36563"/>
                <a:gd name="connsiteX1" fmla="*/ 21555 w 36563"/>
                <a:gd name="connsiteY1" fmla="*/ 18448 h 36563"/>
                <a:gd name="connsiteX2" fmla="*/ 28594 w 36563"/>
                <a:gd name="connsiteY2" fmla="*/ 18448 h 36563"/>
                <a:gd name="connsiteX3" fmla="*/ 28594 w 36563"/>
                <a:gd name="connsiteY3" fmla="*/ 15340 h 36563"/>
                <a:gd name="connsiteX4" fmla="*/ 21555 w 36563"/>
                <a:gd name="connsiteY4" fmla="*/ 15340 h 36563"/>
                <a:gd name="connsiteX5" fmla="*/ 21555 w 36563"/>
                <a:gd name="connsiteY5" fmla="*/ 6564 h 36563"/>
                <a:gd name="connsiteX6" fmla="*/ 15980 w 36563"/>
                <a:gd name="connsiteY6" fmla="*/ 6564 h 36563"/>
                <a:gd name="connsiteX7" fmla="*/ 15980 w 36563"/>
                <a:gd name="connsiteY7" fmla="*/ 15340 h 36563"/>
                <a:gd name="connsiteX8" fmla="*/ 8941 w 36563"/>
                <a:gd name="connsiteY8" fmla="*/ 15340 h 36563"/>
                <a:gd name="connsiteX9" fmla="*/ 8941 w 36563"/>
                <a:gd name="connsiteY9" fmla="*/ 18448 h 36563"/>
                <a:gd name="connsiteX10" fmla="*/ 15980 w 36563"/>
                <a:gd name="connsiteY10" fmla="*/ 18448 h 36563"/>
                <a:gd name="connsiteX11" fmla="*/ 15980 w 36563"/>
                <a:gd name="connsiteY11" fmla="*/ 32616 h 36563"/>
                <a:gd name="connsiteX12" fmla="*/ 6564 w 36563"/>
                <a:gd name="connsiteY12" fmla="*/ 32616 h 36563"/>
                <a:gd name="connsiteX13" fmla="*/ 6564 w 36563"/>
                <a:gd name="connsiteY13" fmla="*/ 35815 h 36563"/>
                <a:gd name="connsiteX14" fmla="*/ 30696 w 36563"/>
                <a:gd name="connsiteY14" fmla="*/ 35815 h 36563"/>
                <a:gd name="connsiteX15" fmla="*/ 30696 w 36563"/>
                <a:gd name="connsiteY15" fmla="*/ 32616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563" h="36563">
                  <a:moveTo>
                    <a:pt x="21555" y="32616"/>
                  </a:moveTo>
                  <a:lnTo>
                    <a:pt x="21555" y="18448"/>
                  </a:lnTo>
                  <a:lnTo>
                    <a:pt x="28594" y="18448"/>
                  </a:lnTo>
                  <a:lnTo>
                    <a:pt x="28594" y="15340"/>
                  </a:lnTo>
                  <a:lnTo>
                    <a:pt x="21555" y="15340"/>
                  </a:lnTo>
                  <a:lnTo>
                    <a:pt x="21555" y="6564"/>
                  </a:lnTo>
                  <a:lnTo>
                    <a:pt x="15980" y="6564"/>
                  </a:lnTo>
                  <a:lnTo>
                    <a:pt x="15980" y="15340"/>
                  </a:lnTo>
                  <a:lnTo>
                    <a:pt x="8941" y="15340"/>
                  </a:lnTo>
                  <a:lnTo>
                    <a:pt x="8941" y="18448"/>
                  </a:lnTo>
                  <a:lnTo>
                    <a:pt x="15980" y="18448"/>
                  </a:lnTo>
                  <a:lnTo>
                    <a:pt x="15980" y="32616"/>
                  </a:lnTo>
                  <a:lnTo>
                    <a:pt x="6564" y="32616"/>
                  </a:lnTo>
                  <a:lnTo>
                    <a:pt x="6564" y="35815"/>
                  </a:lnTo>
                  <a:lnTo>
                    <a:pt x="30696" y="35815"/>
                  </a:lnTo>
                  <a:lnTo>
                    <a:pt x="30696" y="32616"/>
                  </a:lnTo>
                  <a:close/>
                </a:path>
              </a:pathLst>
            </a:custGeom>
            <a:solidFill>
              <a:srgbClr val="231815"/>
            </a:solidFill>
            <a:ln w="9120" cap="flat">
              <a:noFill/>
              <a:prstDash val="solid"/>
              <a:miter/>
            </a:ln>
          </p:spPr>
          <p:txBody>
            <a:bodyPr rtlCol="0" anchor="ctr"/>
            <a:lstStyle/>
            <a:p>
              <a:endParaRPr lang="ja-JP" altLang="en-US" sz="1706"/>
            </a:p>
          </p:txBody>
        </p:sp>
        <p:sp>
          <p:nvSpPr>
            <p:cNvPr id="22" name="フリーフォーム: 図形 21">
              <a:extLst>
                <a:ext uri="{FF2B5EF4-FFF2-40B4-BE49-F238E27FC236}">
                  <a16:creationId xmlns:a16="http://schemas.microsoft.com/office/drawing/2014/main" id="{D722D69D-6B4D-48B2-9ECC-6952E2C74959}"/>
                </a:ext>
              </a:extLst>
            </p:cNvPr>
            <p:cNvSpPr/>
            <p:nvPr/>
          </p:nvSpPr>
          <p:spPr>
            <a:xfrm>
              <a:off x="7576593" y="6193836"/>
              <a:ext cx="127972" cy="91409"/>
            </a:xfrm>
            <a:custGeom>
              <a:avLst/>
              <a:gdLst>
                <a:gd name="connsiteX0" fmla="*/ 122105 w 127971"/>
                <a:gd name="connsiteY0" fmla="*/ 6564 h 91408"/>
                <a:gd name="connsiteX1" fmla="*/ 6564 w 127971"/>
                <a:gd name="connsiteY1" fmla="*/ 6564 h 91408"/>
                <a:gd name="connsiteX2" fmla="*/ 6564 w 127971"/>
                <a:gd name="connsiteY2" fmla="*/ 84993 h 91408"/>
                <a:gd name="connsiteX3" fmla="*/ 121922 w 127971"/>
                <a:gd name="connsiteY3" fmla="*/ 84993 h 91408"/>
                <a:gd name="connsiteX4" fmla="*/ 122105 w 127971"/>
                <a:gd name="connsiteY4" fmla="*/ 6564 h 91408"/>
                <a:gd name="connsiteX5" fmla="*/ 118540 w 127971"/>
                <a:gd name="connsiteY5" fmla="*/ 10038 h 91408"/>
                <a:gd name="connsiteX6" fmla="*/ 118357 w 127971"/>
                <a:gd name="connsiteY6" fmla="*/ 81519 h 91408"/>
                <a:gd name="connsiteX7" fmla="*/ 10129 w 127971"/>
                <a:gd name="connsiteY7" fmla="*/ 81519 h 91408"/>
                <a:gd name="connsiteX8" fmla="*/ 10129 w 127971"/>
                <a:gd name="connsiteY8" fmla="*/ 10038 h 91408"/>
                <a:gd name="connsiteX9" fmla="*/ 118540 w 127971"/>
                <a:gd name="connsiteY9" fmla="*/ 10038 h 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971" h="91408">
                  <a:moveTo>
                    <a:pt x="122105" y="6564"/>
                  </a:moveTo>
                  <a:lnTo>
                    <a:pt x="6564" y="6564"/>
                  </a:lnTo>
                  <a:lnTo>
                    <a:pt x="6564" y="84993"/>
                  </a:lnTo>
                  <a:lnTo>
                    <a:pt x="121922" y="84993"/>
                  </a:lnTo>
                  <a:lnTo>
                    <a:pt x="122105" y="6564"/>
                  </a:lnTo>
                  <a:close/>
                  <a:moveTo>
                    <a:pt x="118540" y="10038"/>
                  </a:moveTo>
                  <a:cubicBezTo>
                    <a:pt x="118540" y="13329"/>
                    <a:pt x="118448" y="78320"/>
                    <a:pt x="118357" y="81519"/>
                  </a:cubicBezTo>
                  <a:lnTo>
                    <a:pt x="10129" y="81519"/>
                  </a:lnTo>
                  <a:lnTo>
                    <a:pt x="10129" y="10038"/>
                  </a:lnTo>
                  <a:lnTo>
                    <a:pt x="118540" y="10038"/>
                  </a:lnTo>
                  <a:close/>
                </a:path>
              </a:pathLst>
            </a:custGeom>
            <a:solidFill>
              <a:srgbClr val="D7162E"/>
            </a:solidFill>
            <a:ln w="9120" cap="flat">
              <a:noFill/>
              <a:prstDash val="solid"/>
              <a:miter/>
            </a:ln>
          </p:spPr>
          <p:txBody>
            <a:bodyPr rtlCol="0" anchor="ctr"/>
            <a:lstStyle/>
            <a:p>
              <a:endParaRPr lang="ja-JP" altLang="en-US" sz="1706"/>
            </a:p>
          </p:txBody>
        </p:sp>
        <p:sp>
          <p:nvSpPr>
            <p:cNvPr id="23" name="フリーフォーム: 図形 22">
              <a:extLst>
                <a:ext uri="{FF2B5EF4-FFF2-40B4-BE49-F238E27FC236}">
                  <a16:creationId xmlns:a16="http://schemas.microsoft.com/office/drawing/2014/main" id="{37CE24A0-3154-440F-B0DF-FD6D56DCA992}"/>
                </a:ext>
              </a:extLst>
            </p:cNvPr>
            <p:cNvSpPr/>
            <p:nvPr/>
          </p:nvSpPr>
          <p:spPr>
            <a:xfrm>
              <a:off x="7580341" y="6196578"/>
              <a:ext cx="118831" cy="82268"/>
            </a:xfrm>
            <a:custGeom>
              <a:avLst/>
              <a:gdLst>
                <a:gd name="connsiteX0" fmla="*/ 113512 w 118830"/>
                <a:gd name="connsiteY0" fmla="*/ 27497 h 82267"/>
                <a:gd name="connsiteX1" fmla="*/ 108028 w 118830"/>
                <a:gd name="connsiteY1" fmla="*/ 26309 h 82267"/>
                <a:gd name="connsiteX2" fmla="*/ 102452 w 118830"/>
                <a:gd name="connsiteY2" fmla="*/ 24755 h 82267"/>
                <a:gd name="connsiteX3" fmla="*/ 92031 w 118830"/>
                <a:gd name="connsiteY3" fmla="*/ 25395 h 82267"/>
                <a:gd name="connsiteX4" fmla="*/ 101538 w 118830"/>
                <a:gd name="connsiteY4" fmla="*/ 29874 h 82267"/>
                <a:gd name="connsiteX5" fmla="*/ 107845 w 118830"/>
                <a:gd name="connsiteY5" fmla="*/ 41391 h 82267"/>
                <a:gd name="connsiteX6" fmla="*/ 79234 w 118830"/>
                <a:gd name="connsiteY6" fmla="*/ 69728 h 82267"/>
                <a:gd name="connsiteX7" fmla="*/ 33987 w 118830"/>
                <a:gd name="connsiteY7" fmla="*/ 79143 h 82267"/>
                <a:gd name="connsiteX8" fmla="*/ 6564 w 118830"/>
                <a:gd name="connsiteY8" fmla="*/ 61867 h 82267"/>
                <a:gd name="connsiteX9" fmla="*/ 61684 w 118830"/>
                <a:gd name="connsiteY9" fmla="*/ 13694 h 82267"/>
                <a:gd name="connsiteX10" fmla="*/ 86090 w 118830"/>
                <a:gd name="connsiteY10" fmla="*/ 6564 h 82267"/>
                <a:gd name="connsiteX11" fmla="*/ 115158 w 118830"/>
                <a:gd name="connsiteY11" fmla="*/ 23201 h 82267"/>
                <a:gd name="connsiteX12" fmla="*/ 113512 w 118830"/>
                <a:gd name="connsiteY12" fmla="*/ 27497 h 82267"/>
                <a:gd name="connsiteX13" fmla="*/ 34535 w 118830"/>
                <a:gd name="connsiteY13" fmla="*/ 50806 h 82267"/>
                <a:gd name="connsiteX14" fmla="*/ 28045 w 118830"/>
                <a:gd name="connsiteY14" fmla="*/ 63695 h 82267"/>
                <a:gd name="connsiteX15" fmla="*/ 45779 w 118830"/>
                <a:gd name="connsiteY15" fmla="*/ 73110 h 82267"/>
                <a:gd name="connsiteX16" fmla="*/ 83896 w 118830"/>
                <a:gd name="connsiteY16" fmla="*/ 60770 h 82267"/>
                <a:gd name="connsiteX17" fmla="*/ 96145 w 118830"/>
                <a:gd name="connsiteY17" fmla="*/ 41757 h 82267"/>
                <a:gd name="connsiteX18" fmla="*/ 84993 w 118830"/>
                <a:gd name="connsiteY18" fmla="*/ 32616 h 82267"/>
                <a:gd name="connsiteX19" fmla="*/ 72379 w 118830"/>
                <a:gd name="connsiteY19" fmla="*/ 36364 h 82267"/>
                <a:gd name="connsiteX20" fmla="*/ 61410 w 118830"/>
                <a:gd name="connsiteY20" fmla="*/ 48430 h 82267"/>
                <a:gd name="connsiteX21" fmla="*/ 58576 w 118830"/>
                <a:gd name="connsiteY21" fmla="*/ 52360 h 82267"/>
                <a:gd name="connsiteX22" fmla="*/ 54371 w 118830"/>
                <a:gd name="connsiteY22" fmla="*/ 49252 h 82267"/>
                <a:gd name="connsiteX23" fmla="*/ 53640 w 118830"/>
                <a:gd name="connsiteY23" fmla="*/ 45596 h 82267"/>
                <a:gd name="connsiteX24" fmla="*/ 70368 w 118830"/>
                <a:gd name="connsiteY24" fmla="*/ 30971 h 82267"/>
                <a:gd name="connsiteX25" fmla="*/ 34535 w 118830"/>
                <a:gd name="connsiteY25" fmla="*/ 50806 h 8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8830" h="82267">
                  <a:moveTo>
                    <a:pt x="113512" y="27497"/>
                  </a:moveTo>
                  <a:cubicBezTo>
                    <a:pt x="111593" y="28411"/>
                    <a:pt x="109490" y="27497"/>
                    <a:pt x="108028" y="26309"/>
                  </a:cubicBezTo>
                  <a:cubicBezTo>
                    <a:pt x="106657" y="25120"/>
                    <a:pt x="104463" y="25303"/>
                    <a:pt x="102452" y="24755"/>
                  </a:cubicBezTo>
                  <a:cubicBezTo>
                    <a:pt x="100441" y="24206"/>
                    <a:pt x="95413" y="24663"/>
                    <a:pt x="92031" y="25395"/>
                  </a:cubicBezTo>
                  <a:cubicBezTo>
                    <a:pt x="93951" y="25852"/>
                    <a:pt x="99892" y="28685"/>
                    <a:pt x="101538" y="29874"/>
                  </a:cubicBezTo>
                  <a:cubicBezTo>
                    <a:pt x="104463" y="31976"/>
                    <a:pt x="107845" y="34444"/>
                    <a:pt x="107845" y="41391"/>
                  </a:cubicBezTo>
                  <a:cubicBezTo>
                    <a:pt x="107845" y="51537"/>
                    <a:pt x="95870" y="62506"/>
                    <a:pt x="79234" y="69728"/>
                  </a:cubicBezTo>
                  <a:cubicBezTo>
                    <a:pt x="62598" y="76949"/>
                    <a:pt x="47972" y="79143"/>
                    <a:pt x="33987" y="79143"/>
                  </a:cubicBezTo>
                  <a:cubicBezTo>
                    <a:pt x="15797" y="79143"/>
                    <a:pt x="6564" y="69636"/>
                    <a:pt x="6564" y="61867"/>
                  </a:cubicBezTo>
                  <a:cubicBezTo>
                    <a:pt x="6564" y="40751"/>
                    <a:pt x="45687" y="19636"/>
                    <a:pt x="61684" y="13694"/>
                  </a:cubicBezTo>
                  <a:cubicBezTo>
                    <a:pt x="67900" y="11409"/>
                    <a:pt x="82982" y="6564"/>
                    <a:pt x="86090" y="6564"/>
                  </a:cubicBezTo>
                  <a:cubicBezTo>
                    <a:pt x="100807" y="6564"/>
                    <a:pt x="110861" y="17076"/>
                    <a:pt x="115158" y="23201"/>
                  </a:cubicBezTo>
                  <a:cubicBezTo>
                    <a:pt x="116255" y="24755"/>
                    <a:pt x="115066" y="26766"/>
                    <a:pt x="113512" y="27497"/>
                  </a:cubicBezTo>
                  <a:moveTo>
                    <a:pt x="34535" y="50806"/>
                  </a:moveTo>
                  <a:cubicBezTo>
                    <a:pt x="28777" y="56474"/>
                    <a:pt x="28045" y="61775"/>
                    <a:pt x="28045" y="63695"/>
                  </a:cubicBezTo>
                  <a:cubicBezTo>
                    <a:pt x="28045" y="68174"/>
                    <a:pt x="34992" y="73110"/>
                    <a:pt x="45779" y="73110"/>
                  </a:cubicBezTo>
                  <a:cubicBezTo>
                    <a:pt x="56565" y="73110"/>
                    <a:pt x="75943" y="67077"/>
                    <a:pt x="83896" y="60770"/>
                  </a:cubicBezTo>
                  <a:cubicBezTo>
                    <a:pt x="95505" y="51446"/>
                    <a:pt x="96419" y="44408"/>
                    <a:pt x="96145" y="41757"/>
                  </a:cubicBezTo>
                  <a:cubicBezTo>
                    <a:pt x="95413" y="32890"/>
                    <a:pt x="88101" y="32616"/>
                    <a:pt x="84993" y="32616"/>
                  </a:cubicBezTo>
                  <a:cubicBezTo>
                    <a:pt x="81885" y="32616"/>
                    <a:pt x="78686" y="32616"/>
                    <a:pt x="72379" y="36364"/>
                  </a:cubicBezTo>
                  <a:cubicBezTo>
                    <a:pt x="66163" y="40111"/>
                    <a:pt x="62689" y="46144"/>
                    <a:pt x="61410" y="48430"/>
                  </a:cubicBezTo>
                  <a:cubicBezTo>
                    <a:pt x="60130" y="50715"/>
                    <a:pt x="59673" y="52177"/>
                    <a:pt x="58576" y="52360"/>
                  </a:cubicBezTo>
                  <a:cubicBezTo>
                    <a:pt x="57388" y="52543"/>
                    <a:pt x="55559" y="50898"/>
                    <a:pt x="54371" y="49252"/>
                  </a:cubicBezTo>
                  <a:cubicBezTo>
                    <a:pt x="53091" y="47333"/>
                    <a:pt x="52909" y="46784"/>
                    <a:pt x="53640" y="45596"/>
                  </a:cubicBezTo>
                  <a:cubicBezTo>
                    <a:pt x="55742" y="41757"/>
                    <a:pt x="65614" y="34261"/>
                    <a:pt x="70368" y="30971"/>
                  </a:cubicBezTo>
                  <a:cubicBezTo>
                    <a:pt x="52360" y="36272"/>
                    <a:pt x="40294" y="45139"/>
                    <a:pt x="34535" y="50806"/>
                  </a:cubicBezTo>
                </a:path>
              </a:pathLst>
            </a:custGeom>
            <a:solidFill>
              <a:srgbClr val="D7162E"/>
            </a:solidFill>
            <a:ln w="9120" cap="flat">
              <a:noFill/>
              <a:prstDash val="solid"/>
              <a:miter/>
            </a:ln>
          </p:spPr>
          <p:txBody>
            <a:bodyPr rtlCol="0" anchor="ctr"/>
            <a:lstStyle/>
            <a:p>
              <a:endParaRPr lang="ja-JP" altLang="en-US" sz="1706"/>
            </a:p>
          </p:txBody>
        </p:sp>
        <p:sp>
          <p:nvSpPr>
            <p:cNvPr id="24" name="フリーフォーム: 図形 23">
              <a:extLst>
                <a:ext uri="{FF2B5EF4-FFF2-40B4-BE49-F238E27FC236}">
                  <a16:creationId xmlns:a16="http://schemas.microsoft.com/office/drawing/2014/main" id="{CECF8BFE-D2EA-4E0E-B612-FFB40CC8E9E8}"/>
                </a:ext>
              </a:extLst>
            </p:cNvPr>
            <p:cNvSpPr/>
            <p:nvPr/>
          </p:nvSpPr>
          <p:spPr>
            <a:xfrm>
              <a:off x="7835462" y="6196852"/>
              <a:ext cx="127972" cy="82268"/>
            </a:xfrm>
            <a:custGeom>
              <a:avLst/>
              <a:gdLst>
                <a:gd name="connsiteX0" fmla="*/ 72287 w 127971"/>
                <a:gd name="connsiteY0" fmla="*/ 21373 h 82267"/>
                <a:gd name="connsiteX1" fmla="*/ 72287 w 127971"/>
                <a:gd name="connsiteY1" fmla="*/ 6564 h 82267"/>
                <a:gd name="connsiteX2" fmla="*/ 50623 w 127971"/>
                <a:gd name="connsiteY2" fmla="*/ 6564 h 82267"/>
                <a:gd name="connsiteX3" fmla="*/ 50715 w 127971"/>
                <a:gd name="connsiteY3" fmla="*/ 21555 h 82267"/>
                <a:gd name="connsiteX4" fmla="*/ 50715 w 127971"/>
                <a:gd name="connsiteY4" fmla="*/ 23201 h 82267"/>
                <a:gd name="connsiteX5" fmla="*/ 6839 w 127971"/>
                <a:gd name="connsiteY5" fmla="*/ 23201 h 82267"/>
                <a:gd name="connsiteX6" fmla="*/ 6839 w 127971"/>
                <a:gd name="connsiteY6" fmla="*/ 30971 h 82267"/>
                <a:gd name="connsiteX7" fmla="*/ 49892 w 127971"/>
                <a:gd name="connsiteY7" fmla="*/ 30971 h 82267"/>
                <a:gd name="connsiteX8" fmla="*/ 6564 w 127971"/>
                <a:gd name="connsiteY8" fmla="*/ 73293 h 82267"/>
                <a:gd name="connsiteX9" fmla="*/ 15705 w 127971"/>
                <a:gd name="connsiteY9" fmla="*/ 80057 h 82267"/>
                <a:gd name="connsiteX10" fmla="*/ 65066 w 127971"/>
                <a:gd name="connsiteY10" fmla="*/ 38009 h 82267"/>
                <a:gd name="connsiteX11" fmla="*/ 108576 w 127971"/>
                <a:gd name="connsiteY11" fmla="*/ 80331 h 82267"/>
                <a:gd name="connsiteX12" fmla="*/ 119820 w 127971"/>
                <a:gd name="connsiteY12" fmla="*/ 68082 h 82267"/>
                <a:gd name="connsiteX13" fmla="*/ 84993 w 127971"/>
                <a:gd name="connsiteY13" fmla="*/ 47424 h 82267"/>
                <a:gd name="connsiteX14" fmla="*/ 74024 w 127971"/>
                <a:gd name="connsiteY14" fmla="*/ 31062 h 82267"/>
                <a:gd name="connsiteX15" fmla="*/ 121739 w 127971"/>
                <a:gd name="connsiteY15" fmla="*/ 31062 h 82267"/>
                <a:gd name="connsiteX16" fmla="*/ 121739 w 127971"/>
                <a:gd name="connsiteY16" fmla="*/ 23201 h 82267"/>
                <a:gd name="connsiteX17" fmla="*/ 72287 w 127971"/>
                <a:gd name="connsiteY17" fmla="*/ 23201 h 82267"/>
                <a:gd name="connsiteX18" fmla="*/ 72287 w 127971"/>
                <a:gd name="connsiteY18" fmla="*/ 21373 h 8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7971" h="82267">
                  <a:moveTo>
                    <a:pt x="72287" y="21373"/>
                  </a:moveTo>
                  <a:lnTo>
                    <a:pt x="72287" y="6564"/>
                  </a:lnTo>
                  <a:lnTo>
                    <a:pt x="50623" y="6564"/>
                  </a:lnTo>
                  <a:cubicBezTo>
                    <a:pt x="50623" y="6564"/>
                    <a:pt x="50715" y="16802"/>
                    <a:pt x="50715" y="21555"/>
                  </a:cubicBezTo>
                  <a:cubicBezTo>
                    <a:pt x="50715" y="22104"/>
                    <a:pt x="50715" y="22652"/>
                    <a:pt x="50715" y="23201"/>
                  </a:cubicBezTo>
                  <a:lnTo>
                    <a:pt x="6839" y="23201"/>
                  </a:lnTo>
                  <a:lnTo>
                    <a:pt x="6839" y="30971"/>
                  </a:lnTo>
                  <a:lnTo>
                    <a:pt x="49892" y="30971"/>
                  </a:lnTo>
                  <a:cubicBezTo>
                    <a:pt x="46419" y="50166"/>
                    <a:pt x="32067" y="64883"/>
                    <a:pt x="6564" y="73293"/>
                  </a:cubicBezTo>
                  <a:lnTo>
                    <a:pt x="15705" y="80057"/>
                  </a:lnTo>
                  <a:cubicBezTo>
                    <a:pt x="47058" y="74572"/>
                    <a:pt x="65066" y="42214"/>
                    <a:pt x="65066" y="38009"/>
                  </a:cubicBezTo>
                  <a:cubicBezTo>
                    <a:pt x="65066" y="42397"/>
                    <a:pt x="82433" y="70276"/>
                    <a:pt x="108576" y="80331"/>
                  </a:cubicBezTo>
                  <a:lnTo>
                    <a:pt x="119820" y="68082"/>
                  </a:lnTo>
                  <a:cubicBezTo>
                    <a:pt x="108485" y="63146"/>
                    <a:pt x="95048" y="57479"/>
                    <a:pt x="84993" y="47424"/>
                  </a:cubicBezTo>
                  <a:cubicBezTo>
                    <a:pt x="79234" y="41665"/>
                    <a:pt x="75852" y="35998"/>
                    <a:pt x="74024" y="31062"/>
                  </a:cubicBezTo>
                  <a:lnTo>
                    <a:pt x="121739" y="31062"/>
                  </a:lnTo>
                  <a:lnTo>
                    <a:pt x="121739" y="23201"/>
                  </a:lnTo>
                  <a:lnTo>
                    <a:pt x="72287" y="23201"/>
                  </a:lnTo>
                  <a:cubicBezTo>
                    <a:pt x="72287" y="22561"/>
                    <a:pt x="72287" y="21921"/>
                    <a:pt x="72287" y="21373"/>
                  </a:cubicBezTo>
                </a:path>
              </a:pathLst>
            </a:custGeom>
            <a:solidFill>
              <a:srgbClr val="231815"/>
            </a:solidFill>
            <a:ln w="9120" cap="flat">
              <a:noFill/>
              <a:prstDash val="solid"/>
              <a:miter/>
            </a:ln>
          </p:spPr>
          <p:txBody>
            <a:bodyPr rtlCol="0" anchor="ctr"/>
            <a:lstStyle/>
            <a:p>
              <a:endParaRPr lang="ja-JP" altLang="en-US" sz="1706"/>
            </a:p>
          </p:txBody>
        </p:sp>
        <p:sp>
          <p:nvSpPr>
            <p:cNvPr id="25" name="フリーフォーム: 図形 24">
              <a:extLst>
                <a:ext uri="{FF2B5EF4-FFF2-40B4-BE49-F238E27FC236}">
                  <a16:creationId xmlns:a16="http://schemas.microsoft.com/office/drawing/2014/main" id="{EF81EAF2-A6E3-48D4-9EFC-C103A675F754}"/>
                </a:ext>
              </a:extLst>
            </p:cNvPr>
            <p:cNvSpPr/>
            <p:nvPr/>
          </p:nvSpPr>
          <p:spPr>
            <a:xfrm>
              <a:off x="7968918" y="6197035"/>
              <a:ext cx="45704" cy="82268"/>
            </a:xfrm>
            <a:custGeom>
              <a:avLst/>
              <a:gdLst>
                <a:gd name="connsiteX0" fmla="*/ 40294 w 45704"/>
                <a:gd name="connsiteY0" fmla="*/ 50349 h 82267"/>
                <a:gd name="connsiteX1" fmla="*/ 33256 w 45704"/>
                <a:gd name="connsiteY1" fmla="*/ 53366 h 82267"/>
                <a:gd name="connsiteX2" fmla="*/ 33256 w 45704"/>
                <a:gd name="connsiteY2" fmla="*/ 27131 h 82267"/>
                <a:gd name="connsiteX3" fmla="*/ 44225 w 45704"/>
                <a:gd name="connsiteY3" fmla="*/ 27131 h 82267"/>
                <a:gd name="connsiteX4" fmla="*/ 44225 w 45704"/>
                <a:gd name="connsiteY4" fmla="*/ 21647 h 82267"/>
                <a:gd name="connsiteX5" fmla="*/ 33256 w 45704"/>
                <a:gd name="connsiteY5" fmla="*/ 21647 h 82267"/>
                <a:gd name="connsiteX6" fmla="*/ 33256 w 45704"/>
                <a:gd name="connsiteY6" fmla="*/ 6564 h 82267"/>
                <a:gd name="connsiteX7" fmla="*/ 19179 w 45704"/>
                <a:gd name="connsiteY7" fmla="*/ 6564 h 82267"/>
                <a:gd name="connsiteX8" fmla="*/ 19179 w 45704"/>
                <a:gd name="connsiteY8" fmla="*/ 21647 h 82267"/>
                <a:gd name="connsiteX9" fmla="*/ 6656 w 45704"/>
                <a:gd name="connsiteY9" fmla="*/ 21647 h 82267"/>
                <a:gd name="connsiteX10" fmla="*/ 6564 w 45704"/>
                <a:gd name="connsiteY10" fmla="*/ 27131 h 82267"/>
                <a:gd name="connsiteX11" fmla="*/ 19270 w 45704"/>
                <a:gd name="connsiteY11" fmla="*/ 27131 h 82267"/>
                <a:gd name="connsiteX12" fmla="*/ 19362 w 45704"/>
                <a:gd name="connsiteY12" fmla="*/ 58027 h 82267"/>
                <a:gd name="connsiteX13" fmla="*/ 7387 w 45704"/>
                <a:gd name="connsiteY13" fmla="*/ 60953 h 82267"/>
                <a:gd name="connsiteX14" fmla="*/ 13054 w 45704"/>
                <a:gd name="connsiteY14" fmla="*/ 76126 h 82267"/>
                <a:gd name="connsiteX15" fmla="*/ 43493 w 45704"/>
                <a:gd name="connsiteY15" fmla="*/ 60404 h 82267"/>
                <a:gd name="connsiteX16" fmla="*/ 40294 w 45704"/>
                <a:gd name="connsiteY16" fmla="*/ 50349 h 8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04" h="82267">
                  <a:moveTo>
                    <a:pt x="40294" y="50349"/>
                  </a:moveTo>
                  <a:cubicBezTo>
                    <a:pt x="38557" y="51263"/>
                    <a:pt x="35998" y="52269"/>
                    <a:pt x="33256" y="53366"/>
                  </a:cubicBezTo>
                  <a:lnTo>
                    <a:pt x="33256" y="27131"/>
                  </a:lnTo>
                  <a:lnTo>
                    <a:pt x="44225" y="27131"/>
                  </a:lnTo>
                  <a:lnTo>
                    <a:pt x="44225" y="21647"/>
                  </a:lnTo>
                  <a:lnTo>
                    <a:pt x="33256" y="21647"/>
                  </a:lnTo>
                  <a:lnTo>
                    <a:pt x="33256" y="6564"/>
                  </a:lnTo>
                  <a:lnTo>
                    <a:pt x="19179" y="6564"/>
                  </a:lnTo>
                  <a:lnTo>
                    <a:pt x="19179" y="21647"/>
                  </a:lnTo>
                  <a:lnTo>
                    <a:pt x="6656" y="21647"/>
                  </a:lnTo>
                  <a:lnTo>
                    <a:pt x="6564" y="27131"/>
                  </a:lnTo>
                  <a:lnTo>
                    <a:pt x="19270" y="27131"/>
                  </a:lnTo>
                  <a:lnTo>
                    <a:pt x="19362" y="58027"/>
                  </a:lnTo>
                  <a:cubicBezTo>
                    <a:pt x="14060" y="59673"/>
                    <a:pt x="9307" y="60861"/>
                    <a:pt x="7387" y="60953"/>
                  </a:cubicBezTo>
                  <a:lnTo>
                    <a:pt x="13054" y="76126"/>
                  </a:lnTo>
                  <a:cubicBezTo>
                    <a:pt x="17716" y="73933"/>
                    <a:pt x="37095" y="65340"/>
                    <a:pt x="43493" y="60404"/>
                  </a:cubicBezTo>
                  <a:lnTo>
                    <a:pt x="40294" y="50349"/>
                  </a:lnTo>
                  <a:close/>
                </a:path>
              </a:pathLst>
            </a:custGeom>
            <a:solidFill>
              <a:srgbClr val="231815"/>
            </a:solidFill>
            <a:ln w="9120" cap="flat">
              <a:noFill/>
              <a:prstDash val="solid"/>
              <a:miter/>
            </a:ln>
          </p:spPr>
          <p:txBody>
            <a:bodyPr rtlCol="0" anchor="ctr"/>
            <a:lstStyle/>
            <a:p>
              <a:endParaRPr lang="ja-JP" altLang="en-US" sz="1706"/>
            </a:p>
          </p:txBody>
        </p:sp>
        <p:sp>
          <p:nvSpPr>
            <p:cNvPr id="26" name="フリーフォーム: 図形 25">
              <a:extLst>
                <a:ext uri="{FF2B5EF4-FFF2-40B4-BE49-F238E27FC236}">
                  <a16:creationId xmlns:a16="http://schemas.microsoft.com/office/drawing/2014/main" id="{D9C9F301-06D5-4F1B-9549-7849C6AB1340}"/>
                </a:ext>
              </a:extLst>
            </p:cNvPr>
            <p:cNvSpPr/>
            <p:nvPr/>
          </p:nvSpPr>
          <p:spPr>
            <a:xfrm>
              <a:off x="8012246" y="6194293"/>
              <a:ext cx="82268" cy="27423"/>
            </a:xfrm>
            <a:custGeom>
              <a:avLst/>
              <a:gdLst>
                <a:gd name="connsiteX0" fmla="*/ 25120 w 82267"/>
                <a:gd name="connsiteY0" fmla="*/ 12689 h 27422"/>
                <a:gd name="connsiteX1" fmla="*/ 61775 w 82267"/>
                <a:gd name="connsiteY1" fmla="*/ 12689 h 27422"/>
                <a:gd name="connsiteX2" fmla="*/ 61775 w 82267"/>
                <a:gd name="connsiteY2" fmla="*/ 20824 h 27422"/>
                <a:gd name="connsiteX3" fmla="*/ 79965 w 82267"/>
                <a:gd name="connsiteY3" fmla="*/ 20824 h 27422"/>
                <a:gd name="connsiteX4" fmla="*/ 66254 w 82267"/>
                <a:gd name="connsiteY4" fmla="*/ 6564 h 27422"/>
                <a:gd name="connsiteX5" fmla="*/ 6564 w 82267"/>
                <a:gd name="connsiteY5" fmla="*/ 6564 h 27422"/>
                <a:gd name="connsiteX6" fmla="*/ 6564 w 82267"/>
                <a:gd name="connsiteY6" fmla="*/ 20916 h 27422"/>
                <a:gd name="connsiteX7" fmla="*/ 25120 w 82267"/>
                <a:gd name="connsiteY7" fmla="*/ 20916 h 27422"/>
                <a:gd name="connsiteX8" fmla="*/ 25120 w 82267"/>
                <a:gd name="connsiteY8" fmla="*/ 12689 h 2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67" h="27422">
                  <a:moveTo>
                    <a:pt x="25120" y="12689"/>
                  </a:moveTo>
                  <a:lnTo>
                    <a:pt x="61775" y="12689"/>
                  </a:lnTo>
                  <a:lnTo>
                    <a:pt x="61775" y="20824"/>
                  </a:lnTo>
                  <a:lnTo>
                    <a:pt x="79965" y="20824"/>
                  </a:lnTo>
                  <a:cubicBezTo>
                    <a:pt x="79965" y="12049"/>
                    <a:pt x="75304" y="6564"/>
                    <a:pt x="66254" y="6564"/>
                  </a:cubicBezTo>
                  <a:lnTo>
                    <a:pt x="6564" y="6564"/>
                  </a:lnTo>
                  <a:lnTo>
                    <a:pt x="6564" y="20916"/>
                  </a:lnTo>
                  <a:lnTo>
                    <a:pt x="25120" y="20916"/>
                  </a:lnTo>
                  <a:lnTo>
                    <a:pt x="25120" y="12689"/>
                  </a:lnTo>
                  <a:close/>
                </a:path>
              </a:pathLst>
            </a:custGeom>
            <a:solidFill>
              <a:srgbClr val="231815"/>
            </a:solidFill>
            <a:ln w="9120" cap="flat">
              <a:noFill/>
              <a:prstDash val="solid"/>
              <a:miter/>
            </a:ln>
          </p:spPr>
          <p:txBody>
            <a:bodyPr rtlCol="0" anchor="ctr"/>
            <a:lstStyle/>
            <a:p>
              <a:endParaRPr lang="ja-JP" altLang="en-US" sz="1706"/>
            </a:p>
          </p:txBody>
        </p:sp>
        <p:sp>
          <p:nvSpPr>
            <p:cNvPr id="30" name="フリーフォーム: 図形 29">
              <a:extLst>
                <a:ext uri="{FF2B5EF4-FFF2-40B4-BE49-F238E27FC236}">
                  <a16:creationId xmlns:a16="http://schemas.microsoft.com/office/drawing/2014/main" id="{9A8802DA-E049-445D-8C9B-B56D821693D0}"/>
                </a:ext>
              </a:extLst>
            </p:cNvPr>
            <p:cNvSpPr/>
            <p:nvPr/>
          </p:nvSpPr>
          <p:spPr>
            <a:xfrm>
              <a:off x="8003562" y="6213580"/>
              <a:ext cx="91408" cy="63986"/>
            </a:xfrm>
            <a:custGeom>
              <a:avLst/>
              <a:gdLst>
                <a:gd name="connsiteX0" fmla="*/ 84901 w 91408"/>
                <a:gd name="connsiteY0" fmla="*/ 31610 h 63985"/>
                <a:gd name="connsiteX1" fmla="*/ 80880 w 91408"/>
                <a:gd name="connsiteY1" fmla="*/ 21647 h 63985"/>
                <a:gd name="connsiteX2" fmla="*/ 57845 w 91408"/>
                <a:gd name="connsiteY2" fmla="*/ 27863 h 63985"/>
                <a:gd name="connsiteX3" fmla="*/ 57753 w 91408"/>
                <a:gd name="connsiteY3" fmla="*/ 27040 h 63985"/>
                <a:gd name="connsiteX4" fmla="*/ 56473 w 91408"/>
                <a:gd name="connsiteY4" fmla="*/ 18448 h 63985"/>
                <a:gd name="connsiteX5" fmla="*/ 72379 w 91408"/>
                <a:gd name="connsiteY5" fmla="*/ 13146 h 63985"/>
                <a:gd name="connsiteX6" fmla="*/ 86912 w 91408"/>
                <a:gd name="connsiteY6" fmla="*/ 13146 h 63985"/>
                <a:gd name="connsiteX7" fmla="*/ 86912 w 91408"/>
                <a:gd name="connsiteY7" fmla="*/ 6564 h 63985"/>
                <a:gd name="connsiteX8" fmla="*/ 15705 w 91408"/>
                <a:gd name="connsiteY8" fmla="*/ 6564 h 63985"/>
                <a:gd name="connsiteX9" fmla="*/ 15705 w 91408"/>
                <a:gd name="connsiteY9" fmla="*/ 13054 h 63985"/>
                <a:gd name="connsiteX10" fmla="*/ 38192 w 91408"/>
                <a:gd name="connsiteY10" fmla="*/ 13054 h 63985"/>
                <a:gd name="connsiteX11" fmla="*/ 13603 w 91408"/>
                <a:gd name="connsiteY11" fmla="*/ 19819 h 63985"/>
                <a:gd name="connsiteX12" fmla="*/ 19544 w 91408"/>
                <a:gd name="connsiteY12" fmla="*/ 26126 h 63985"/>
                <a:gd name="connsiteX13" fmla="*/ 31153 w 91408"/>
                <a:gd name="connsiteY13" fmla="*/ 24023 h 63985"/>
                <a:gd name="connsiteX14" fmla="*/ 12049 w 91408"/>
                <a:gd name="connsiteY14" fmla="*/ 38649 h 63985"/>
                <a:gd name="connsiteX15" fmla="*/ 17716 w 91408"/>
                <a:gd name="connsiteY15" fmla="*/ 43494 h 63985"/>
                <a:gd name="connsiteX16" fmla="*/ 27771 w 91408"/>
                <a:gd name="connsiteY16" fmla="*/ 39472 h 63985"/>
                <a:gd name="connsiteX17" fmla="*/ 6564 w 91408"/>
                <a:gd name="connsiteY17" fmla="*/ 57479 h 63985"/>
                <a:gd name="connsiteX18" fmla="*/ 11775 w 91408"/>
                <a:gd name="connsiteY18" fmla="*/ 61135 h 63985"/>
                <a:gd name="connsiteX19" fmla="*/ 42031 w 91408"/>
                <a:gd name="connsiteY19" fmla="*/ 44499 h 63985"/>
                <a:gd name="connsiteX20" fmla="*/ 41208 w 91408"/>
                <a:gd name="connsiteY20" fmla="*/ 52269 h 63985"/>
                <a:gd name="connsiteX21" fmla="*/ 35632 w 91408"/>
                <a:gd name="connsiteY21" fmla="*/ 56291 h 63985"/>
                <a:gd name="connsiteX22" fmla="*/ 28960 w 91408"/>
                <a:gd name="connsiteY22" fmla="*/ 55559 h 63985"/>
                <a:gd name="connsiteX23" fmla="*/ 34992 w 91408"/>
                <a:gd name="connsiteY23" fmla="*/ 63146 h 63985"/>
                <a:gd name="connsiteX24" fmla="*/ 51446 w 91408"/>
                <a:gd name="connsiteY24" fmla="*/ 63146 h 63985"/>
                <a:gd name="connsiteX25" fmla="*/ 57936 w 91408"/>
                <a:gd name="connsiteY25" fmla="*/ 58667 h 63985"/>
                <a:gd name="connsiteX26" fmla="*/ 58941 w 91408"/>
                <a:gd name="connsiteY26" fmla="*/ 49161 h 63985"/>
                <a:gd name="connsiteX27" fmla="*/ 81428 w 91408"/>
                <a:gd name="connsiteY27" fmla="*/ 61592 h 63985"/>
                <a:gd name="connsiteX28" fmla="*/ 90386 w 91408"/>
                <a:gd name="connsiteY28" fmla="*/ 51995 h 63985"/>
                <a:gd name="connsiteX29" fmla="*/ 60038 w 91408"/>
                <a:gd name="connsiteY29" fmla="*/ 37552 h 63985"/>
                <a:gd name="connsiteX30" fmla="*/ 84901 w 91408"/>
                <a:gd name="connsiteY30" fmla="*/ 31610 h 63985"/>
                <a:gd name="connsiteX31" fmla="*/ 40477 w 91408"/>
                <a:gd name="connsiteY31" fmla="*/ 22195 h 63985"/>
                <a:gd name="connsiteX32" fmla="*/ 41940 w 91408"/>
                <a:gd name="connsiteY32" fmla="*/ 32250 h 63985"/>
                <a:gd name="connsiteX33" fmla="*/ 33073 w 91408"/>
                <a:gd name="connsiteY33" fmla="*/ 23658 h 63985"/>
                <a:gd name="connsiteX34" fmla="*/ 40477 w 91408"/>
                <a:gd name="connsiteY34" fmla="*/ 22195 h 63985"/>
                <a:gd name="connsiteX35" fmla="*/ 31153 w 91408"/>
                <a:gd name="connsiteY35" fmla="*/ 38009 h 63985"/>
                <a:gd name="connsiteX36" fmla="*/ 41940 w 91408"/>
                <a:gd name="connsiteY36" fmla="*/ 32616 h 63985"/>
                <a:gd name="connsiteX37" fmla="*/ 41940 w 91408"/>
                <a:gd name="connsiteY37" fmla="*/ 43585 h 63985"/>
                <a:gd name="connsiteX38" fmla="*/ 31153 w 91408"/>
                <a:gd name="connsiteY38" fmla="*/ 38009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408" h="63985">
                  <a:moveTo>
                    <a:pt x="84901" y="31610"/>
                  </a:moveTo>
                  <a:lnTo>
                    <a:pt x="80880" y="21647"/>
                  </a:lnTo>
                  <a:cubicBezTo>
                    <a:pt x="76766" y="23566"/>
                    <a:pt x="68905" y="27223"/>
                    <a:pt x="57845" y="27863"/>
                  </a:cubicBezTo>
                  <a:cubicBezTo>
                    <a:pt x="57753" y="27588"/>
                    <a:pt x="57753" y="27314"/>
                    <a:pt x="57753" y="27040"/>
                  </a:cubicBezTo>
                  <a:cubicBezTo>
                    <a:pt x="57113" y="23384"/>
                    <a:pt x="56748" y="20459"/>
                    <a:pt x="56473" y="18448"/>
                  </a:cubicBezTo>
                  <a:cubicBezTo>
                    <a:pt x="62415" y="16894"/>
                    <a:pt x="67991" y="15065"/>
                    <a:pt x="72379" y="13146"/>
                  </a:cubicBezTo>
                  <a:lnTo>
                    <a:pt x="86912" y="13146"/>
                  </a:lnTo>
                  <a:lnTo>
                    <a:pt x="86912" y="6564"/>
                  </a:lnTo>
                  <a:lnTo>
                    <a:pt x="15705" y="6564"/>
                  </a:lnTo>
                  <a:lnTo>
                    <a:pt x="15705" y="13054"/>
                  </a:lnTo>
                  <a:lnTo>
                    <a:pt x="38192" y="13054"/>
                  </a:lnTo>
                  <a:cubicBezTo>
                    <a:pt x="32524" y="17351"/>
                    <a:pt x="16528" y="19819"/>
                    <a:pt x="13603" y="19819"/>
                  </a:cubicBezTo>
                  <a:lnTo>
                    <a:pt x="19544" y="26126"/>
                  </a:lnTo>
                  <a:cubicBezTo>
                    <a:pt x="22835" y="25577"/>
                    <a:pt x="26857" y="24846"/>
                    <a:pt x="31153" y="24023"/>
                  </a:cubicBezTo>
                  <a:cubicBezTo>
                    <a:pt x="27131" y="32616"/>
                    <a:pt x="17168" y="36821"/>
                    <a:pt x="12049" y="38649"/>
                  </a:cubicBezTo>
                  <a:lnTo>
                    <a:pt x="17716" y="43494"/>
                  </a:lnTo>
                  <a:cubicBezTo>
                    <a:pt x="20916" y="42305"/>
                    <a:pt x="24389" y="40934"/>
                    <a:pt x="27771" y="39472"/>
                  </a:cubicBezTo>
                  <a:cubicBezTo>
                    <a:pt x="23384" y="46601"/>
                    <a:pt x="12232" y="54463"/>
                    <a:pt x="6564" y="57479"/>
                  </a:cubicBezTo>
                  <a:lnTo>
                    <a:pt x="11775" y="61135"/>
                  </a:lnTo>
                  <a:cubicBezTo>
                    <a:pt x="21098" y="57205"/>
                    <a:pt x="36364" y="48338"/>
                    <a:pt x="42031" y="44499"/>
                  </a:cubicBezTo>
                  <a:cubicBezTo>
                    <a:pt x="41848" y="47058"/>
                    <a:pt x="41574" y="49618"/>
                    <a:pt x="41208" y="52269"/>
                  </a:cubicBezTo>
                  <a:cubicBezTo>
                    <a:pt x="40660" y="55834"/>
                    <a:pt x="37735" y="56474"/>
                    <a:pt x="35632" y="56291"/>
                  </a:cubicBezTo>
                  <a:cubicBezTo>
                    <a:pt x="30513" y="56016"/>
                    <a:pt x="28960" y="55559"/>
                    <a:pt x="28960" y="55559"/>
                  </a:cubicBezTo>
                  <a:lnTo>
                    <a:pt x="34992" y="63146"/>
                  </a:lnTo>
                  <a:lnTo>
                    <a:pt x="51446" y="63146"/>
                  </a:lnTo>
                  <a:cubicBezTo>
                    <a:pt x="54645" y="63146"/>
                    <a:pt x="57296" y="63238"/>
                    <a:pt x="57936" y="58667"/>
                  </a:cubicBezTo>
                  <a:cubicBezTo>
                    <a:pt x="58210" y="56474"/>
                    <a:pt x="58667" y="53183"/>
                    <a:pt x="58941" y="49161"/>
                  </a:cubicBezTo>
                  <a:cubicBezTo>
                    <a:pt x="66437" y="55285"/>
                    <a:pt x="76675" y="60495"/>
                    <a:pt x="81428" y="61592"/>
                  </a:cubicBezTo>
                  <a:lnTo>
                    <a:pt x="90386" y="51995"/>
                  </a:lnTo>
                  <a:cubicBezTo>
                    <a:pt x="84627" y="49984"/>
                    <a:pt x="67534" y="43676"/>
                    <a:pt x="60038" y="37552"/>
                  </a:cubicBezTo>
                  <a:cubicBezTo>
                    <a:pt x="69545" y="36546"/>
                    <a:pt x="81428" y="33530"/>
                    <a:pt x="84901" y="31610"/>
                  </a:cubicBezTo>
                  <a:moveTo>
                    <a:pt x="40477" y="22195"/>
                  </a:moveTo>
                  <a:cubicBezTo>
                    <a:pt x="41208" y="25120"/>
                    <a:pt x="41665" y="28503"/>
                    <a:pt x="41940" y="32250"/>
                  </a:cubicBezTo>
                  <a:cubicBezTo>
                    <a:pt x="38100" y="30696"/>
                    <a:pt x="34992" y="26674"/>
                    <a:pt x="33073" y="23658"/>
                  </a:cubicBezTo>
                  <a:cubicBezTo>
                    <a:pt x="35450" y="23201"/>
                    <a:pt x="37918" y="22652"/>
                    <a:pt x="40477" y="22195"/>
                  </a:cubicBezTo>
                  <a:moveTo>
                    <a:pt x="31153" y="38009"/>
                  </a:moveTo>
                  <a:cubicBezTo>
                    <a:pt x="35632" y="35998"/>
                    <a:pt x="39654" y="33987"/>
                    <a:pt x="41940" y="32616"/>
                  </a:cubicBezTo>
                  <a:cubicBezTo>
                    <a:pt x="42122" y="35998"/>
                    <a:pt x="42122" y="39746"/>
                    <a:pt x="41940" y="43585"/>
                  </a:cubicBezTo>
                  <a:cubicBezTo>
                    <a:pt x="37369" y="42488"/>
                    <a:pt x="34901" y="40568"/>
                    <a:pt x="31153" y="38009"/>
                  </a:cubicBezTo>
                </a:path>
              </a:pathLst>
            </a:custGeom>
            <a:solidFill>
              <a:srgbClr val="231815"/>
            </a:solidFill>
            <a:ln w="9120" cap="flat">
              <a:noFill/>
              <a:prstDash val="solid"/>
              <a:miter/>
            </a:ln>
          </p:spPr>
          <p:txBody>
            <a:bodyPr rtlCol="0" anchor="ctr"/>
            <a:lstStyle/>
            <a:p>
              <a:endParaRPr lang="ja-JP" altLang="en-US" sz="1706"/>
            </a:p>
          </p:txBody>
        </p:sp>
        <p:sp>
          <p:nvSpPr>
            <p:cNvPr id="32" name="フリーフォーム: 図形 31">
              <a:extLst>
                <a:ext uri="{FF2B5EF4-FFF2-40B4-BE49-F238E27FC236}">
                  <a16:creationId xmlns:a16="http://schemas.microsoft.com/office/drawing/2014/main" id="{482A7367-386A-4D38-A222-F0EBDC12C3F1}"/>
                </a:ext>
              </a:extLst>
            </p:cNvPr>
            <p:cNvSpPr/>
            <p:nvPr/>
          </p:nvSpPr>
          <p:spPr>
            <a:xfrm>
              <a:off x="8103745" y="6193927"/>
              <a:ext cx="127972" cy="82268"/>
            </a:xfrm>
            <a:custGeom>
              <a:avLst/>
              <a:gdLst>
                <a:gd name="connsiteX0" fmla="*/ 72561 w 127971"/>
                <a:gd name="connsiteY0" fmla="*/ 6564 h 82267"/>
                <a:gd name="connsiteX1" fmla="*/ 53000 w 127971"/>
                <a:gd name="connsiteY1" fmla="*/ 6564 h 82267"/>
                <a:gd name="connsiteX2" fmla="*/ 53183 w 127971"/>
                <a:gd name="connsiteY2" fmla="*/ 16802 h 82267"/>
                <a:gd name="connsiteX3" fmla="*/ 6564 w 127971"/>
                <a:gd name="connsiteY3" fmla="*/ 16802 h 82267"/>
                <a:gd name="connsiteX4" fmla="*/ 6564 w 127971"/>
                <a:gd name="connsiteY4" fmla="*/ 23475 h 82267"/>
                <a:gd name="connsiteX5" fmla="*/ 34992 w 127971"/>
                <a:gd name="connsiteY5" fmla="*/ 23475 h 82267"/>
                <a:gd name="connsiteX6" fmla="*/ 36821 w 127971"/>
                <a:gd name="connsiteY6" fmla="*/ 34261 h 82267"/>
                <a:gd name="connsiteX7" fmla="*/ 12049 w 127971"/>
                <a:gd name="connsiteY7" fmla="*/ 34261 h 82267"/>
                <a:gd name="connsiteX8" fmla="*/ 12049 w 127971"/>
                <a:gd name="connsiteY8" fmla="*/ 83622 h 82267"/>
                <a:gd name="connsiteX9" fmla="*/ 27131 w 127971"/>
                <a:gd name="connsiteY9" fmla="*/ 83622 h 82267"/>
                <a:gd name="connsiteX10" fmla="*/ 27131 w 127971"/>
                <a:gd name="connsiteY10" fmla="*/ 40386 h 82267"/>
                <a:gd name="connsiteX11" fmla="*/ 45687 w 127971"/>
                <a:gd name="connsiteY11" fmla="*/ 40386 h 82267"/>
                <a:gd name="connsiteX12" fmla="*/ 31793 w 127971"/>
                <a:gd name="connsiteY12" fmla="*/ 51355 h 82267"/>
                <a:gd name="connsiteX13" fmla="*/ 40751 w 127971"/>
                <a:gd name="connsiteY13" fmla="*/ 57296 h 82267"/>
                <a:gd name="connsiteX14" fmla="*/ 65523 w 127971"/>
                <a:gd name="connsiteY14" fmla="*/ 40386 h 82267"/>
                <a:gd name="connsiteX15" fmla="*/ 70916 w 127971"/>
                <a:gd name="connsiteY15" fmla="*/ 40386 h 82267"/>
                <a:gd name="connsiteX16" fmla="*/ 70916 w 127971"/>
                <a:gd name="connsiteY16" fmla="*/ 45413 h 82267"/>
                <a:gd name="connsiteX17" fmla="*/ 78686 w 127971"/>
                <a:gd name="connsiteY17" fmla="*/ 53366 h 82267"/>
                <a:gd name="connsiteX18" fmla="*/ 101721 w 127971"/>
                <a:gd name="connsiteY18" fmla="*/ 53366 h 82267"/>
                <a:gd name="connsiteX19" fmla="*/ 101721 w 127971"/>
                <a:gd name="connsiteY19" fmla="*/ 76858 h 82267"/>
                <a:gd name="connsiteX20" fmla="*/ 94042 w 127971"/>
                <a:gd name="connsiteY20" fmla="*/ 77040 h 82267"/>
                <a:gd name="connsiteX21" fmla="*/ 98247 w 127971"/>
                <a:gd name="connsiteY21" fmla="*/ 83896 h 82267"/>
                <a:gd name="connsiteX22" fmla="*/ 119454 w 127971"/>
                <a:gd name="connsiteY22" fmla="*/ 83896 h 82267"/>
                <a:gd name="connsiteX23" fmla="*/ 119271 w 127971"/>
                <a:gd name="connsiteY23" fmla="*/ 44956 h 82267"/>
                <a:gd name="connsiteX24" fmla="*/ 103366 w 127971"/>
                <a:gd name="connsiteY24" fmla="*/ 34170 h 82267"/>
                <a:gd name="connsiteX25" fmla="*/ 90660 w 127971"/>
                <a:gd name="connsiteY25" fmla="*/ 34170 h 82267"/>
                <a:gd name="connsiteX26" fmla="*/ 100715 w 127971"/>
                <a:gd name="connsiteY26" fmla="*/ 23384 h 82267"/>
                <a:gd name="connsiteX27" fmla="*/ 123476 w 127971"/>
                <a:gd name="connsiteY27" fmla="*/ 23384 h 82267"/>
                <a:gd name="connsiteX28" fmla="*/ 123476 w 127971"/>
                <a:gd name="connsiteY28" fmla="*/ 16802 h 82267"/>
                <a:gd name="connsiteX29" fmla="*/ 72653 w 127971"/>
                <a:gd name="connsiteY29" fmla="*/ 16802 h 82267"/>
                <a:gd name="connsiteX30" fmla="*/ 72653 w 127971"/>
                <a:gd name="connsiteY30" fmla="*/ 6564 h 82267"/>
                <a:gd name="connsiteX31" fmla="*/ 101721 w 127971"/>
                <a:gd name="connsiteY31" fmla="*/ 48338 h 82267"/>
                <a:gd name="connsiteX32" fmla="*/ 92488 w 127971"/>
                <a:gd name="connsiteY32" fmla="*/ 48338 h 82267"/>
                <a:gd name="connsiteX33" fmla="*/ 89472 w 127971"/>
                <a:gd name="connsiteY33" fmla="*/ 45139 h 82267"/>
                <a:gd name="connsiteX34" fmla="*/ 89472 w 127971"/>
                <a:gd name="connsiteY34" fmla="*/ 40386 h 82267"/>
                <a:gd name="connsiteX35" fmla="*/ 101721 w 127971"/>
                <a:gd name="connsiteY35" fmla="*/ 40386 h 82267"/>
                <a:gd name="connsiteX36" fmla="*/ 101721 w 127971"/>
                <a:gd name="connsiteY36" fmla="*/ 48338 h 82267"/>
                <a:gd name="connsiteX37" fmla="*/ 76035 w 127971"/>
                <a:gd name="connsiteY37" fmla="*/ 34261 h 82267"/>
                <a:gd name="connsiteX38" fmla="*/ 53731 w 127971"/>
                <a:gd name="connsiteY38" fmla="*/ 34261 h 82267"/>
                <a:gd name="connsiteX39" fmla="*/ 45687 w 127971"/>
                <a:gd name="connsiteY39" fmla="*/ 23475 h 82267"/>
                <a:gd name="connsiteX40" fmla="*/ 81794 w 127971"/>
                <a:gd name="connsiteY40" fmla="*/ 23475 h 82267"/>
                <a:gd name="connsiteX41" fmla="*/ 76035 w 127971"/>
                <a:gd name="connsiteY41" fmla="*/ 34261 h 82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971" h="82267">
                  <a:moveTo>
                    <a:pt x="72561" y="6564"/>
                  </a:moveTo>
                  <a:lnTo>
                    <a:pt x="53000" y="6564"/>
                  </a:lnTo>
                  <a:lnTo>
                    <a:pt x="53183" y="16802"/>
                  </a:lnTo>
                  <a:lnTo>
                    <a:pt x="6564" y="16802"/>
                  </a:lnTo>
                  <a:lnTo>
                    <a:pt x="6564" y="23475"/>
                  </a:lnTo>
                  <a:lnTo>
                    <a:pt x="34992" y="23475"/>
                  </a:lnTo>
                  <a:lnTo>
                    <a:pt x="36821" y="34261"/>
                  </a:lnTo>
                  <a:lnTo>
                    <a:pt x="12049" y="34261"/>
                  </a:lnTo>
                  <a:lnTo>
                    <a:pt x="12049" y="83622"/>
                  </a:lnTo>
                  <a:lnTo>
                    <a:pt x="27131" y="83622"/>
                  </a:lnTo>
                  <a:lnTo>
                    <a:pt x="27131" y="40386"/>
                  </a:lnTo>
                  <a:lnTo>
                    <a:pt x="45687" y="40386"/>
                  </a:lnTo>
                  <a:cubicBezTo>
                    <a:pt x="43768" y="44682"/>
                    <a:pt x="40660" y="49344"/>
                    <a:pt x="31793" y="51355"/>
                  </a:cubicBezTo>
                  <a:lnTo>
                    <a:pt x="40751" y="57296"/>
                  </a:lnTo>
                  <a:cubicBezTo>
                    <a:pt x="49252" y="55102"/>
                    <a:pt x="61501" y="45322"/>
                    <a:pt x="65523" y="40386"/>
                  </a:cubicBezTo>
                  <a:lnTo>
                    <a:pt x="70916" y="40386"/>
                  </a:lnTo>
                  <a:lnTo>
                    <a:pt x="70916" y="45413"/>
                  </a:lnTo>
                  <a:cubicBezTo>
                    <a:pt x="70916" y="49161"/>
                    <a:pt x="73293" y="53366"/>
                    <a:pt x="78686" y="53366"/>
                  </a:cubicBezTo>
                  <a:lnTo>
                    <a:pt x="101721" y="53366"/>
                  </a:lnTo>
                  <a:lnTo>
                    <a:pt x="101721" y="76858"/>
                  </a:lnTo>
                  <a:lnTo>
                    <a:pt x="94042" y="77040"/>
                  </a:lnTo>
                  <a:lnTo>
                    <a:pt x="98247" y="83896"/>
                  </a:lnTo>
                  <a:lnTo>
                    <a:pt x="119454" y="83896"/>
                  </a:lnTo>
                  <a:lnTo>
                    <a:pt x="119271" y="44956"/>
                  </a:lnTo>
                  <a:cubicBezTo>
                    <a:pt x="119271" y="39654"/>
                    <a:pt x="114701" y="34170"/>
                    <a:pt x="103366" y="34170"/>
                  </a:cubicBezTo>
                  <a:lnTo>
                    <a:pt x="90660" y="34170"/>
                  </a:lnTo>
                  <a:cubicBezTo>
                    <a:pt x="93677" y="31153"/>
                    <a:pt x="97881" y="26857"/>
                    <a:pt x="100715" y="23384"/>
                  </a:cubicBezTo>
                  <a:lnTo>
                    <a:pt x="123476" y="23384"/>
                  </a:lnTo>
                  <a:lnTo>
                    <a:pt x="123476" y="16802"/>
                  </a:lnTo>
                  <a:lnTo>
                    <a:pt x="72653" y="16802"/>
                  </a:lnTo>
                  <a:lnTo>
                    <a:pt x="72653" y="6564"/>
                  </a:lnTo>
                  <a:close/>
                  <a:moveTo>
                    <a:pt x="101721" y="48338"/>
                  </a:moveTo>
                  <a:lnTo>
                    <a:pt x="92488" y="48338"/>
                  </a:lnTo>
                  <a:cubicBezTo>
                    <a:pt x="90203" y="48338"/>
                    <a:pt x="89472" y="47333"/>
                    <a:pt x="89472" y="45139"/>
                  </a:cubicBezTo>
                  <a:lnTo>
                    <a:pt x="89472" y="40386"/>
                  </a:lnTo>
                  <a:lnTo>
                    <a:pt x="101721" y="40386"/>
                  </a:lnTo>
                  <a:lnTo>
                    <a:pt x="101721" y="48338"/>
                  </a:lnTo>
                  <a:close/>
                  <a:moveTo>
                    <a:pt x="76035" y="34261"/>
                  </a:moveTo>
                  <a:lnTo>
                    <a:pt x="53731" y="34261"/>
                  </a:lnTo>
                  <a:lnTo>
                    <a:pt x="45687" y="23475"/>
                  </a:lnTo>
                  <a:lnTo>
                    <a:pt x="81794" y="23475"/>
                  </a:lnTo>
                  <a:cubicBezTo>
                    <a:pt x="81062" y="26674"/>
                    <a:pt x="78777" y="30788"/>
                    <a:pt x="76035" y="34261"/>
                  </a:cubicBezTo>
                </a:path>
              </a:pathLst>
            </a:custGeom>
            <a:solidFill>
              <a:srgbClr val="231815"/>
            </a:solidFill>
            <a:ln w="9120" cap="flat">
              <a:noFill/>
              <a:prstDash val="solid"/>
              <a:miter/>
            </a:ln>
          </p:spPr>
          <p:txBody>
            <a:bodyPr rtlCol="0" anchor="ctr"/>
            <a:lstStyle/>
            <a:p>
              <a:endParaRPr lang="ja-JP" altLang="en-US" sz="1706"/>
            </a:p>
          </p:txBody>
        </p:sp>
        <p:sp>
          <p:nvSpPr>
            <p:cNvPr id="33" name="フリーフォーム: 図形 32">
              <a:extLst>
                <a:ext uri="{FF2B5EF4-FFF2-40B4-BE49-F238E27FC236}">
                  <a16:creationId xmlns:a16="http://schemas.microsoft.com/office/drawing/2014/main" id="{26859E51-E3B5-4ED2-887D-0ED17668FFF5}"/>
                </a:ext>
              </a:extLst>
            </p:cNvPr>
            <p:cNvSpPr/>
            <p:nvPr/>
          </p:nvSpPr>
          <p:spPr>
            <a:xfrm>
              <a:off x="8135281" y="6246944"/>
              <a:ext cx="63986" cy="36563"/>
            </a:xfrm>
            <a:custGeom>
              <a:avLst/>
              <a:gdLst>
                <a:gd name="connsiteX0" fmla="*/ 50441 w 63985"/>
                <a:gd name="connsiteY0" fmla="*/ 6564 h 36563"/>
                <a:gd name="connsiteX1" fmla="*/ 6564 w 63985"/>
                <a:gd name="connsiteY1" fmla="*/ 6564 h 36563"/>
                <a:gd name="connsiteX2" fmla="*/ 6656 w 63985"/>
                <a:gd name="connsiteY2" fmla="*/ 30605 h 36563"/>
                <a:gd name="connsiteX3" fmla="*/ 58302 w 63985"/>
                <a:gd name="connsiteY3" fmla="*/ 30605 h 36563"/>
                <a:gd name="connsiteX4" fmla="*/ 58302 w 63985"/>
                <a:gd name="connsiteY4" fmla="*/ 12415 h 36563"/>
                <a:gd name="connsiteX5" fmla="*/ 50441 w 63985"/>
                <a:gd name="connsiteY5" fmla="*/ 6564 h 36563"/>
                <a:gd name="connsiteX6" fmla="*/ 41025 w 63985"/>
                <a:gd name="connsiteY6" fmla="*/ 24663 h 36563"/>
                <a:gd name="connsiteX7" fmla="*/ 24572 w 63985"/>
                <a:gd name="connsiteY7" fmla="*/ 24663 h 36563"/>
                <a:gd name="connsiteX8" fmla="*/ 24755 w 63985"/>
                <a:gd name="connsiteY8" fmla="*/ 11501 h 36563"/>
                <a:gd name="connsiteX9" fmla="*/ 41025 w 63985"/>
                <a:gd name="connsiteY9" fmla="*/ 11501 h 36563"/>
                <a:gd name="connsiteX10" fmla="*/ 41025 w 63985"/>
                <a:gd name="connsiteY10" fmla="*/ 24663 h 3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985" h="36563">
                  <a:moveTo>
                    <a:pt x="50441" y="6564"/>
                  </a:moveTo>
                  <a:lnTo>
                    <a:pt x="6564" y="6564"/>
                  </a:lnTo>
                  <a:lnTo>
                    <a:pt x="6656" y="30605"/>
                  </a:lnTo>
                  <a:lnTo>
                    <a:pt x="58302" y="30605"/>
                  </a:lnTo>
                  <a:lnTo>
                    <a:pt x="58302" y="12415"/>
                  </a:lnTo>
                  <a:cubicBezTo>
                    <a:pt x="58393" y="9033"/>
                    <a:pt x="54097" y="6564"/>
                    <a:pt x="50441" y="6564"/>
                  </a:cubicBezTo>
                  <a:moveTo>
                    <a:pt x="41025" y="24663"/>
                  </a:moveTo>
                  <a:lnTo>
                    <a:pt x="24572" y="24663"/>
                  </a:lnTo>
                  <a:lnTo>
                    <a:pt x="24755" y="11501"/>
                  </a:lnTo>
                  <a:lnTo>
                    <a:pt x="41025" y="11501"/>
                  </a:lnTo>
                  <a:lnTo>
                    <a:pt x="41025" y="24663"/>
                  </a:lnTo>
                  <a:close/>
                </a:path>
              </a:pathLst>
            </a:custGeom>
            <a:solidFill>
              <a:srgbClr val="231815"/>
            </a:solidFill>
            <a:ln w="9120" cap="flat">
              <a:noFill/>
              <a:prstDash val="solid"/>
              <a:miter/>
            </a:ln>
          </p:spPr>
          <p:txBody>
            <a:bodyPr rtlCol="0" anchor="ctr"/>
            <a:lstStyle/>
            <a:p>
              <a:endParaRPr lang="ja-JP" altLang="en-US" sz="1706"/>
            </a:p>
          </p:txBody>
        </p:sp>
        <p:sp>
          <p:nvSpPr>
            <p:cNvPr id="34" name="フリーフォーム: 図形 33">
              <a:extLst>
                <a:ext uri="{FF2B5EF4-FFF2-40B4-BE49-F238E27FC236}">
                  <a16:creationId xmlns:a16="http://schemas.microsoft.com/office/drawing/2014/main" id="{56A76F03-413B-4877-B501-FBF49BB0E7CA}"/>
                </a:ext>
              </a:extLst>
            </p:cNvPr>
            <p:cNvSpPr/>
            <p:nvPr/>
          </p:nvSpPr>
          <p:spPr>
            <a:xfrm>
              <a:off x="8238573" y="6194201"/>
              <a:ext cx="127972" cy="45704"/>
            </a:xfrm>
            <a:custGeom>
              <a:avLst/>
              <a:gdLst>
                <a:gd name="connsiteX0" fmla="*/ 35358 w 127971"/>
                <a:gd name="connsiteY0" fmla="*/ 35998 h 45704"/>
                <a:gd name="connsiteX1" fmla="*/ 35358 w 127971"/>
                <a:gd name="connsiteY1" fmla="*/ 41574 h 45704"/>
                <a:gd name="connsiteX2" fmla="*/ 93311 w 127971"/>
                <a:gd name="connsiteY2" fmla="*/ 41574 h 45704"/>
                <a:gd name="connsiteX3" fmla="*/ 93402 w 127971"/>
                <a:gd name="connsiteY3" fmla="*/ 37552 h 45704"/>
                <a:gd name="connsiteX4" fmla="*/ 111593 w 127971"/>
                <a:gd name="connsiteY4" fmla="*/ 46510 h 45704"/>
                <a:gd name="connsiteX5" fmla="*/ 121922 w 127971"/>
                <a:gd name="connsiteY5" fmla="*/ 36364 h 45704"/>
                <a:gd name="connsiteX6" fmla="*/ 72196 w 127971"/>
                <a:gd name="connsiteY6" fmla="*/ 6564 h 45704"/>
                <a:gd name="connsiteX7" fmla="*/ 49892 w 127971"/>
                <a:gd name="connsiteY7" fmla="*/ 6564 h 45704"/>
                <a:gd name="connsiteX8" fmla="*/ 6564 w 127971"/>
                <a:gd name="connsiteY8" fmla="*/ 35724 h 45704"/>
                <a:gd name="connsiteX9" fmla="*/ 10221 w 127971"/>
                <a:gd name="connsiteY9" fmla="*/ 40020 h 45704"/>
                <a:gd name="connsiteX10" fmla="*/ 35358 w 127971"/>
                <a:gd name="connsiteY10" fmla="*/ 35998 h 45704"/>
                <a:gd name="connsiteX11" fmla="*/ 68814 w 127971"/>
                <a:gd name="connsiteY11" fmla="*/ 13237 h 45704"/>
                <a:gd name="connsiteX12" fmla="*/ 90020 w 127971"/>
                <a:gd name="connsiteY12" fmla="*/ 35175 h 45704"/>
                <a:gd name="connsiteX13" fmla="*/ 37552 w 127971"/>
                <a:gd name="connsiteY13" fmla="*/ 35175 h 45704"/>
                <a:gd name="connsiteX14" fmla="*/ 68814 w 127971"/>
                <a:gd name="connsiteY14" fmla="*/ 13237 h 4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971" h="45704">
                  <a:moveTo>
                    <a:pt x="35358" y="35998"/>
                  </a:moveTo>
                  <a:lnTo>
                    <a:pt x="35358" y="41574"/>
                  </a:lnTo>
                  <a:lnTo>
                    <a:pt x="93311" y="41574"/>
                  </a:lnTo>
                  <a:lnTo>
                    <a:pt x="93402" y="37552"/>
                  </a:lnTo>
                  <a:cubicBezTo>
                    <a:pt x="99344" y="41483"/>
                    <a:pt x="105651" y="44682"/>
                    <a:pt x="111593" y="46510"/>
                  </a:cubicBezTo>
                  <a:lnTo>
                    <a:pt x="121922" y="36364"/>
                  </a:lnTo>
                  <a:cubicBezTo>
                    <a:pt x="90295" y="26674"/>
                    <a:pt x="72196" y="6564"/>
                    <a:pt x="72196" y="6564"/>
                  </a:cubicBezTo>
                  <a:lnTo>
                    <a:pt x="49892" y="6564"/>
                  </a:lnTo>
                  <a:cubicBezTo>
                    <a:pt x="39289" y="21830"/>
                    <a:pt x="30422" y="30696"/>
                    <a:pt x="6564" y="35724"/>
                  </a:cubicBezTo>
                  <a:lnTo>
                    <a:pt x="10221" y="40020"/>
                  </a:lnTo>
                  <a:cubicBezTo>
                    <a:pt x="19636" y="40111"/>
                    <a:pt x="28045" y="38557"/>
                    <a:pt x="35358" y="35998"/>
                  </a:cubicBezTo>
                  <a:moveTo>
                    <a:pt x="68814" y="13237"/>
                  </a:moveTo>
                  <a:cubicBezTo>
                    <a:pt x="71647" y="19362"/>
                    <a:pt x="79965" y="28045"/>
                    <a:pt x="90020" y="35175"/>
                  </a:cubicBezTo>
                  <a:lnTo>
                    <a:pt x="37552" y="35175"/>
                  </a:lnTo>
                  <a:cubicBezTo>
                    <a:pt x="53091" y="29417"/>
                    <a:pt x="63786" y="19544"/>
                    <a:pt x="68814" y="13237"/>
                  </a:cubicBezTo>
                </a:path>
              </a:pathLst>
            </a:custGeom>
            <a:solidFill>
              <a:srgbClr val="231815"/>
            </a:solidFill>
            <a:ln w="9120" cap="flat">
              <a:noFill/>
              <a:prstDash val="solid"/>
              <a:miter/>
            </a:ln>
          </p:spPr>
          <p:txBody>
            <a:bodyPr rtlCol="0" anchor="ctr"/>
            <a:lstStyle/>
            <a:p>
              <a:endParaRPr lang="ja-JP" altLang="en-US" sz="1706"/>
            </a:p>
          </p:txBody>
        </p:sp>
        <p:sp>
          <p:nvSpPr>
            <p:cNvPr id="37" name="フリーフォーム: 図形 36">
              <a:extLst>
                <a:ext uri="{FF2B5EF4-FFF2-40B4-BE49-F238E27FC236}">
                  <a16:creationId xmlns:a16="http://schemas.microsoft.com/office/drawing/2014/main" id="{78355433-802C-4ADB-A5B3-7D29204684EC}"/>
                </a:ext>
              </a:extLst>
            </p:cNvPr>
            <p:cNvSpPr/>
            <p:nvPr/>
          </p:nvSpPr>
          <p:spPr>
            <a:xfrm>
              <a:off x="8241132" y="6238534"/>
              <a:ext cx="118831" cy="45704"/>
            </a:xfrm>
            <a:custGeom>
              <a:avLst/>
              <a:gdLst>
                <a:gd name="connsiteX0" fmla="*/ 6564 w 118830"/>
                <a:gd name="connsiteY0" fmla="*/ 12780 h 45704"/>
                <a:gd name="connsiteX1" fmla="*/ 34718 w 118830"/>
                <a:gd name="connsiteY1" fmla="*/ 12780 h 45704"/>
                <a:gd name="connsiteX2" fmla="*/ 28777 w 118830"/>
                <a:gd name="connsiteY2" fmla="*/ 28960 h 45704"/>
                <a:gd name="connsiteX3" fmla="*/ 13603 w 118830"/>
                <a:gd name="connsiteY3" fmla="*/ 28685 h 45704"/>
                <a:gd name="connsiteX4" fmla="*/ 19636 w 118830"/>
                <a:gd name="connsiteY4" fmla="*/ 40477 h 45704"/>
                <a:gd name="connsiteX5" fmla="*/ 85633 w 118830"/>
                <a:gd name="connsiteY5" fmla="*/ 32616 h 45704"/>
                <a:gd name="connsiteX6" fmla="*/ 87461 w 118830"/>
                <a:gd name="connsiteY6" fmla="*/ 41391 h 45704"/>
                <a:gd name="connsiteX7" fmla="*/ 107845 w 118830"/>
                <a:gd name="connsiteY7" fmla="*/ 37369 h 45704"/>
                <a:gd name="connsiteX8" fmla="*/ 93037 w 118830"/>
                <a:gd name="connsiteY8" fmla="*/ 12780 h 45704"/>
                <a:gd name="connsiteX9" fmla="*/ 118266 w 118830"/>
                <a:gd name="connsiteY9" fmla="*/ 12780 h 45704"/>
                <a:gd name="connsiteX10" fmla="*/ 118266 w 118830"/>
                <a:gd name="connsiteY10" fmla="*/ 6564 h 45704"/>
                <a:gd name="connsiteX11" fmla="*/ 6839 w 118830"/>
                <a:gd name="connsiteY11" fmla="*/ 6564 h 45704"/>
                <a:gd name="connsiteX12" fmla="*/ 6564 w 118830"/>
                <a:gd name="connsiteY12" fmla="*/ 12780 h 45704"/>
                <a:gd name="connsiteX13" fmla="*/ 84079 w 118830"/>
                <a:gd name="connsiteY13" fmla="*/ 26492 h 45704"/>
                <a:gd name="connsiteX14" fmla="*/ 42945 w 118830"/>
                <a:gd name="connsiteY14" fmla="*/ 28777 h 45704"/>
                <a:gd name="connsiteX15" fmla="*/ 56199 w 118830"/>
                <a:gd name="connsiteY15" fmla="*/ 12872 h 45704"/>
                <a:gd name="connsiteX16" fmla="*/ 79691 w 118830"/>
                <a:gd name="connsiteY16" fmla="*/ 12872 h 45704"/>
                <a:gd name="connsiteX17" fmla="*/ 84079 w 118830"/>
                <a:gd name="connsiteY17" fmla="*/ 26492 h 4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8830" h="45704">
                  <a:moveTo>
                    <a:pt x="6564" y="12780"/>
                  </a:moveTo>
                  <a:lnTo>
                    <a:pt x="34718" y="12780"/>
                  </a:lnTo>
                  <a:cubicBezTo>
                    <a:pt x="34078" y="17533"/>
                    <a:pt x="30056" y="26309"/>
                    <a:pt x="28777" y="28960"/>
                  </a:cubicBezTo>
                  <a:cubicBezTo>
                    <a:pt x="23475" y="28960"/>
                    <a:pt x="18356" y="28960"/>
                    <a:pt x="13603" y="28685"/>
                  </a:cubicBezTo>
                  <a:lnTo>
                    <a:pt x="19636" y="40477"/>
                  </a:lnTo>
                  <a:cubicBezTo>
                    <a:pt x="34444" y="40477"/>
                    <a:pt x="69728" y="35541"/>
                    <a:pt x="85633" y="32616"/>
                  </a:cubicBezTo>
                  <a:cubicBezTo>
                    <a:pt x="86638" y="36455"/>
                    <a:pt x="87278" y="39746"/>
                    <a:pt x="87461" y="41391"/>
                  </a:cubicBezTo>
                  <a:lnTo>
                    <a:pt x="107845" y="37369"/>
                  </a:lnTo>
                  <a:cubicBezTo>
                    <a:pt x="102269" y="26126"/>
                    <a:pt x="97059" y="17716"/>
                    <a:pt x="93037" y="12780"/>
                  </a:cubicBezTo>
                  <a:lnTo>
                    <a:pt x="118266" y="12780"/>
                  </a:lnTo>
                  <a:lnTo>
                    <a:pt x="118266" y="6564"/>
                  </a:lnTo>
                  <a:lnTo>
                    <a:pt x="6839" y="6564"/>
                  </a:lnTo>
                  <a:lnTo>
                    <a:pt x="6564" y="12780"/>
                  </a:lnTo>
                  <a:close/>
                  <a:moveTo>
                    <a:pt x="84079" y="26492"/>
                  </a:moveTo>
                  <a:cubicBezTo>
                    <a:pt x="76858" y="27131"/>
                    <a:pt x="60404" y="28320"/>
                    <a:pt x="42945" y="28777"/>
                  </a:cubicBezTo>
                  <a:cubicBezTo>
                    <a:pt x="48430" y="23841"/>
                    <a:pt x="53457" y="17076"/>
                    <a:pt x="56199" y="12872"/>
                  </a:cubicBezTo>
                  <a:lnTo>
                    <a:pt x="79691" y="12872"/>
                  </a:lnTo>
                  <a:cubicBezTo>
                    <a:pt x="80971" y="16254"/>
                    <a:pt x="82616" y="21373"/>
                    <a:pt x="84079" y="26492"/>
                  </a:cubicBezTo>
                </a:path>
              </a:pathLst>
            </a:custGeom>
            <a:solidFill>
              <a:srgbClr val="231815"/>
            </a:solidFill>
            <a:ln w="9120" cap="flat">
              <a:noFill/>
              <a:prstDash val="solid"/>
              <a:miter/>
            </a:ln>
          </p:spPr>
          <p:txBody>
            <a:bodyPr rtlCol="0" anchor="ctr"/>
            <a:lstStyle/>
            <a:p>
              <a:endParaRPr lang="ja-JP" altLang="en-US" sz="1706"/>
            </a:p>
          </p:txBody>
        </p:sp>
        <p:sp>
          <p:nvSpPr>
            <p:cNvPr id="38" name="フリーフォーム: 図形 37">
              <a:extLst>
                <a:ext uri="{FF2B5EF4-FFF2-40B4-BE49-F238E27FC236}">
                  <a16:creationId xmlns:a16="http://schemas.microsoft.com/office/drawing/2014/main" id="{80C9FC14-E785-4872-B692-7904DF449E20}"/>
                </a:ext>
              </a:extLst>
            </p:cNvPr>
            <p:cNvSpPr/>
            <p:nvPr/>
          </p:nvSpPr>
          <p:spPr>
            <a:xfrm>
              <a:off x="7570652" y="6304166"/>
              <a:ext cx="73127" cy="73127"/>
            </a:xfrm>
            <a:custGeom>
              <a:avLst/>
              <a:gdLst>
                <a:gd name="connsiteX0" fmla="*/ 13877 w 73126"/>
                <a:gd name="connsiteY0" fmla="*/ 36364 h 73126"/>
                <a:gd name="connsiteX1" fmla="*/ 9490 w 73126"/>
                <a:gd name="connsiteY1" fmla="*/ 41665 h 73126"/>
                <a:gd name="connsiteX2" fmla="*/ 6564 w 73126"/>
                <a:gd name="connsiteY2" fmla="*/ 33530 h 73126"/>
                <a:gd name="connsiteX3" fmla="*/ 17625 w 73126"/>
                <a:gd name="connsiteY3" fmla="*/ 7296 h 73126"/>
                <a:gd name="connsiteX4" fmla="*/ 24206 w 73126"/>
                <a:gd name="connsiteY4" fmla="*/ 8118 h 73126"/>
                <a:gd name="connsiteX5" fmla="*/ 20367 w 73126"/>
                <a:gd name="connsiteY5" fmla="*/ 23932 h 73126"/>
                <a:gd name="connsiteX6" fmla="*/ 20367 w 73126"/>
                <a:gd name="connsiteY6" fmla="*/ 66894 h 73126"/>
                <a:gd name="connsiteX7" fmla="*/ 13877 w 73126"/>
                <a:gd name="connsiteY7" fmla="*/ 66894 h 73126"/>
                <a:gd name="connsiteX8" fmla="*/ 13877 w 73126"/>
                <a:gd name="connsiteY8" fmla="*/ 36364 h 73126"/>
                <a:gd name="connsiteX9" fmla="*/ 49252 w 73126"/>
                <a:gd name="connsiteY9" fmla="*/ 19910 h 73126"/>
                <a:gd name="connsiteX10" fmla="*/ 36729 w 73126"/>
                <a:gd name="connsiteY10" fmla="*/ 11866 h 73126"/>
                <a:gd name="connsiteX11" fmla="*/ 40843 w 73126"/>
                <a:gd name="connsiteY11" fmla="*/ 6564 h 73126"/>
                <a:gd name="connsiteX12" fmla="*/ 53640 w 73126"/>
                <a:gd name="connsiteY12" fmla="*/ 14243 h 73126"/>
                <a:gd name="connsiteX13" fmla="*/ 49709 w 73126"/>
                <a:gd name="connsiteY13" fmla="*/ 20002 h 73126"/>
                <a:gd name="connsiteX14" fmla="*/ 66163 w 73126"/>
                <a:gd name="connsiteY14" fmla="*/ 20002 h 73126"/>
                <a:gd name="connsiteX15" fmla="*/ 66163 w 73126"/>
                <a:gd name="connsiteY15" fmla="*/ 26309 h 73126"/>
                <a:gd name="connsiteX16" fmla="*/ 49069 w 73126"/>
                <a:gd name="connsiteY16" fmla="*/ 26309 h 73126"/>
                <a:gd name="connsiteX17" fmla="*/ 49069 w 73126"/>
                <a:gd name="connsiteY17" fmla="*/ 38375 h 73126"/>
                <a:gd name="connsiteX18" fmla="*/ 63786 w 73126"/>
                <a:gd name="connsiteY18" fmla="*/ 38375 h 73126"/>
                <a:gd name="connsiteX19" fmla="*/ 63786 w 73126"/>
                <a:gd name="connsiteY19" fmla="*/ 44682 h 73126"/>
                <a:gd name="connsiteX20" fmla="*/ 49069 w 73126"/>
                <a:gd name="connsiteY20" fmla="*/ 44682 h 73126"/>
                <a:gd name="connsiteX21" fmla="*/ 49069 w 73126"/>
                <a:gd name="connsiteY21" fmla="*/ 58850 h 73126"/>
                <a:gd name="connsiteX22" fmla="*/ 67625 w 73126"/>
                <a:gd name="connsiteY22" fmla="*/ 58850 h 73126"/>
                <a:gd name="connsiteX23" fmla="*/ 67625 w 73126"/>
                <a:gd name="connsiteY23" fmla="*/ 65066 h 73126"/>
                <a:gd name="connsiteX24" fmla="*/ 23932 w 73126"/>
                <a:gd name="connsiteY24" fmla="*/ 65066 h 73126"/>
                <a:gd name="connsiteX25" fmla="*/ 23932 w 73126"/>
                <a:gd name="connsiteY25" fmla="*/ 58850 h 73126"/>
                <a:gd name="connsiteX26" fmla="*/ 42397 w 73126"/>
                <a:gd name="connsiteY26" fmla="*/ 58850 h 73126"/>
                <a:gd name="connsiteX27" fmla="*/ 42397 w 73126"/>
                <a:gd name="connsiteY27" fmla="*/ 44682 h 73126"/>
                <a:gd name="connsiteX28" fmla="*/ 27588 w 73126"/>
                <a:gd name="connsiteY28" fmla="*/ 44682 h 73126"/>
                <a:gd name="connsiteX29" fmla="*/ 27588 w 73126"/>
                <a:gd name="connsiteY29" fmla="*/ 38375 h 73126"/>
                <a:gd name="connsiteX30" fmla="*/ 42397 w 73126"/>
                <a:gd name="connsiteY30" fmla="*/ 38375 h 73126"/>
                <a:gd name="connsiteX31" fmla="*/ 42397 w 73126"/>
                <a:gd name="connsiteY31" fmla="*/ 26309 h 73126"/>
                <a:gd name="connsiteX32" fmla="*/ 25486 w 73126"/>
                <a:gd name="connsiteY32" fmla="*/ 26309 h 73126"/>
                <a:gd name="connsiteX33" fmla="*/ 25486 w 73126"/>
                <a:gd name="connsiteY33" fmla="*/ 20002 h 73126"/>
                <a:gd name="connsiteX34" fmla="*/ 49252 w 73126"/>
                <a:gd name="connsiteY34" fmla="*/ 20002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3126" h="73126">
                  <a:moveTo>
                    <a:pt x="13877" y="36364"/>
                  </a:moveTo>
                  <a:cubicBezTo>
                    <a:pt x="11775" y="39197"/>
                    <a:pt x="10678" y="40386"/>
                    <a:pt x="9490" y="41665"/>
                  </a:cubicBezTo>
                  <a:lnTo>
                    <a:pt x="6564" y="33530"/>
                  </a:lnTo>
                  <a:cubicBezTo>
                    <a:pt x="10038" y="29874"/>
                    <a:pt x="16071" y="19819"/>
                    <a:pt x="17625" y="7296"/>
                  </a:cubicBezTo>
                  <a:lnTo>
                    <a:pt x="24206" y="8118"/>
                  </a:lnTo>
                  <a:cubicBezTo>
                    <a:pt x="24023" y="10495"/>
                    <a:pt x="23475" y="15797"/>
                    <a:pt x="20367" y="23932"/>
                  </a:cubicBezTo>
                  <a:lnTo>
                    <a:pt x="20367" y="66894"/>
                  </a:lnTo>
                  <a:lnTo>
                    <a:pt x="13877" y="66894"/>
                  </a:lnTo>
                  <a:lnTo>
                    <a:pt x="13877" y="36364"/>
                  </a:lnTo>
                  <a:close/>
                  <a:moveTo>
                    <a:pt x="49252" y="19910"/>
                  </a:moveTo>
                  <a:cubicBezTo>
                    <a:pt x="45504" y="16711"/>
                    <a:pt x="41208" y="14151"/>
                    <a:pt x="36729" y="11866"/>
                  </a:cubicBezTo>
                  <a:lnTo>
                    <a:pt x="40843" y="6564"/>
                  </a:lnTo>
                  <a:cubicBezTo>
                    <a:pt x="44956" y="8575"/>
                    <a:pt x="49618" y="11318"/>
                    <a:pt x="53640" y="14243"/>
                  </a:cubicBezTo>
                  <a:lnTo>
                    <a:pt x="49709" y="20002"/>
                  </a:lnTo>
                  <a:lnTo>
                    <a:pt x="66163" y="20002"/>
                  </a:lnTo>
                  <a:lnTo>
                    <a:pt x="66163" y="26309"/>
                  </a:lnTo>
                  <a:lnTo>
                    <a:pt x="49069" y="26309"/>
                  </a:lnTo>
                  <a:lnTo>
                    <a:pt x="49069" y="38375"/>
                  </a:lnTo>
                  <a:lnTo>
                    <a:pt x="63786" y="38375"/>
                  </a:lnTo>
                  <a:lnTo>
                    <a:pt x="63786" y="44682"/>
                  </a:lnTo>
                  <a:lnTo>
                    <a:pt x="49069" y="44682"/>
                  </a:lnTo>
                  <a:lnTo>
                    <a:pt x="49069" y="58850"/>
                  </a:lnTo>
                  <a:lnTo>
                    <a:pt x="67625" y="58850"/>
                  </a:lnTo>
                  <a:lnTo>
                    <a:pt x="67625" y="65066"/>
                  </a:lnTo>
                  <a:lnTo>
                    <a:pt x="23932" y="65066"/>
                  </a:lnTo>
                  <a:lnTo>
                    <a:pt x="23932" y="58850"/>
                  </a:lnTo>
                  <a:lnTo>
                    <a:pt x="42397" y="58850"/>
                  </a:lnTo>
                  <a:lnTo>
                    <a:pt x="42397" y="44682"/>
                  </a:lnTo>
                  <a:lnTo>
                    <a:pt x="27588" y="44682"/>
                  </a:lnTo>
                  <a:lnTo>
                    <a:pt x="27588" y="38375"/>
                  </a:lnTo>
                  <a:lnTo>
                    <a:pt x="42397" y="38375"/>
                  </a:lnTo>
                  <a:lnTo>
                    <a:pt x="42397" y="26309"/>
                  </a:lnTo>
                  <a:lnTo>
                    <a:pt x="25486" y="26309"/>
                  </a:lnTo>
                  <a:lnTo>
                    <a:pt x="25486" y="20002"/>
                  </a:lnTo>
                  <a:lnTo>
                    <a:pt x="49252" y="20002"/>
                  </a:lnTo>
                  <a:close/>
                </a:path>
              </a:pathLst>
            </a:custGeom>
            <a:solidFill>
              <a:srgbClr val="231815"/>
            </a:solidFill>
            <a:ln w="9120" cap="flat">
              <a:noFill/>
              <a:prstDash val="solid"/>
              <a:miter/>
            </a:ln>
          </p:spPr>
          <p:txBody>
            <a:bodyPr rtlCol="0" anchor="ctr"/>
            <a:lstStyle/>
            <a:p>
              <a:endParaRPr lang="ja-JP" altLang="en-US" sz="1706"/>
            </a:p>
          </p:txBody>
        </p:sp>
        <p:sp>
          <p:nvSpPr>
            <p:cNvPr id="39" name="フリーフォーム: 図形 38">
              <a:extLst>
                <a:ext uri="{FF2B5EF4-FFF2-40B4-BE49-F238E27FC236}">
                  <a16:creationId xmlns:a16="http://schemas.microsoft.com/office/drawing/2014/main" id="{2178AFBC-0D5C-4E7C-AB85-57E2E26B9C2F}"/>
                </a:ext>
              </a:extLst>
            </p:cNvPr>
            <p:cNvSpPr/>
            <p:nvPr/>
          </p:nvSpPr>
          <p:spPr>
            <a:xfrm>
              <a:off x="7700909" y="6304440"/>
              <a:ext cx="73127" cy="73127"/>
            </a:xfrm>
            <a:custGeom>
              <a:avLst/>
              <a:gdLst>
                <a:gd name="connsiteX0" fmla="*/ 10861 w 73126"/>
                <a:gd name="connsiteY0" fmla="*/ 21098 h 73126"/>
                <a:gd name="connsiteX1" fmla="*/ 34353 w 73126"/>
                <a:gd name="connsiteY1" fmla="*/ 21098 h 73126"/>
                <a:gd name="connsiteX2" fmla="*/ 34353 w 73126"/>
                <a:gd name="connsiteY2" fmla="*/ 45322 h 73126"/>
                <a:gd name="connsiteX3" fmla="*/ 17259 w 73126"/>
                <a:gd name="connsiteY3" fmla="*/ 45322 h 73126"/>
                <a:gd name="connsiteX4" fmla="*/ 12140 w 73126"/>
                <a:gd name="connsiteY4" fmla="*/ 66620 h 73126"/>
                <a:gd name="connsiteX5" fmla="*/ 6564 w 73126"/>
                <a:gd name="connsiteY5" fmla="*/ 61958 h 73126"/>
                <a:gd name="connsiteX6" fmla="*/ 10952 w 73126"/>
                <a:gd name="connsiteY6" fmla="*/ 43494 h 73126"/>
                <a:gd name="connsiteX7" fmla="*/ 10952 w 73126"/>
                <a:gd name="connsiteY7" fmla="*/ 21098 h 73126"/>
                <a:gd name="connsiteX8" fmla="*/ 36729 w 73126"/>
                <a:gd name="connsiteY8" fmla="*/ 15248 h 73126"/>
                <a:gd name="connsiteX9" fmla="*/ 7844 w 73126"/>
                <a:gd name="connsiteY9" fmla="*/ 15248 h 73126"/>
                <a:gd name="connsiteX10" fmla="*/ 7844 w 73126"/>
                <a:gd name="connsiteY10" fmla="*/ 9032 h 73126"/>
                <a:gd name="connsiteX11" fmla="*/ 36729 w 73126"/>
                <a:gd name="connsiteY11" fmla="*/ 9032 h 73126"/>
                <a:gd name="connsiteX12" fmla="*/ 36729 w 73126"/>
                <a:gd name="connsiteY12" fmla="*/ 15248 h 73126"/>
                <a:gd name="connsiteX13" fmla="*/ 17259 w 73126"/>
                <a:gd name="connsiteY13" fmla="*/ 38923 h 73126"/>
                <a:gd name="connsiteX14" fmla="*/ 28045 w 73126"/>
                <a:gd name="connsiteY14" fmla="*/ 38923 h 73126"/>
                <a:gd name="connsiteX15" fmla="*/ 28045 w 73126"/>
                <a:gd name="connsiteY15" fmla="*/ 27314 h 73126"/>
                <a:gd name="connsiteX16" fmla="*/ 17259 w 73126"/>
                <a:gd name="connsiteY16" fmla="*/ 27314 h 73126"/>
                <a:gd name="connsiteX17" fmla="*/ 17259 w 73126"/>
                <a:gd name="connsiteY17" fmla="*/ 38923 h 73126"/>
                <a:gd name="connsiteX18" fmla="*/ 66803 w 73126"/>
                <a:gd name="connsiteY18" fmla="*/ 12689 h 73126"/>
                <a:gd name="connsiteX19" fmla="*/ 45687 w 73126"/>
                <a:gd name="connsiteY19" fmla="*/ 17259 h 73126"/>
                <a:gd name="connsiteX20" fmla="*/ 45687 w 73126"/>
                <a:gd name="connsiteY20" fmla="*/ 26400 h 73126"/>
                <a:gd name="connsiteX21" fmla="*/ 67077 w 73126"/>
                <a:gd name="connsiteY21" fmla="*/ 26400 h 73126"/>
                <a:gd name="connsiteX22" fmla="*/ 67077 w 73126"/>
                <a:gd name="connsiteY22" fmla="*/ 32799 h 73126"/>
                <a:gd name="connsiteX23" fmla="*/ 60130 w 73126"/>
                <a:gd name="connsiteY23" fmla="*/ 32799 h 73126"/>
                <a:gd name="connsiteX24" fmla="*/ 60130 w 73126"/>
                <a:gd name="connsiteY24" fmla="*/ 66620 h 73126"/>
                <a:gd name="connsiteX25" fmla="*/ 53548 w 73126"/>
                <a:gd name="connsiteY25" fmla="*/ 66620 h 73126"/>
                <a:gd name="connsiteX26" fmla="*/ 53548 w 73126"/>
                <a:gd name="connsiteY26" fmla="*/ 32799 h 73126"/>
                <a:gd name="connsiteX27" fmla="*/ 45687 w 73126"/>
                <a:gd name="connsiteY27" fmla="*/ 32799 h 73126"/>
                <a:gd name="connsiteX28" fmla="*/ 37186 w 73126"/>
                <a:gd name="connsiteY28" fmla="*/ 66346 h 73126"/>
                <a:gd name="connsiteX29" fmla="*/ 31245 w 73126"/>
                <a:gd name="connsiteY29" fmla="*/ 61775 h 73126"/>
                <a:gd name="connsiteX30" fmla="*/ 39106 w 73126"/>
                <a:gd name="connsiteY30" fmla="*/ 36729 h 73126"/>
                <a:gd name="connsiteX31" fmla="*/ 39106 w 73126"/>
                <a:gd name="connsiteY31" fmla="*/ 11501 h 73126"/>
                <a:gd name="connsiteX32" fmla="*/ 62689 w 73126"/>
                <a:gd name="connsiteY32" fmla="*/ 6564 h 73126"/>
                <a:gd name="connsiteX33" fmla="*/ 66803 w 73126"/>
                <a:gd name="connsiteY33" fmla="*/ 12689 h 73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3126" h="73126">
                  <a:moveTo>
                    <a:pt x="10861" y="21098"/>
                  </a:moveTo>
                  <a:lnTo>
                    <a:pt x="34353" y="21098"/>
                  </a:lnTo>
                  <a:lnTo>
                    <a:pt x="34353" y="45322"/>
                  </a:lnTo>
                  <a:lnTo>
                    <a:pt x="17259" y="45322"/>
                  </a:lnTo>
                  <a:cubicBezTo>
                    <a:pt x="16894" y="56291"/>
                    <a:pt x="15705" y="61318"/>
                    <a:pt x="12140" y="66620"/>
                  </a:cubicBezTo>
                  <a:lnTo>
                    <a:pt x="6564" y="61958"/>
                  </a:lnTo>
                  <a:cubicBezTo>
                    <a:pt x="8118" y="59307"/>
                    <a:pt x="10952" y="54554"/>
                    <a:pt x="10952" y="43494"/>
                  </a:cubicBezTo>
                  <a:lnTo>
                    <a:pt x="10952" y="21098"/>
                  </a:lnTo>
                  <a:close/>
                  <a:moveTo>
                    <a:pt x="36729" y="15248"/>
                  </a:moveTo>
                  <a:lnTo>
                    <a:pt x="7844" y="15248"/>
                  </a:lnTo>
                  <a:lnTo>
                    <a:pt x="7844" y="9032"/>
                  </a:lnTo>
                  <a:lnTo>
                    <a:pt x="36729" y="9032"/>
                  </a:lnTo>
                  <a:lnTo>
                    <a:pt x="36729" y="15248"/>
                  </a:lnTo>
                  <a:close/>
                  <a:moveTo>
                    <a:pt x="17259" y="38923"/>
                  </a:moveTo>
                  <a:lnTo>
                    <a:pt x="28045" y="38923"/>
                  </a:lnTo>
                  <a:lnTo>
                    <a:pt x="28045" y="27314"/>
                  </a:lnTo>
                  <a:lnTo>
                    <a:pt x="17259" y="27314"/>
                  </a:lnTo>
                  <a:lnTo>
                    <a:pt x="17259" y="38923"/>
                  </a:lnTo>
                  <a:close/>
                  <a:moveTo>
                    <a:pt x="66803" y="12689"/>
                  </a:moveTo>
                  <a:cubicBezTo>
                    <a:pt x="62049" y="14700"/>
                    <a:pt x="56382" y="16254"/>
                    <a:pt x="45687" y="17259"/>
                  </a:cubicBezTo>
                  <a:lnTo>
                    <a:pt x="45687" y="26400"/>
                  </a:lnTo>
                  <a:lnTo>
                    <a:pt x="67077" y="26400"/>
                  </a:lnTo>
                  <a:lnTo>
                    <a:pt x="67077" y="32799"/>
                  </a:lnTo>
                  <a:lnTo>
                    <a:pt x="60130" y="32799"/>
                  </a:lnTo>
                  <a:lnTo>
                    <a:pt x="60130" y="66620"/>
                  </a:lnTo>
                  <a:lnTo>
                    <a:pt x="53548" y="66620"/>
                  </a:lnTo>
                  <a:lnTo>
                    <a:pt x="53548" y="32799"/>
                  </a:lnTo>
                  <a:lnTo>
                    <a:pt x="45687" y="32799"/>
                  </a:lnTo>
                  <a:cubicBezTo>
                    <a:pt x="45779" y="38649"/>
                    <a:pt x="45596" y="54828"/>
                    <a:pt x="37186" y="66346"/>
                  </a:cubicBezTo>
                  <a:lnTo>
                    <a:pt x="31245" y="61775"/>
                  </a:lnTo>
                  <a:cubicBezTo>
                    <a:pt x="39106" y="53183"/>
                    <a:pt x="39106" y="39289"/>
                    <a:pt x="39106" y="36729"/>
                  </a:cubicBezTo>
                  <a:lnTo>
                    <a:pt x="39106" y="11501"/>
                  </a:lnTo>
                  <a:cubicBezTo>
                    <a:pt x="47424" y="11409"/>
                    <a:pt x="54920" y="9764"/>
                    <a:pt x="62689" y="6564"/>
                  </a:cubicBezTo>
                  <a:lnTo>
                    <a:pt x="66803" y="12689"/>
                  </a:lnTo>
                  <a:close/>
                </a:path>
              </a:pathLst>
            </a:custGeom>
            <a:solidFill>
              <a:srgbClr val="231815"/>
            </a:solidFill>
            <a:ln w="9120" cap="flat">
              <a:noFill/>
              <a:prstDash val="solid"/>
              <a:miter/>
            </a:ln>
          </p:spPr>
          <p:txBody>
            <a:bodyPr rtlCol="0" anchor="ctr"/>
            <a:lstStyle/>
            <a:p>
              <a:endParaRPr lang="ja-JP" altLang="en-US" sz="1706"/>
            </a:p>
          </p:txBody>
        </p:sp>
        <p:sp>
          <p:nvSpPr>
            <p:cNvPr id="40" name="フリーフォーム: 図形 39">
              <a:extLst>
                <a:ext uri="{FF2B5EF4-FFF2-40B4-BE49-F238E27FC236}">
                  <a16:creationId xmlns:a16="http://schemas.microsoft.com/office/drawing/2014/main" id="{0D780813-7B60-4075-B475-2AE97E5BD1B9}"/>
                </a:ext>
              </a:extLst>
            </p:cNvPr>
            <p:cNvSpPr/>
            <p:nvPr/>
          </p:nvSpPr>
          <p:spPr>
            <a:xfrm>
              <a:off x="7793962" y="6315957"/>
              <a:ext cx="18282" cy="45704"/>
            </a:xfrm>
            <a:custGeom>
              <a:avLst/>
              <a:gdLst>
                <a:gd name="connsiteX0" fmla="*/ 11866 w 18281"/>
                <a:gd name="connsiteY0" fmla="*/ 12415 h 45704"/>
                <a:gd name="connsiteX1" fmla="*/ 6564 w 18281"/>
                <a:gd name="connsiteY1" fmla="*/ 12415 h 45704"/>
                <a:gd name="connsiteX2" fmla="*/ 6564 w 18281"/>
                <a:gd name="connsiteY2" fmla="*/ 6564 h 45704"/>
                <a:gd name="connsiteX3" fmla="*/ 11866 w 18281"/>
                <a:gd name="connsiteY3" fmla="*/ 6564 h 45704"/>
                <a:gd name="connsiteX4" fmla="*/ 11866 w 18281"/>
                <a:gd name="connsiteY4" fmla="*/ 12415 h 45704"/>
                <a:gd name="connsiteX5" fmla="*/ 11866 w 18281"/>
                <a:gd name="connsiteY5" fmla="*/ 43951 h 45704"/>
                <a:gd name="connsiteX6" fmla="*/ 6564 w 18281"/>
                <a:gd name="connsiteY6" fmla="*/ 43951 h 45704"/>
                <a:gd name="connsiteX7" fmla="*/ 6564 w 18281"/>
                <a:gd name="connsiteY7" fmla="*/ 38100 h 45704"/>
                <a:gd name="connsiteX8" fmla="*/ 11866 w 18281"/>
                <a:gd name="connsiteY8" fmla="*/ 38100 h 45704"/>
                <a:gd name="connsiteX9" fmla="*/ 11866 w 18281"/>
                <a:gd name="connsiteY9" fmla="*/ 43951 h 4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1" h="45704">
                  <a:moveTo>
                    <a:pt x="11866" y="12415"/>
                  </a:moveTo>
                  <a:lnTo>
                    <a:pt x="6564" y="12415"/>
                  </a:lnTo>
                  <a:lnTo>
                    <a:pt x="6564" y="6564"/>
                  </a:lnTo>
                  <a:lnTo>
                    <a:pt x="11866" y="6564"/>
                  </a:lnTo>
                  <a:lnTo>
                    <a:pt x="11866" y="12415"/>
                  </a:lnTo>
                  <a:close/>
                  <a:moveTo>
                    <a:pt x="11866" y="43951"/>
                  </a:moveTo>
                  <a:lnTo>
                    <a:pt x="6564" y="43951"/>
                  </a:lnTo>
                  <a:lnTo>
                    <a:pt x="6564" y="38100"/>
                  </a:lnTo>
                  <a:lnTo>
                    <a:pt x="11866" y="38100"/>
                  </a:lnTo>
                  <a:lnTo>
                    <a:pt x="11866" y="43951"/>
                  </a:lnTo>
                  <a:close/>
                </a:path>
              </a:pathLst>
            </a:custGeom>
            <a:solidFill>
              <a:srgbClr val="231815"/>
            </a:solidFill>
            <a:ln w="9120" cap="flat">
              <a:noFill/>
              <a:prstDash val="solid"/>
              <a:miter/>
            </a:ln>
          </p:spPr>
          <p:txBody>
            <a:bodyPr rtlCol="0" anchor="ctr"/>
            <a:lstStyle/>
            <a:p>
              <a:endParaRPr lang="ja-JP" altLang="en-US" sz="1706"/>
            </a:p>
          </p:txBody>
        </p:sp>
        <p:sp>
          <p:nvSpPr>
            <p:cNvPr id="43" name="フリーフォーム: 図形 42">
              <a:extLst>
                <a:ext uri="{FF2B5EF4-FFF2-40B4-BE49-F238E27FC236}">
                  <a16:creationId xmlns:a16="http://schemas.microsoft.com/office/drawing/2014/main" id="{C04C52E6-5B1C-454F-B22B-9771544C39A7}"/>
                </a:ext>
              </a:extLst>
            </p:cNvPr>
            <p:cNvSpPr/>
            <p:nvPr/>
          </p:nvSpPr>
          <p:spPr>
            <a:xfrm>
              <a:off x="7817180" y="6309559"/>
              <a:ext cx="45704" cy="54845"/>
            </a:xfrm>
            <a:custGeom>
              <a:avLst/>
              <a:gdLst>
                <a:gd name="connsiteX0" fmla="*/ 45779 w 45704"/>
                <a:gd name="connsiteY0" fmla="*/ 10312 h 54845"/>
                <a:gd name="connsiteX1" fmla="*/ 6564 w 45704"/>
                <a:gd name="connsiteY1" fmla="*/ 10312 h 54845"/>
                <a:gd name="connsiteX2" fmla="*/ 6564 w 45704"/>
                <a:gd name="connsiteY2" fmla="*/ 6564 h 54845"/>
                <a:gd name="connsiteX3" fmla="*/ 45779 w 45704"/>
                <a:gd name="connsiteY3" fmla="*/ 6564 h 54845"/>
                <a:gd name="connsiteX4" fmla="*/ 45779 w 45704"/>
                <a:gd name="connsiteY4" fmla="*/ 10312 h 54845"/>
                <a:gd name="connsiteX5" fmla="*/ 45779 w 45704"/>
                <a:gd name="connsiteY5" fmla="*/ 22287 h 54845"/>
                <a:gd name="connsiteX6" fmla="*/ 45779 w 45704"/>
                <a:gd name="connsiteY6" fmla="*/ 26034 h 54845"/>
                <a:gd name="connsiteX7" fmla="*/ 28320 w 45704"/>
                <a:gd name="connsiteY7" fmla="*/ 26034 h 54845"/>
                <a:gd name="connsiteX8" fmla="*/ 28320 w 45704"/>
                <a:gd name="connsiteY8" fmla="*/ 56748 h 54845"/>
                <a:gd name="connsiteX9" fmla="*/ 24023 w 45704"/>
                <a:gd name="connsiteY9" fmla="*/ 56748 h 54845"/>
                <a:gd name="connsiteX10" fmla="*/ 24023 w 45704"/>
                <a:gd name="connsiteY10" fmla="*/ 26034 h 54845"/>
                <a:gd name="connsiteX11" fmla="*/ 6564 w 45704"/>
                <a:gd name="connsiteY11" fmla="*/ 26034 h 54845"/>
                <a:gd name="connsiteX12" fmla="*/ 6564 w 45704"/>
                <a:gd name="connsiteY12" fmla="*/ 22287 h 54845"/>
                <a:gd name="connsiteX13" fmla="*/ 45779 w 45704"/>
                <a:gd name="connsiteY13" fmla="*/ 22287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704" h="54845">
                  <a:moveTo>
                    <a:pt x="45779" y="10312"/>
                  </a:moveTo>
                  <a:lnTo>
                    <a:pt x="6564" y="10312"/>
                  </a:lnTo>
                  <a:lnTo>
                    <a:pt x="6564" y="6564"/>
                  </a:lnTo>
                  <a:lnTo>
                    <a:pt x="45779" y="6564"/>
                  </a:lnTo>
                  <a:lnTo>
                    <a:pt x="45779" y="10312"/>
                  </a:lnTo>
                  <a:close/>
                  <a:moveTo>
                    <a:pt x="45779" y="22287"/>
                  </a:moveTo>
                  <a:lnTo>
                    <a:pt x="45779" y="26034"/>
                  </a:lnTo>
                  <a:lnTo>
                    <a:pt x="28320" y="26034"/>
                  </a:lnTo>
                  <a:lnTo>
                    <a:pt x="28320" y="56748"/>
                  </a:lnTo>
                  <a:lnTo>
                    <a:pt x="24023" y="56748"/>
                  </a:lnTo>
                  <a:lnTo>
                    <a:pt x="24023" y="26034"/>
                  </a:lnTo>
                  <a:lnTo>
                    <a:pt x="6564" y="26034"/>
                  </a:lnTo>
                  <a:lnTo>
                    <a:pt x="6564" y="22287"/>
                  </a:lnTo>
                  <a:lnTo>
                    <a:pt x="45779" y="22287"/>
                  </a:lnTo>
                  <a:close/>
                </a:path>
              </a:pathLst>
            </a:custGeom>
            <a:solidFill>
              <a:srgbClr val="231815"/>
            </a:solidFill>
            <a:ln w="9120" cap="flat">
              <a:noFill/>
              <a:prstDash val="solid"/>
              <a:miter/>
            </a:ln>
          </p:spPr>
          <p:txBody>
            <a:bodyPr rtlCol="0" anchor="ctr"/>
            <a:lstStyle/>
            <a:p>
              <a:endParaRPr lang="ja-JP" altLang="en-US" sz="1706"/>
            </a:p>
          </p:txBody>
        </p:sp>
        <p:sp>
          <p:nvSpPr>
            <p:cNvPr id="44" name="フリーフォーム: 図形 43">
              <a:extLst>
                <a:ext uri="{FF2B5EF4-FFF2-40B4-BE49-F238E27FC236}">
                  <a16:creationId xmlns:a16="http://schemas.microsoft.com/office/drawing/2014/main" id="{0F328B75-B811-4E36-8E5C-C5312828EF4D}"/>
                </a:ext>
              </a:extLst>
            </p:cNvPr>
            <p:cNvSpPr/>
            <p:nvPr/>
          </p:nvSpPr>
          <p:spPr>
            <a:xfrm>
              <a:off x="7875590" y="6308645"/>
              <a:ext cx="18282" cy="54845"/>
            </a:xfrm>
            <a:custGeom>
              <a:avLst/>
              <a:gdLst>
                <a:gd name="connsiteX0" fmla="*/ 20184 w 18281"/>
                <a:gd name="connsiteY0" fmla="*/ 6564 h 54845"/>
                <a:gd name="connsiteX1" fmla="*/ 20184 w 18281"/>
                <a:gd name="connsiteY1" fmla="*/ 56748 h 54845"/>
                <a:gd name="connsiteX2" fmla="*/ 15888 w 18281"/>
                <a:gd name="connsiteY2" fmla="*/ 56748 h 54845"/>
                <a:gd name="connsiteX3" fmla="*/ 15888 w 18281"/>
                <a:gd name="connsiteY3" fmla="*/ 10404 h 54845"/>
                <a:gd name="connsiteX4" fmla="*/ 6564 w 18281"/>
                <a:gd name="connsiteY4" fmla="*/ 10404 h 54845"/>
                <a:gd name="connsiteX5" fmla="*/ 6564 w 18281"/>
                <a:gd name="connsiteY5" fmla="*/ 6564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1" h="54845">
                  <a:moveTo>
                    <a:pt x="20184" y="6564"/>
                  </a:moveTo>
                  <a:lnTo>
                    <a:pt x="20184" y="56748"/>
                  </a:lnTo>
                  <a:lnTo>
                    <a:pt x="15888" y="56748"/>
                  </a:lnTo>
                  <a:lnTo>
                    <a:pt x="15888" y="10404"/>
                  </a:lnTo>
                  <a:lnTo>
                    <a:pt x="6564" y="10404"/>
                  </a:lnTo>
                  <a:lnTo>
                    <a:pt x="6564" y="6564"/>
                  </a:lnTo>
                  <a:close/>
                </a:path>
              </a:pathLst>
            </a:custGeom>
            <a:solidFill>
              <a:srgbClr val="231815"/>
            </a:solidFill>
            <a:ln w="9120" cap="flat">
              <a:noFill/>
              <a:prstDash val="solid"/>
              <a:miter/>
            </a:ln>
          </p:spPr>
          <p:txBody>
            <a:bodyPr rtlCol="0" anchor="ctr"/>
            <a:lstStyle/>
            <a:p>
              <a:endParaRPr lang="ja-JP" altLang="en-US" sz="1706"/>
            </a:p>
          </p:txBody>
        </p:sp>
        <p:sp>
          <p:nvSpPr>
            <p:cNvPr id="45" name="フリーフォーム: 図形 44">
              <a:extLst>
                <a:ext uri="{FF2B5EF4-FFF2-40B4-BE49-F238E27FC236}">
                  <a16:creationId xmlns:a16="http://schemas.microsoft.com/office/drawing/2014/main" id="{3D5A68C2-5A21-46C9-B73C-45032854D51F}"/>
                </a:ext>
              </a:extLst>
            </p:cNvPr>
            <p:cNvSpPr/>
            <p:nvPr/>
          </p:nvSpPr>
          <p:spPr>
            <a:xfrm>
              <a:off x="7914804" y="6308188"/>
              <a:ext cx="45704" cy="63986"/>
            </a:xfrm>
            <a:custGeom>
              <a:avLst/>
              <a:gdLst>
                <a:gd name="connsiteX0" fmla="*/ 46510 w 45704"/>
                <a:gd name="connsiteY0" fmla="*/ 32159 h 63985"/>
                <a:gd name="connsiteX1" fmla="*/ 26583 w 45704"/>
                <a:gd name="connsiteY1" fmla="*/ 57753 h 63985"/>
                <a:gd name="connsiteX2" fmla="*/ 6564 w 45704"/>
                <a:gd name="connsiteY2" fmla="*/ 32159 h 63985"/>
                <a:gd name="connsiteX3" fmla="*/ 26583 w 45704"/>
                <a:gd name="connsiteY3" fmla="*/ 6564 h 63985"/>
                <a:gd name="connsiteX4" fmla="*/ 46510 w 45704"/>
                <a:gd name="connsiteY4" fmla="*/ 32159 h 63985"/>
                <a:gd name="connsiteX5" fmla="*/ 10861 w 45704"/>
                <a:gd name="connsiteY5" fmla="*/ 32067 h 63985"/>
                <a:gd name="connsiteX6" fmla="*/ 26674 w 45704"/>
                <a:gd name="connsiteY6" fmla="*/ 54005 h 63985"/>
                <a:gd name="connsiteX7" fmla="*/ 42305 w 45704"/>
                <a:gd name="connsiteY7" fmla="*/ 32250 h 63985"/>
                <a:gd name="connsiteX8" fmla="*/ 26583 w 45704"/>
                <a:gd name="connsiteY8" fmla="*/ 10312 h 63985"/>
                <a:gd name="connsiteX9" fmla="*/ 10861 w 45704"/>
                <a:gd name="connsiteY9" fmla="*/ 32067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04" h="63985">
                  <a:moveTo>
                    <a:pt x="46510" y="32159"/>
                  </a:moveTo>
                  <a:cubicBezTo>
                    <a:pt x="46510" y="55285"/>
                    <a:pt x="38649" y="57753"/>
                    <a:pt x="26583" y="57753"/>
                  </a:cubicBezTo>
                  <a:cubicBezTo>
                    <a:pt x="14700" y="57753"/>
                    <a:pt x="6564" y="55468"/>
                    <a:pt x="6564" y="32159"/>
                  </a:cubicBezTo>
                  <a:cubicBezTo>
                    <a:pt x="6564" y="8941"/>
                    <a:pt x="14608" y="6564"/>
                    <a:pt x="26583" y="6564"/>
                  </a:cubicBezTo>
                  <a:cubicBezTo>
                    <a:pt x="38283" y="6564"/>
                    <a:pt x="46510" y="8667"/>
                    <a:pt x="46510" y="32159"/>
                  </a:cubicBezTo>
                  <a:moveTo>
                    <a:pt x="10861" y="32067"/>
                  </a:moveTo>
                  <a:cubicBezTo>
                    <a:pt x="10861" y="51903"/>
                    <a:pt x="15980" y="54005"/>
                    <a:pt x="26674" y="54005"/>
                  </a:cubicBezTo>
                  <a:cubicBezTo>
                    <a:pt x="37369" y="54005"/>
                    <a:pt x="42305" y="51263"/>
                    <a:pt x="42305" y="32250"/>
                  </a:cubicBezTo>
                  <a:cubicBezTo>
                    <a:pt x="42305" y="12049"/>
                    <a:pt x="36729" y="10312"/>
                    <a:pt x="26583" y="10312"/>
                  </a:cubicBezTo>
                  <a:cubicBezTo>
                    <a:pt x="15522" y="10312"/>
                    <a:pt x="10861" y="13146"/>
                    <a:pt x="10861" y="32067"/>
                  </a:cubicBezTo>
                </a:path>
              </a:pathLst>
            </a:custGeom>
            <a:solidFill>
              <a:srgbClr val="231815"/>
            </a:solidFill>
            <a:ln w="9120" cap="flat">
              <a:noFill/>
              <a:prstDash val="solid"/>
              <a:miter/>
            </a:ln>
          </p:spPr>
          <p:txBody>
            <a:bodyPr rtlCol="0" anchor="ctr"/>
            <a:lstStyle/>
            <a:p>
              <a:endParaRPr lang="ja-JP" altLang="en-US" sz="1706"/>
            </a:p>
          </p:txBody>
        </p:sp>
        <p:sp>
          <p:nvSpPr>
            <p:cNvPr id="46" name="フリーフォーム: 図形 45">
              <a:extLst>
                <a:ext uri="{FF2B5EF4-FFF2-40B4-BE49-F238E27FC236}">
                  <a16:creationId xmlns:a16="http://schemas.microsoft.com/office/drawing/2014/main" id="{8A6A85A9-E1F6-4925-BAA7-AC97330CE92F}"/>
                </a:ext>
              </a:extLst>
            </p:cNvPr>
            <p:cNvSpPr/>
            <p:nvPr/>
          </p:nvSpPr>
          <p:spPr>
            <a:xfrm>
              <a:off x="7965170" y="6308096"/>
              <a:ext cx="45704" cy="54845"/>
            </a:xfrm>
            <a:custGeom>
              <a:avLst/>
              <a:gdLst>
                <a:gd name="connsiteX0" fmla="*/ 20824 w 45704"/>
                <a:gd name="connsiteY0" fmla="*/ 38557 h 54845"/>
                <a:gd name="connsiteX1" fmla="*/ 10861 w 45704"/>
                <a:gd name="connsiteY1" fmla="*/ 51903 h 54845"/>
                <a:gd name="connsiteX2" fmla="*/ 10861 w 45704"/>
                <a:gd name="connsiteY2" fmla="*/ 53548 h 54845"/>
                <a:gd name="connsiteX3" fmla="*/ 45047 w 45704"/>
                <a:gd name="connsiteY3" fmla="*/ 53548 h 54845"/>
                <a:gd name="connsiteX4" fmla="*/ 45047 w 45704"/>
                <a:gd name="connsiteY4" fmla="*/ 57296 h 54845"/>
                <a:gd name="connsiteX5" fmla="*/ 6564 w 45704"/>
                <a:gd name="connsiteY5" fmla="*/ 57296 h 54845"/>
                <a:gd name="connsiteX6" fmla="*/ 6564 w 45704"/>
                <a:gd name="connsiteY6" fmla="*/ 55925 h 54845"/>
                <a:gd name="connsiteX7" fmla="*/ 7753 w 45704"/>
                <a:gd name="connsiteY7" fmla="*/ 43676 h 54845"/>
                <a:gd name="connsiteX8" fmla="*/ 19910 w 45704"/>
                <a:gd name="connsiteY8" fmla="*/ 34810 h 54845"/>
                <a:gd name="connsiteX9" fmla="*/ 29965 w 45704"/>
                <a:gd name="connsiteY9" fmla="*/ 32799 h 54845"/>
                <a:gd name="connsiteX10" fmla="*/ 40751 w 45704"/>
                <a:gd name="connsiteY10" fmla="*/ 21738 h 54845"/>
                <a:gd name="connsiteX11" fmla="*/ 27131 w 45704"/>
                <a:gd name="connsiteY11" fmla="*/ 10404 h 54845"/>
                <a:gd name="connsiteX12" fmla="*/ 11775 w 45704"/>
                <a:gd name="connsiteY12" fmla="*/ 23292 h 54845"/>
                <a:gd name="connsiteX13" fmla="*/ 7387 w 45704"/>
                <a:gd name="connsiteY13" fmla="*/ 23292 h 54845"/>
                <a:gd name="connsiteX14" fmla="*/ 26126 w 45704"/>
                <a:gd name="connsiteY14" fmla="*/ 6564 h 54845"/>
                <a:gd name="connsiteX15" fmla="*/ 45139 w 45704"/>
                <a:gd name="connsiteY15" fmla="*/ 21373 h 54845"/>
                <a:gd name="connsiteX16" fmla="*/ 31245 w 45704"/>
                <a:gd name="connsiteY16" fmla="*/ 36364 h 54845"/>
                <a:gd name="connsiteX17" fmla="*/ 20824 w 45704"/>
                <a:gd name="connsiteY17" fmla="*/ 38557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04" h="54845">
                  <a:moveTo>
                    <a:pt x="20824" y="38557"/>
                  </a:moveTo>
                  <a:cubicBezTo>
                    <a:pt x="14700" y="39746"/>
                    <a:pt x="10861" y="40843"/>
                    <a:pt x="10861" y="51903"/>
                  </a:cubicBezTo>
                  <a:lnTo>
                    <a:pt x="10861" y="53548"/>
                  </a:lnTo>
                  <a:lnTo>
                    <a:pt x="45047" y="53548"/>
                  </a:lnTo>
                  <a:lnTo>
                    <a:pt x="45047" y="57296"/>
                  </a:lnTo>
                  <a:lnTo>
                    <a:pt x="6564" y="57296"/>
                  </a:lnTo>
                  <a:lnTo>
                    <a:pt x="6564" y="55925"/>
                  </a:lnTo>
                  <a:cubicBezTo>
                    <a:pt x="6564" y="49801"/>
                    <a:pt x="6747" y="47058"/>
                    <a:pt x="7753" y="43676"/>
                  </a:cubicBezTo>
                  <a:cubicBezTo>
                    <a:pt x="9672" y="36821"/>
                    <a:pt x="15888" y="35632"/>
                    <a:pt x="19910" y="34810"/>
                  </a:cubicBezTo>
                  <a:lnTo>
                    <a:pt x="29965" y="32799"/>
                  </a:lnTo>
                  <a:cubicBezTo>
                    <a:pt x="35084" y="31793"/>
                    <a:pt x="40751" y="30422"/>
                    <a:pt x="40751" y="21738"/>
                  </a:cubicBezTo>
                  <a:cubicBezTo>
                    <a:pt x="40751" y="12506"/>
                    <a:pt x="35358" y="10404"/>
                    <a:pt x="27131" y="10404"/>
                  </a:cubicBezTo>
                  <a:cubicBezTo>
                    <a:pt x="15157" y="10404"/>
                    <a:pt x="11775" y="14517"/>
                    <a:pt x="11775" y="23292"/>
                  </a:cubicBezTo>
                  <a:lnTo>
                    <a:pt x="7387" y="23292"/>
                  </a:lnTo>
                  <a:cubicBezTo>
                    <a:pt x="7570" y="9398"/>
                    <a:pt x="15980" y="6564"/>
                    <a:pt x="26126" y="6564"/>
                  </a:cubicBezTo>
                  <a:cubicBezTo>
                    <a:pt x="32067" y="6564"/>
                    <a:pt x="45139" y="6564"/>
                    <a:pt x="45139" y="21373"/>
                  </a:cubicBezTo>
                  <a:cubicBezTo>
                    <a:pt x="45139" y="29508"/>
                    <a:pt x="41940" y="34261"/>
                    <a:pt x="31245" y="36364"/>
                  </a:cubicBezTo>
                  <a:lnTo>
                    <a:pt x="20824" y="38557"/>
                  </a:lnTo>
                  <a:close/>
                </a:path>
              </a:pathLst>
            </a:custGeom>
            <a:solidFill>
              <a:srgbClr val="231815"/>
            </a:solidFill>
            <a:ln w="9120" cap="flat">
              <a:noFill/>
              <a:prstDash val="solid"/>
              <a:miter/>
            </a:ln>
          </p:spPr>
          <p:txBody>
            <a:bodyPr rtlCol="0" anchor="ctr"/>
            <a:lstStyle/>
            <a:p>
              <a:endParaRPr lang="ja-JP" altLang="en-US" sz="1706"/>
            </a:p>
          </p:txBody>
        </p:sp>
        <p:sp>
          <p:nvSpPr>
            <p:cNvPr id="47" name="フリーフォーム: 図形 46">
              <a:extLst>
                <a:ext uri="{FF2B5EF4-FFF2-40B4-BE49-F238E27FC236}">
                  <a16:creationId xmlns:a16="http://schemas.microsoft.com/office/drawing/2014/main" id="{45BD0518-247D-4703-B732-AC6574AFB43F}"/>
                </a:ext>
              </a:extLst>
            </p:cNvPr>
            <p:cNvSpPr/>
            <p:nvPr/>
          </p:nvSpPr>
          <p:spPr>
            <a:xfrm>
              <a:off x="8011880" y="6337895"/>
              <a:ext cx="27423" cy="9141"/>
            </a:xfrm>
            <a:custGeom>
              <a:avLst/>
              <a:gdLst>
                <a:gd name="connsiteX0" fmla="*/ 6564 w 27422"/>
                <a:gd name="connsiteY0" fmla="*/ 6564 h 9140"/>
                <a:gd name="connsiteX1" fmla="*/ 22378 w 27422"/>
                <a:gd name="connsiteY1" fmla="*/ 6564 h 9140"/>
                <a:gd name="connsiteX2" fmla="*/ 22378 w 27422"/>
                <a:gd name="connsiteY2" fmla="*/ 10952 h 9140"/>
                <a:gd name="connsiteX3" fmla="*/ 6564 w 27422"/>
                <a:gd name="connsiteY3" fmla="*/ 10952 h 9140"/>
              </a:gdLst>
              <a:ahLst/>
              <a:cxnLst>
                <a:cxn ang="0">
                  <a:pos x="connsiteX0" y="connsiteY0"/>
                </a:cxn>
                <a:cxn ang="0">
                  <a:pos x="connsiteX1" y="connsiteY1"/>
                </a:cxn>
                <a:cxn ang="0">
                  <a:pos x="connsiteX2" y="connsiteY2"/>
                </a:cxn>
                <a:cxn ang="0">
                  <a:pos x="connsiteX3" y="connsiteY3"/>
                </a:cxn>
              </a:cxnLst>
              <a:rect l="l" t="t" r="r" b="b"/>
              <a:pathLst>
                <a:path w="27422" h="9140">
                  <a:moveTo>
                    <a:pt x="6564" y="6564"/>
                  </a:moveTo>
                  <a:lnTo>
                    <a:pt x="22378" y="6564"/>
                  </a:lnTo>
                  <a:lnTo>
                    <a:pt x="22378" y="10952"/>
                  </a:lnTo>
                  <a:lnTo>
                    <a:pt x="6564" y="10952"/>
                  </a:lnTo>
                  <a:close/>
                </a:path>
              </a:pathLst>
            </a:custGeom>
            <a:solidFill>
              <a:srgbClr val="231815"/>
            </a:solidFill>
            <a:ln w="9120" cap="flat">
              <a:noFill/>
              <a:prstDash val="solid"/>
              <a:miter/>
            </a:ln>
          </p:spPr>
          <p:txBody>
            <a:bodyPr rtlCol="0" anchor="ctr"/>
            <a:lstStyle/>
            <a:p>
              <a:endParaRPr lang="ja-JP" altLang="en-US" sz="1706"/>
            </a:p>
          </p:txBody>
        </p:sp>
        <p:sp>
          <p:nvSpPr>
            <p:cNvPr id="48" name="フリーフォーム: 図形 47">
              <a:extLst>
                <a:ext uri="{FF2B5EF4-FFF2-40B4-BE49-F238E27FC236}">
                  <a16:creationId xmlns:a16="http://schemas.microsoft.com/office/drawing/2014/main" id="{91C0D6E0-8692-4DCB-821F-1C4450096C39}"/>
                </a:ext>
              </a:extLst>
            </p:cNvPr>
            <p:cNvSpPr/>
            <p:nvPr/>
          </p:nvSpPr>
          <p:spPr>
            <a:xfrm>
              <a:off x="8035555" y="6308096"/>
              <a:ext cx="45704" cy="63986"/>
            </a:xfrm>
            <a:custGeom>
              <a:avLst/>
              <a:gdLst>
                <a:gd name="connsiteX0" fmla="*/ 46236 w 45704"/>
                <a:gd name="connsiteY0" fmla="*/ 43768 h 63985"/>
                <a:gd name="connsiteX1" fmla="*/ 26400 w 45704"/>
                <a:gd name="connsiteY1" fmla="*/ 57845 h 63985"/>
                <a:gd name="connsiteX2" fmla="*/ 6564 w 45704"/>
                <a:gd name="connsiteY2" fmla="*/ 43676 h 63985"/>
                <a:gd name="connsiteX3" fmla="*/ 15522 w 45704"/>
                <a:gd name="connsiteY3" fmla="*/ 30971 h 63985"/>
                <a:gd name="connsiteX4" fmla="*/ 7753 w 45704"/>
                <a:gd name="connsiteY4" fmla="*/ 19544 h 63985"/>
                <a:gd name="connsiteX5" fmla="*/ 26400 w 45704"/>
                <a:gd name="connsiteY5" fmla="*/ 6564 h 63985"/>
                <a:gd name="connsiteX6" fmla="*/ 44956 w 45704"/>
                <a:gd name="connsiteY6" fmla="*/ 19544 h 63985"/>
                <a:gd name="connsiteX7" fmla="*/ 37186 w 45704"/>
                <a:gd name="connsiteY7" fmla="*/ 30971 h 63985"/>
                <a:gd name="connsiteX8" fmla="*/ 46236 w 45704"/>
                <a:gd name="connsiteY8" fmla="*/ 43768 h 63985"/>
                <a:gd name="connsiteX9" fmla="*/ 10769 w 45704"/>
                <a:gd name="connsiteY9" fmla="*/ 43768 h 63985"/>
                <a:gd name="connsiteX10" fmla="*/ 26400 w 45704"/>
                <a:gd name="connsiteY10" fmla="*/ 54097 h 63985"/>
                <a:gd name="connsiteX11" fmla="*/ 41940 w 45704"/>
                <a:gd name="connsiteY11" fmla="*/ 43585 h 63985"/>
                <a:gd name="connsiteX12" fmla="*/ 26400 w 45704"/>
                <a:gd name="connsiteY12" fmla="*/ 33073 h 63985"/>
                <a:gd name="connsiteX13" fmla="*/ 10769 w 45704"/>
                <a:gd name="connsiteY13" fmla="*/ 43768 h 63985"/>
                <a:gd name="connsiteX14" fmla="*/ 11958 w 45704"/>
                <a:gd name="connsiteY14" fmla="*/ 19727 h 63985"/>
                <a:gd name="connsiteX15" fmla="*/ 26674 w 45704"/>
                <a:gd name="connsiteY15" fmla="*/ 29417 h 63985"/>
                <a:gd name="connsiteX16" fmla="*/ 40660 w 45704"/>
                <a:gd name="connsiteY16" fmla="*/ 19636 h 63985"/>
                <a:gd name="connsiteX17" fmla="*/ 26309 w 45704"/>
                <a:gd name="connsiteY17" fmla="*/ 10404 h 63985"/>
                <a:gd name="connsiteX18" fmla="*/ 11958 w 45704"/>
                <a:gd name="connsiteY18" fmla="*/ 19727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04" h="63985">
                  <a:moveTo>
                    <a:pt x="46236" y="43768"/>
                  </a:moveTo>
                  <a:cubicBezTo>
                    <a:pt x="46236" y="54645"/>
                    <a:pt x="38192" y="57845"/>
                    <a:pt x="26400" y="57845"/>
                  </a:cubicBezTo>
                  <a:cubicBezTo>
                    <a:pt x="13603" y="57845"/>
                    <a:pt x="6564" y="54188"/>
                    <a:pt x="6564" y="43676"/>
                  </a:cubicBezTo>
                  <a:cubicBezTo>
                    <a:pt x="6564" y="42397"/>
                    <a:pt x="6564" y="33347"/>
                    <a:pt x="15522" y="30971"/>
                  </a:cubicBezTo>
                  <a:cubicBezTo>
                    <a:pt x="8027" y="28594"/>
                    <a:pt x="7753" y="21738"/>
                    <a:pt x="7753" y="19544"/>
                  </a:cubicBezTo>
                  <a:cubicBezTo>
                    <a:pt x="7753" y="7844"/>
                    <a:pt x="17991" y="6564"/>
                    <a:pt x="26400" y="6564"/>
                  </a:cubicBezTo>
                  <a:cubicBezTo>
                    <a:pt x="35084" y="6564"/>
                    <a:pt x="44956" y="8118"/>
                    <a:pt x="44956" y="19544"/>
                  </a:cubicBezTo>
                  <a:cubicBezTo>
                    <a:pt x="44956" y="21738"/>
                    <a:pt x="44682" y="28594"/>
                    <a:pt x="37186" y="30971"/>
                  </a:cubicBezTo>
                  <a:cubicBezTo>
                    <a:pt x="46236" y="33347"/>
                    <a:pt x="46236" y="42305"/>
                    <a:pt x="46236" y="43768"/>
                  </a:cubicBezTo>
                  <a:moveTo>
                    <a:pt x="10769" y="43768"/>
                  </a:moveTo>
                  <a:cubicBezTo>
                    <a:pt x="10769" y="51537"/>
                    <a:pt x="15522" y="54097"/>
                    <a:pt x="26400" y="54097"/>
                  </a:cubicBezTo>
                  <a:cubicBezTo>
                    <a:pt x="38009" y="54097"/>
                    <a:pt x="41940" y="51080"/>
                    <a:pt x="41940" y="43585"/>
                  </a:cubicBezTo>
                  <a:cubicBezTo>
                    <a:pt x="41940" y="34627"/>
                    <a:pt x="34901" y="33073"/>
                    <a:pt x="26400" y="33073"/>
                  </a:cubicBezTo>
                  <a:cubicBezTo>
                    <a:pt x="16619" y="33073"/>
                    <a:pt x="10769" y="35267"/>
                    <a:pt x="10769" y="43768"/>
                  </a:cubicBezTo>
                  <a:moveTo>
                    <a:pt x="11958" y="19727"/>
                  </a:moveTo>
                  <a:cubicBezTo>
                    <a:pt x="11958" y="29417"/>
                    <a:pt x="22378" y="29417"/>
                    <a:pt x="26674" y="29417"/>
                  </a:cubicBezTo>
                  <a:cubicBezTo>
                    <a:pt x="31519" y="29417"/>
                    <a:pt x="40660" y="28777"/>
                    <a:pt x="40660" y="19636"/>
                  </a:cubicBezTo>
                  <a:cubicBezTo>
                    <a:pt x="40660" y="14517"/>
                    <a:pt x="38100" y="10404"/>
                    <a:pt x="26309" y="10404"/>
                  </a:cubicBezTo>
                  <a:cubicBezTo>
                    <a:pt x="13969" y="10404"/>
                    <a:pt x="11958" y="14883"/>
                    <a:pt x="11958" y="19727"/>
                  </a:cubicBezTo>
                </a:path>
              </a:pathLst>
            </a:custGeom>
            <a:solidFill>
              <a:srgbClr val="231815"/>
            </a:solidFill>
            <a:ln w="9120" cap="flat">
              <a:noFill/>
              <a:prstDash val="solid"/>
              <a:miter/>
            </a:ln>
          </p:spPr>
          <p:txBody>
            <a:bodyPr rtlCol="0" anchor="ctr"/>
            <a:lstStyle/>
            <a:p>
              <a:endParaRPr lang="ja-JP" altLang="en-US" sz="1706"/>
            </a:p>
          </p:txBody>
        </p:sp>
        <p:sp>
          <p:nvSpPr>
            <p:cNvPr id="50" name="フリーフォーム: 図形 49">
              <a:extLst>
                <a:ext uri="{FF2B5EF4-FFF2-40B4-BE49-F238E27FC236}">
                  <a16:creationId xmlns:a16="http://schemas.microsoft.com/office/drawing/2014/main" id="{6DA6E4AB-2B78-45F0-8B68-271374641589}"/>
                </a:ext>
              </a:extLst>
            </p:cNvPr>
            <p:cNvSpPr/>
            <p:nvPr/>
          </p:nvSpPr>
          <p:spPr>
            <a:xfrm>
              <a:off x="8085647" y="6308553"/>
              <a:ext cx="45704" cy="54845"/>
            </a:xfrm>
            <a:custGeom>
              <a:avLst/>
              <a:gdLst>
                <a:gd name="connsiteX0" fmla="*/ 43036 w 45704"/>
                <a:gd name="connsiteY0" fmla="*/ 6656 h 54845"/>
                <a:gd name="connsiteX1" fmla="*/ 43036 w 45704"/>
                <a:gd name="connsiteY1" fmla="*/ 10404 h 54845"/>
                <a:gd name="connsiteX2" fmla="*/ 12506 w 45704"/>
                <a:gd name="connsiteY2" fmla="*/ 10404 h 54845"/>
                <a:gd name="connsiteX3" fmla="*/ 12049 w 45704"/>
                <a:gd name="connsiteY3" fmla="*/ 27771 h 54845"/>
                <a:gd name="connsiteX4" fmla="*/ 26400 w 45704"/>
                <a:gd name="connsiteY4" fmla="*/ 23201 h 54845"/>
                <a:gd name="connsiteX5" fmla="*/ 44956 w 45704"/>
                <a:gd name="connsiteY5" fmla="*/ 40203 h 54845"/>
                <a:gd name="connsiteX6" fmla="*/ 25577 w 45704"/>
                <a:gd name="connsiteY6" fmla="*/ 57296 h 54845"/>
                <a:gd name="connsiteX7" fmla="*/ 6564 w 45704"/>
                <a:gd name="connsiteY7" fmla="*/ 41940 h 54845"/>
                <a:gd name="connsiteX8" fmla="*/ 10861 w 45704"/>
                <a:gd name="connsiteY8" fmla="*/ 41940 h 54845"/>
                <a:gd name="connsiteX9" fmla="*/ 25669 w 45704"/>
                <a:gd name="connsiteY9" fmla="*/ 53548 h 54845"/>
                <a:gd name="connsiteX10" fmla="*/ 40751 w 45704"/>
                <a:gd name="connsiteY10" fmla="*/ 40843 h 54845"/>
                <a:gd name="connsiteX11" fmla="*/ 26857 w 45704"/>
                <a:gd name="connsiteY11" fmla="*/ 26949 h 54845"/>
                <a:gd name="connsiteX12" fmla="*/ 11958 w 45704"/>
                <a:gd name="connsiteY12" fmla="*/ 33439 h 54845"/>
                <a:gd name="connsiteX13" fmla="*/ 7844 w 45704"/>
                <a:gd name="connsiteY13" fmla="*/ 33439 h 54845"/>
                <a:gd name="connsiteX14" fmla="*/ 8301 w 45704"/>
                <a:gd name="connsiteY14" fmla="*/ 6564 h 54845"/>
                <a:gd name="connsiteX15" fmla="*/ 43036 w 45704"/>
                <a:gd name="connsiteY15" fmla="*/ 6564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04" h="54845">
                  <a:moveTo>
                    <a:pt x="43036" y="6656"/>
                  </a:moveTo>
                  <a:lnTo>
                    <a:pt x="43036" y="10404"/>
                  </a:lnTo>
                  <a:lnTo>
                    <a:pt x="12506" y="10404"/>
                  </a:lnTo>
                  <a:lnTo>
                    <a:pt x="12049" y="27771"/>
                  </a:lnTo>
                  <a:cubicBezTo>
                    <a:pt x="13969" y="26034"/>
                    <a:pt x="16894" y="23201"/>
                    <a:pt x="26400" y="23201"/>
                  </a:cubicBezTo>
                  <a:cubicBezTo>
                    <a:pt x="32342" y="23201"/>
                    <a:pt x="44956" y="23841"/>
                    <a:pt x="44956" y="40203"/>
                  </a:cubicBezTo>
                  <a:cubicBezTo>
                    <a:pt x="44956" y="52543"/>
                    <a:pt x="38466" y="57296"/>
                    <a:pt x="25577" y="57296"/>
                  </a:cubicBezTo>
                  <a:cubicBezTo>
                    <a:pt x="7936" y="57296"/>
                    <a:pt x="6747" y="48155"/>
                    <a:pt x="6564" y="41940"/>
                  </a:cubicBezTo>
                  <a:lnTo>
                    <a:pt x="10861" y="41940"/>
                  </a:lnTo>
                  <a:cubicBezTo>
                    <a:pt x="10952" y="46967"/>
                    <a:pt x="11135" y="53548"/>
                    <a:pt x="25669" y="53548"/>
                  </a:cubicBezTo>
                  <a:cubicBezTo>
                    <a:pt x="35907" y="53548"/>
                    <a:pt x="40751" y="50349"/>
                    <a:pt x="40751" y="40843"/>
                  </a:cubicBezTo>
                  <a:cubicBezTo>
                    <a:pt x="40751" y="32982"/>
                    <a:pt x="38557" y="26949"/>
                    <a:pt x="26857" y="26949"/>
                  </a:cubicBezTo>
                  <a:cubicBezTo>
                    <a:pt x="16528" y="26949"/>
                    <a:pt x="13969" y="29782"/>
                    <a:pt x="11958" y="33439"/>
                  </a:cubicBezTo>
                  <a:lnTo>
                    <a:pt x="7844" y="33439"/>
                  </a:lnTo>
                  <a:lnTo>
                    <a:pt x="8301" y="6564"/>
                  </a:lnTo>
                  <a:lnTo>
                    <a:pt x="43036" y="6564"/>
                  </a:lnTo>
                  <a:close/>
                </a:path>
              </a:pathLst>
            </a:custGeom>
            <a:solidFill>
              <a:srgbClr val="231815"/>
            </a:solidFill>
            <a:ln w="9120" cap="flat">
              <a:noFill/>
              <a:prstDash val="solid"/>
              <a:miter/>
            </a:ln>
          </p:spPr>
          <p:txBody>
            <a:bodyPr rtlCol="0" anchor="ctr"/>
            <a:lstStyle/>
            <a:p>
              <a:endParaRPr lang="ja-JP" altLang="en-US" sz="1706"/>
            </a:p>
          </p:txBody>
        </p:sp>
        <p:sp>
          <p:nvSpPr>
            <p:cNvPr id="51" name="フリーフォーム: 図形 50">
              <a:extLst>
                <a:ext uri="{FF2B5EF4-FFF2-40B4-BE49-F238E27FC236}">
                  <a16:creationId xmlns:a16="http://schemas.microsoft.com/office/drawing/2014/main" id="{2858A457-9AB3-4EC5-955B-E58F68BF1FE7}"/>
                </a:ext>
              </a:extLst>
            </p:cNvPr>
            <p:cNvSpPr/>
            <p:nvPr/>
          </p:nvSpPr>
          <p:spPr>
            <a:xfrm>
              <a:off x="8134733" y="6308645"/>
              <a:ext cx="45704" cy="54845"/>
            </a:xfrm>
            <a:custGeom>
              <a:avLst/>
              <a:gdLst>
                <a:gd name="connsiteX0" fmla="*/ 46327 w 45704"/>
                <a:gd name="connsiteY0" fmla="*/ 6564 h 54845"/>
                <a:gd name="connsiteX1" fmla="*/ 46327 w 45704"/>
                <a:gd name="connsiteY1" fmla="*/ 10678 h 54845"/>
                <a:gd name="connsiteX2" fmla="*/ 20093 w 45704"/>
                <a:gd name="connsiteY2" fmla="*/ 56748 h 54845"/>
                <a:gd name="connsiteX3" fmla="*/ 14608 w 45704"/>
                <a:gd name="connsiteY3" fmla="*/ 56748 h 54845"/>
                <a:gd name="connsiteX4" fmla="*/ 42122 w 45704"/>
                <a:gd name="connsiteY4" fmla="*/ 10404 h 54845"/>
                <a:gd name="connsiteX5" fmla="*/ 6564 w 45704"/>
                <a:gd name="connsiteY5" fmla="*/ 10404 h 54845"/>
                <a:gd name="connsiteX6" fmla="*/ 6564 w 45704"/>
                <a:gd name="connsiteY6" fmla="*/ 6564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04" h="54845">
                  <a:moveTo>
                    <a:pt x="46327" y="6564"/>
                  </a:moveTo>
                  <a:lnTo>
                    <a:pt x="46327" y="10678"/>
                  </a:lnTo>
                  <a:lnTo>
                    <a:pt x="20093" y="56748"/>
                  </a:lnTo>
                  <a:lnTo>
                    <a:pt x="14608" y="56748"/>
                  </a:lnTo>
                  <a:lnTo>
                    <a:pt x="42122" y="10404"/>
                  </a:lnTo>
                  <a:lnTo>
                    <a:pt x="6564" y="10404"/>
                  </a:lnTo>
                  <a:lnTo>
                    <a:pt x="6564" y="6564"/>
                  </a:lnTo>
                  <a:close/>
                </a:path>
              </a:pathLst>
            </a:custGeom>
            <a:solidFill>
              <a:srgbClr val="231815"/>
            </a:solidFill>
            <a:ln w="9120" cap="flat">
              <a:noFill/>
              <a:prstDash val="solid"/>
              <a:miter/>
            </a:ln>
          </p:spPr>
          <p:txBody>
            <a:bodyPr rtlCol="0" anchor="ctr"/>
            <a:lstStyle/>
            <a:p>
              <a:endParaRPr lang="ja-JP" altLang="en-US" sz="1706"/>
            </a:p>
          </p:txBody>
        </p:sp>
        <p:sp>
          <p:nvSpPr>
            <p:cNvPr id="52" name="フリーフォーム: 図形 51">
              <a:extLst>
                <a:ext uri="{FF2B5EF4-FFF2-40B4-BE49-F238E27FC236}">
                  <a16:creationId xmlns:a16="http://schemas.microsoft.com/office/drawing/2014/main" id="{A61F2111-EF5C-4733-A44C-556AF56C2B95}"/>
                </a:ext>
              </a:extLst>
            </p:cNvPr>
            <p:cNvSpPr/>
            <p:nvPr/>
          </p:nvSpPr>
          <p:spPr>
            <a:xfrm>
              <a:off x="8184825" y="6308279"/>
              <a:ext cx="45704" cy="63986"/>
            </a:xfrm>
            <a:custGeom>
              <a:avLst/>
              <a:gdLst>
                <a:gd name="connsiteX0" fmla="*/ 10861 w 45704"/>
                <a:gd name="connsiteY0" fmla="*/ 40660 h 63985"/>
                <a:gd name="connsiteX1" fmla="*/ 26034 w 45704"/>
                <a:gd name="connsiteY1" fmla="*/ 53914 h 63985"/>
                <a:gd name="connsiteX2" fmla="*/ 40843 w 45704"/>
                <a:gd name="connsiteY2" fmla="*/ 43402 h 63985"/>
                <a:gd name="connsiteX3" fmla="*/ 36272 w 45704"/>
                <a:gd name="connsiteY3" fmla="*/ 34535 h 63985"/>
                <a:gd name="connsiteX4" fmla="*/ 28685 w 45704"/>
                <a:gd name="connsiteY4" fmla="*/ 32982 h 63985"/>
                <a:gd name="connsiteX5" fmla="*/ 21738 w 45704"/>
                <a:gd name="connsiteY5" fmla="*/ 32982 h 63985"/>
                <a:gd name="connsiteX6" fmla="*/ 21738 w 45704"/>
                <a:gd name="connsiteY6" fmla="*/ 29234 h 63985"/>
                <a:gd name="connsiteX7" fmla="*/ 28777 w 45704"/>
                <a:gd name="connsiteY7" fmla="*/ 29234 h 63985"/>
                <a:gd name="connsiteX8" fmla="*/ 40294 w 45704"/>
                <a:gd name="connsiteY8" fmla="*/ 20002 h 63985"/>
                <a:gd name="connsiteX9" fmla="*/ 26583 w 45704"/>
                <a:gd name="connsiteY9" fmla="*/ 10312 h 63985"/>
                <a:gd name="connsiteX10" fmla="*/ 11775 w 45704"/>
                <a:gd name="connsiteY10" fmla="*/ 21555 h 63985"/>
                <a:gd name="connsiteX11" fmla="*/ 7570 w 45704"/>
                <a:gd name="connsiteY11" fmla="*/ 21555 h 63985"/>
                <a:gd name="connsiteX12" fmla="*/ 26583 w 45704"/>
                <a:gd name="connsiteY12" fmla="*/ 6564 h 63985"/>
                <a:gd name="connsiteX13" fmla="*/ 44590 w 45704"/>
                <a:gd name="connsiteY13" fmla="*/ 19910 h 63985"/>
                <a:gd name="connsiteX14" fmla="*/ 36729 w 45704"/>
                <a:gd name="connsiteY14" fmla="*/ 31245 h 63985"/>
                <a:gd name="connsiteX15" fmla="*/ 45139 w 45704"/>
                <a:gd name="connsiteY15" fmla="*/ 43494 h 63985"/>
                <a:gd name="connsiteX16" fmla="*/ 26766 w 45704"/>
                <a:gd name="connsiteY16" fmla="*/ 57845 h 63985"/>
                <a:gd name="connsiteX17" fmla="*/ 6564 w 45704"/>
                <a:gd name="connsiteY17" fmla="*/ 40843 h 63985"/>
                <a:gd name="connsiteX18" fmla="*/ 10861 w 45704"/>
                <a:gd name="connsiteY18" fmla="*/ 40843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04" h="63985">
                  <a:moveTo>
                    <a:pt x="10861" y="40660"/>
                  </a:moveTo>
                  <a:cubicBezTo>
                    <a:pt x="10678" y="47790"/>
                    <a:pt x="11226" y="53914"/>
                    <a:pt x="26034" y="53914"/>
                  </a:cubicBezTo>
                  <a:cubicBezTo>
                    <a:pt x="32159" y="53914"/>
                    <a:pt x="40843" y="53823"/>
                    <a:pt x="40843" y="43402"/>
                  </a:cubicBezTo>
                  <a:cubicBezTo>
                    <a:pt x="40843" y="41208"/>
                    <a:pt x="40568" y="36364"/>
                    <a:pt x="36272" y="34535"/>
                  </a:cubicBezTo>
                  <a:cubicBezTo>
                    <a:pt x="35541" y="34261"/>
                    <a:pt x="32342" y="32982"/>
                    <a:pt x="28685" y="32982"/>
                  </a:cubicBezTo>
                  <a:lnTo>
                    <a:pt x="21738" y="32982"/>
                  </a:lnTo>
                  <a:lnTo>
                    <a:pt x="21738" y="29234"/>
                  </a:lnTo>
                  <a:lnTo>
                    <a:pt x="28777" y="29234"/>
                  </a:lnTo>
                  <a:cubicBezTo>
                    <a:pt x="32433" y="29234"/>
                    <a:pt x="40294" y="29234"/>
                    <a:pt x="40294" y="20002"/>
                  </a:cubicBezTo>
                  <a:cubicBezTo>
                    <a:pt x="40294" y="12140"/>
                    <a:pt x="34901" y="10312"/>
                    <a:pt x="26583" y="10312"/>
                  </a:cubicBezTo>
                  <a:cubicBezTo>
                    <a:pt x="17259" y="10312"/>
                    <a:pt x="11958" y="12140"/>
                    <a:pt x="11775" y="21555"/>
                  </a:cubicBezTo>
                  <a:lnTo>
                    <a:pt x="7570" y="21555"/>
                  </a:lnTo>
                  <a:cubicBezTo>
                    <a:pt x="8210" y="8941"/>
                    <a:pt x="15797" y="6564"/>
                    <a:pt x="26583" y="6564"/>
                  </a:cubicBezTo>
                  <a:cubicBezTo>
                    <a:pt x="31062" y="6564"/>
                    <a:pt x="44590" y="6564"/>
                    <a:pt x="44590" y="19910"/>
                  </a:cubicBezTo>
                  <a:cubicBezTo>
                    <a:pt x="44590" y="29234"/>
                    <a:pt x="38832" y="30696"/>
                    <a:pt x="36729" y="31245"/>
                  </a:cubicBezTo>
                  <a:cubicBezTo>
                    <a:pt x="38832" y="31885"/>
                    <a:pt x="45139" y="33896"/>
                    <a:pt x="45139" y="43494"/>
                  </a:cubicBezTo>
                  <a:cubicBezTo>
                    <a:pt x="45139" y="57753"/>
                    <a:pt x="31702" y="57845"/>
                    <a:pt x="26766" y="57845"/>
                  </a:cubicBezTo>
                  <a:cubicBezTo>
                    <a:pt x="13694" y="57845"/>
                    <a:pt x="6564" y="54280"/>
                    <a:pt x="6564" y="40843"/>
                  </a:cubicBezTo>
                  <a:lnTo>
                    <a:pt x="10861" y="40843"/>
                  </a:lnTo>
                  <a:close/>
                </a:path>
              </a:pathLst>
            </a:custGeom>
            <a:solidFill>
              <a:srgbClr val="231815"/>
            </a:solidFill>
            <a:ln w="9120" cap="flat">
              <a:noFill/>
              <a:prstDash val="solid"/>
              <a:miter/>
            </a:ln>
          </p:spPr>
          <p:txBody>
            <a:bodyPr rtlCol="0" anchor="ctr"/>
            <a:lstStyle/>
            <a:p>
              <a:endParaRPr lang="ja-JP" altLang="en-US" sz="1706"/>
            </a:p>
          </p:txBody>
        </p:sp>
        <p:sp>
          <p:nvSpPr>
            <p:cNvPr id="55" name="フリーフォーム: 図形 54">
              <a:extLst>
                <a:ext uri="{FF2B5EF4-FFF2-40B4-BE49-F238E27FC236}">
                  <a16:creationId xmlns:a16="http://schemas.microsoft.com/office/drawing/2014/main" id="{F0A4F5FE-D61A-4424-A680-87CBF23AADB2}"/>
                </a:ext>
              </a:extLst>
            </p:cNvPr>
            <p:cNvSpPr/>
            <p:nvPr/>
          </p:nvSpPr>
          <p:spPr>
            <a:xfrm>
              <a:off x="8247896" y="6305537"/>
              <a:ext cx="63986" cy="63986"/>
            </a:xfrm>
            <a:custGeom>
              <a:avLst/>
              <a:gdLst>
                <a:gd name="connsiteX0" fmla="*/ 65157 w 63985"/>
                <a:gd name="connsiteY0" fmla="*/ 15797 h 63985"/>
                <a:gd name="connsiteX1" fmla="*/ 37735 w 63985"/>
                <a:gd name="connsiteY1" fmla="*/ 15797 h 63985"/>
                <a:gd name="connsiteX2" fmla="*/ 37735 w 63985"/>
                <a:gd name="connsiteY2" fmla="*/ 20916 h 63985"/>
                <a:gd name="connsiteX3" fmla="*/ 60861 w 63985"/>
                <a:gd name="connsiteY3" fmla="*/ 20916 h 63985"/>
                <a:gd name="connsiteX4" fmla="*/ 60861 w 63985"/>
                <a:gd name="connsiteY4" fmla="*/ 43951 h 63985"/>
                <a:gd name="connsiteX5" fmla="*/ 40843 w 63985"/>
                <a:gd name="connsiteY5" fmla="*/ 43951 h 63985"/>
                <a:gd name="connsiteX6" fmla="*/ 65340 w 63985"/>
                <a:gd name="connsiteY6" fmla="*/ 60313 h 63985"/>
                <a:gd name="connsiteX7" fmla="*/ 63969 w 63985"/>
                <a:gd name="connsiteY7" fmla="*/ 63603 h 63985"/>
                <a:gd name="connsiteX8" fmla="*/ 37826 w 63985"/>
                <a:gd name="connsiteY8" fmla="*/ 45047 h 63985"/>
                <a:gd name="connsiteX9" fmla="*/ 37826 w 63985"/>
                <a:gd name="connsiteY9" fmla="*/ 64700 h 63985"/>
                <a:gd name="connsiteX10" fmla="*/ 34353 w 63985"/>
                <a:gd name="connsiteY10" fmla="*/ 64700 h 63985"/>
                <a:gd name="connsiteX11" fmla="*/ 34353 w 63985"/>
                <a:gd name="connsiteY11" fmla="*/ 45139 h 63985"/>
                <a:gd name="connsiteX12" fmla="*/ 8393 w 63985"/>
                <a:gd name="connsiteY12" fmla="*/ 63329 h 63985"/>
                <a:gd name="connsiteX13" fmla="*/ 6564 w 63985"/>
                <a:gd name="connsiteY13" fmla="*/ 59947 h 63985"/>
                <a:gd name="connsiteX14" fmla="*/ 31062 w 63985"/>
                <a:gd name="connsiteY14" fmla="*/ 43951 h 63985"/>
                <a:gd name="connsiteX15" fmla="*/ 11683 w 63985"/>
                <a:gd name="connsiteY15" fmla="*/ 43951 h 63985"/>
                <a:gd name="connsiteX16" fmla="*/ 11683 w 63985"/>
                <a:gd name="connsiteY16" fmla="*/ 21007 h 63985"/>
                <a:gd name="connsiteX17" fmla="*/ 34353 w 63985"/>
                <a:gd name="connsiteY17" fmla="*/ 21007 h 63985"/>
                <a:gd name="connsiteX18" fmla="*/ 34353 w 63985"/>
                <a:gd name="connsiteY18" fmla="*/ 15888 h 63985"/>
                <a:gd name="connsiteX19" fmla="*/ 6930 w 63985"/>
                <a:gd name="connsiteY19" fmla="*/ 15888 h 63985"/>
                <a:gd name="connsiteX20" fmla="*/ 6930 w 63985"/>
                <a:gd name="connsiteY20" fmla="*/ 12689 h 63985"/>
                <a:gd name="connsiteX21" fmla="*/ 34353 w 63985"/>
                <a:gd name="connsiteY21" fmla="*/ 12689 h 63985"/>
                <a:gd name="connsiteX22" fmla="*/ 34353 w 63985"/>
                <a:gd name="connsiteY22" fmla="*/ 6564 h 63985"/>
                <a:gd name="connsiteX23" fmla="*/ 37826 w 63985"/>
                <a:gd name="connsiteY23" fmla="*/ 6564 h 63985"/>
                <a:gd name="connsiteX24" fmla="*/ 37826 w 63985"/>
                <a:gd name="connsiteY24" fmla="*/ 12689 h 63985"/>
                <a:gd name="connsiteX25" fmla="*/ 65249 w 63985"/>
                <a:gd name="connsiteY25" fmla="*/ 12689 h 63985"/>
                <a:gd name="connsiteX26" fmla="*/ 65249 w 63985"/>
                <a:gd name="connsiteY26" fmla="*/ 15797 h 63985"/>
                <a:gd name="connsiteX27" fmla="*/ 14883 w 63985"/>
                <a:gd name="connsiteY27" fmla="*/ 30971 h 63985"/>
                <a:gd name="connsiteX28" fmla="*/ 34261 w 63985"/>
                <a:gd name="connsiteY28" fmla="*/ 30971 h 63985"/>
                <a:gd name="connsiteX29" fmla="*/ 34261 w 63985"/>
                <a:gd name="connsiteY29" fmla="*/ 24115 h 63985"/>
                <a:gd name="connsiteX30" fmla="*/ 14883 w 63985"/>
                <a:gd name="connsiteY30" fmla="*/ 24115 h 63985"/>
                <a:gd name="connsiteX31" fmla="*/ 14883 w 63985"/>
                <a:gd name="connsiteY31" fmla="*/ 30971 h 63985"/>
                <a:gd name="connsiteX32" fmla="*/ 14883 w 63985"/>
                <a:gd name="connsiteY32" fmla="*/ 40934 h 63985"/>
                <a:gd name="connsiteX33" fmla="*/ 34261 w 63985"/>
                <a:gd name="connsiteY33" fmla="*/ 40934 h 63985"/>
                <a:gd name="connsiteX34" fmla="*/ 34261 w 63985"/>
                <a:gd name="connsiteY34" fmla="*/ 33896 h 63985"/>
                <a:gd name="connsiteX35" fmla="*/ 14883 w 63985"/>
                <a:gd name="connsiteY35" fmla="*/ 33896 h 63985"/>
                <a:gd name="connsiteX36" fmla="*/ 14883 w 63985"/>
                <a:gd name="connsiteY36" fmla="*/ 40934 h 63985"/>
                <a:gd name="connsiteX37" fmla="*/ 57296 w 63985"/>
                <a:gd name="connsiteY37" fmla="*/ 24115 h 63985"/>
                <a:gd name="connsiteX38" fmla="*/ 37735 w 63985"/>
                <a:gd name="connsiteY38" fmla="*/ 24115 h 63985"/>
                <a:gd name="connsiteX39" fmla="*/ 37735 w 63985"/>
                <a:gd name="connsiteY39" fmla="*/ 30971 h 63985"/>
                <a:gd name="connsiteX40" fmla="*/ 57296 w 63985"/>
                <a:gd name="connsiteY40" fmla="*/ 30971 h 63985"/>
                <a:gd name="connsiteX41" fmla="*/ 57296 w 63985"/>
                <a:gd name="connsiteY41" fmla="*/ 24115 h 63985"/>
                <a:gd name="connsiteX42" fmla="*/ 57296 w 63985"/>
                <a:gd name="connsiteY42" fmla="*/ 33896 h 63985"/>
                <a:gd name="connsiteX43" fmla="*/ 37735 w 63985"/>
                <a:gd name="connsiteY43" fmla="*/ 33896 h 63985"/>
                <a:gd name="connsiteX44" fmla="*/ 37735 w 63985"/>
                <a:gd name="connsiteY44" fmla="*/ 40934 h 63985"/>
                <a:gd name="connsiteX45" fmla="*/ 57296 w 63985"/>
                <a:gd name="connsiteY45" fmla="*/ 40934 h 63985"/>
                <a:gd name="connsiteX46" fmla="*/ 57296 w 63985"/>
                <a:gd name="connsiteY46" fmla="*/ 33896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3985" h="63985">
                  <a:moveTo>
                    <a:pt x="65157" y="15797"/>
                  </a:moveTo>
                  <a:lnTo>
                    <a:pt x="37735" y="15797"/>
                  </a:lnTo>
                  <a:lnTo>
                    <a:pt x="37735" y="20916"/>
                  </a:lnTo>
                  <a:lnTo>
                    <a:pt x="60861" y="20916"/>
                  </a:lnTo>
                  <a:lnTo>
                    <a:pt x="60861" y="43951"/>
                  </a:lnTo>
                  <a:lnTo>
                    <a:pt x="40843" y="43951"/>
                  </a:lnTo>
                  <a:cubicBezTo>
                    <a:pt x="46601" y="50989"/>
                    <a:pt x="56931" y="57113"/>
                    <a:pt x="65340" y="60313"/>
                  </a:cubicBezTo>
                  <a:lnTo>
                    <a:pt x="63969" y="63603"/>
                  </a:lnTo>
                  <a:cubicBezTo>
                    <a:pt x="46510" y="56291"/>
                    <a:pt x="40111" y="48064"/>
                    <a:pt x="37826" y="45047"/>
                  </a:cubicBezTo>
                  <a:lnTo>
                    <a:pt x="37826" y="64700"/>
                  </a:lnTo>
                  <a:lnTo>
                    <a:pt x="34353" y="64700"/>
                  </a:lnTo>
                  <a:lnTo>
                    <a:pt x="34353" y="45139"/>
                  </a:lnTo>
                  <a:cubicBezTo>
                    <a:pt x="27954" y="53274"/>
                    <a:pt x="17899" y="59490"/>
                    <a:pt x="8393" y="63329"/>
                  </a:cubicBezTo>
                  <a:lnTo>
                    <a:pt x="6564" y="59947"/>
                  </a:lnTo>
                  <a:cubicBezTo>
                    <a:pt x="18630" y="55651"/>
                    <a:pt x="27863" y="48521"/>
                    <a:pt x="31062" y="43951"/>
                  </a:cubicBezTo>
                  <a:lnTo>
                    <a:pt x="11683" y="43951"/>
                  </a:lnTo>
                  <a:lnTo>
                    <a:pt x="11683" y="21007"/>
                  </a:lnTo>
                  <a:lnTo>
                    <a:pt x="34353" y="21007"/>
                  </a:lnTo>
                  <a:lnTo>
                    <a:pt x="34353" y="15888"/>
                  </a:lnTo>
                  <a:lnTo>
                    <a:pt x="6930" y="15888"/>
                  </a:lnTo>
                  <a:lnTo>
                    <a:pt x="6930" y="12689"/>
                  </a:lnTo>
                  <a:lnTo>
                    <a:pt x="34353" y="12689"/>
                  </a:lnTo>
                  <a:lnTo>
                    <a:pt x="34353" y="6564"/>
                  </a:lnTo>
                  <a:lnTo>
                    <a:pt x="37826" y="6564"/>
                  </a:lnTo>
                  <a:lnTo>
                    <a:pt x="37826" y="12689"/>
                  </a:lnTo>
                  <a:lnTo>
                    <a:pt x="65249" y="12689"/>
                  </a:lnTo>
                  <a:lnTo>
                    <a:pt x="65249" y="15797"/>
                  </a:lnTo>
                  <a:close/>
                  <a:moveTo>
                    <a:pt x="14883" y="30971"/>
                  </a:moveTo>
                  <a:lnTo>
                    <a:pt x="34261" y="30971"/>
                  </a:lnTo>
                  <a:lnTo>
                    <a:pt x="34261" y="24115"/>
                  </a:lnTo>
                  <a:lnTo>
                    <a:pt x="14883" y="24115"/>
                  </a:lnTo>
                  <a:lnTo>
                    <a:pt x="14883" y="30971"/>
                  </a:lnTo>
                  <a:close/>
                  <a:moveTo>
                    <a:pt x="14883" y="40934"/>
                  </a:moveTo>
                  <a:lnTo>
                    <a:pt x="34261" y="40934"/>
                  </a:lnTo>
                  <a:lnTo>
                    <a:pt x="34261" y="33896"/>
                  </a:lnTo>
                  <a:lnTo>
                    <a:pt x="14883" y="33896"/>
                  </a:lnTo>
                  <a:lnTo>
                    <a:pt x="14883" y="40934"/>
                  </a:lnTo>
                  <a:close/>
                  <a:moveTo>
                    <a:pt x="57296" y="24115"/>
                  </a:moveTo>
                  <a:lnTo>
                    <a:pt x="37735" y="24115"/>
                  </a:lnTo>
                  <a:lnTo>
                    <a:pt x="37735" y="30971"/>
                  </a:lnTo>
                  <a:lnTo>
                    <a:pt x="57296" y="30971"/>
                  </a:lnTo>
                  <a:lnTo>
                    <a:pt x="57296" y="24115"/>
                  </a:lnTo>
                  <a:close/>
                  <a:moveTo>
                    <a:pt x="57296" y="33896"/>
                  </a:moveTo>
                  <a:lnTo>
                    <a:pt x="37735" y="33896"/>
                  </a:lnTo>
                  <a:lnTo>
                    <a:pt x="37735" y="40934"/>
                  </a:lnTo>
                  <a:lnTo>
                    <a:pt x="57296" y="40934"/>
                  </a:lnTo>
                  <a:lnTo>
                    <a:pt x="57296" y="33896"/>
                  </a:lnTo>
                  <a:close/>
                </a:path>
              </a:pathLst>
            </a:custGeom>
            <a:solidFill>
              <a:srgbClr val="231815"/>
            </a:solidFill>
            <a:ln w="9120" cap="flat">
              <a:noFill/>
              <a:prstDash val="solid"/>
              <a:miter/>
            </a:ln>
          </p:spPr>
          <p:txBody>
            <a:bodyPr rtlCol="0" anchor="ctr"/>
            <a:lstStyle/>
            <a:p>
              <a:endParaRPr lang="ja-JP" altLang="en-US" sz="1706"/>
            </a:p>
          </p:txBody>
        </p:sp>
        <p:sp>
          <p:nvSpPr>
            <p:cNvPr id="60" name="フリーフォーム: 図形 59">
              <a:extLst>
                <a:ext uri="{FF2B5EF4-FFF2-40B4-BE49-F238E27FC236}">
                  <a16:creationId xmlns:a16="http://schemas.microsoft.com/office/drawing/2014/main" id="{A4152E9B-3497-4479-9EC4-74E07A096D1C}"/>
                </a:ext>
              </a:extLst>
            </p:cNvPr>
            <p:cNvSpPr/>
            <p:nvPr/>
          </p:nvSpPr>
          <p:spPr>
            <a:xfrm>
              <a:off x="8312796" y="6305445"/>
              <a:ext cx="63986" cy="63986"/>
            </a:xfrm>
            <a:custGeom>
              <a:avLst/>
              <a:gdLst>
                <a:gd name="connsiteX0" fmla="*/ 6564 w 63985"/>
                <a:gd name="connsiteY0" fmla="*/ 59399 h 63985"/>
                <a:gd name="connsiteX1" fmla="*/ 20093 w 63985"/>
                <a:gd name="connsiteY1" fmla="*/ 45322 h 63985"/>
                <a:gd name="connsiteX2" fmla="*/ 23566 w 63985"/>
                <a:gd name="connsiteY2" fmla="*/ 46784 h 63985"/>
                <a:gd name="connsiteX3" fmla="*/ 9307 w 63985"/>
                <a:gd name="connsiteY3" fmla="*/ 62415 h 63985"/>
                <a:gd name="connsiteX4" fmla="*/ 6564 w 63985"/>
                <a:gd name="connsiteY4" fmla="*/ 59399 h 63985"/>
                <a:gd name="connsiteX5" fmla="*/ 65066 w 63985"/>
                <a:gd name="connsiteY5" fmla="*/ 15705 h 63985"/>
                <a:gd name="connsiteX6" fmla="*/ 6747 w 63985"/>
                <a:gd name="connsiteY6" fmla="*/ 15705 h 63985"/>
                <a:gd name="connsiteX7" fmla="*/ 6747 w 63985"/>
                <a:gd name="connsiteY7" fmla="*/ 12506 h 63985"/>
                <a:gd name="connsiteX8" fmla="*/ 33896 w 63985"/>
                <a:gd name="connsiteY8" fmla="*/ 12506 h 63985"/>
                <a:gd name="connsiteX9" fmla="*/ 33896 w 63985"/>
                <a:gd name="connsiteY9" fmla="*/ 6564 h 63985"/>
                <a:gd name="connsiteX10" fmla="*/ 37552 w 63985"/>
                <a:gd name="connsiteY10" fmla="*/ 6564 h 63985"/>
                <a:gd name="connsiteX11" fmla="*/ 37552 w 63985"/>
                <a:gd name="connsiteY11" fmla="*/ 12506 h 63985"/>
                <a:gd name="connsiteX12" fmla="*/ 65157 w 63985"/>
                <a:gd name="connsiteY12" fmla="*/ 12506 h 63985"/>
                <a:gd name="connsiteX13" fmla="*/ 65157 w 63985"/>
                <a:gd name="connsiteY13" fmla="*/ 15705 h 63985"/>
                <a:gd name="connsiteX14" fmla="*/ 57753 w 63985"/>
                <a:gd name="connsiteY14" fmla="*/ 40843 h 63985"/>
                <a:gd name="connsiteX15" fmla="*/ 37552 w 63985"/>
                <a:gd name="connsiteY15" fmla="*/ 40843 h 63985"/>
                <a:gd name="connsiteX16" fmla="*/ 37552 w 63985"/>
                <a:gd name="connsiteY16" fmla="*/ 60404 h 63985"/>
                <a:gd name="connsiteX17" fmla="*/ 32616 w 63985"/>
                <a:gd name="connsiteY17" fmla="*/ 64883 h 63985"/>
                <a:gd name="connsiteX18" fmla="*/ 24206 w 63985"/>
                <a:gd name="connsiteY18" fmla="*/ 64883 h 63985"/>
                <a:gd name="connsiteX19" fmla="*/ 22927 w 63985"/>
                <a:gd name="connsiteY19" fmla="*/ 61044 h 63985"/>
                <a:gd name="connsiteX20" fmla="*/ 31793 w 63985"/>
                <a:gd name="connsiteY20" fmla="*/ 61227 h 63985"/>
                <a:gd name="connsiteX21" fmla="*/ 33987 w 63985"/>
                <a:gd name="connsiteY21" fmla="*/ 59033 h 63985"/>
                <a:gd name="connsiteX22" fmla="*/ 33987 w 63985"/>
                <a:gd name="connsiteY22" fmla="*/ 40843 h 63985"/>
                <a:gd name="connsiteX23" fmla="*/ 14060 w 63985"/>
                <a:gd name="connsiteY23" fmla="*/ 40843 h 63985"/>
                <a:gd name="connsiteX24" fmla="*/ 14060 w 63985"/>
                <a:gd name="connsiteY24" fmla="*/ 21738 h 63985"/>
                <a:gd name="connsiteX25" fmla="*/ 57753 w 63985"/>
                <a:gd name="connsiteY25" fmla="*/ 21738 h 63985"/>
                <a:gd name="connsiteX26" fmla="*/ 57753 w 63985"/>
                <a:gd name="connsiteY26" fmla="*/ 40843 h 63985"/>
                <a:gd name="connsiteX27" fmla="*/ 54188 w 63985"/>
                <a:gd name="connsiteY27" fmla="*/ 24846 h 63985"/>
                <a:gd name="connsiteX28" fmla="*/ 17442 w 63985"/>
                <a:gd name="connsiteY28" fmla="*/ 24846 h 63985"/>
                <a:gd name="connsiteX29" fmla="*/ 17442 w 63985"/>
                <a:gd name="connsiteY29" fmla="*/ 37643 h 63985"/>
                <a:gd name="connsiteX30" fmla="*/ 54188 w 63985"/>
                <a:gd name="connsiteY30" fmla="*/ 37643 h 63985"/>
                <a:gd name="connsiteX31" fmla="*/ 54188 w 63985"/>
                <a:gd name="connsiteY31" fmla="*/ 24846 h 63985"/>
                <a:gd name="connsiteX32" fmla="*/ 50349 w 63985"/>
                <a:gd name="connsiteY32" fmla="*/ 45047 h 63985"/>
                <a:gd name="connsiteX33" fmla="*/ 65157 w 63985"/>
                <a:gd name="connsiteY33" fmla="*/ 59033 h 63985"/>
                <a:gd name="connsiteX34" fmla="*/ 62963 w 63985"/>
                <a:gd name="connsiteY34" fmla="*/ 61958 h 63985"/>
                <a:gd name="connsiteX35" fmla="*/ 46876 w 63985"/>
                <a:gd name="connsiteY35" fmla="*/ 46510 h 63985"/>
                <a:gd name="connsiteX36" fmla="*/ 50349 w 63985"/>
                <a:gd name="connsiteY36" fmla="*/ 45047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3985" h="63985">
                  <a:moveTo>
                    <a:pt x="6564" y="59399"/>
                  </a:moveTo>
                  <a:cubicBezTo>
                    <a:pt x="9855" y="57296"/>
                    <a:pt x="15888" y="53091"/>
                    <a:pt x="20093" y="45322"/>
                  </a:cubicBezTo>
                  <a:lnTo>
                    <a:pt x="23566" y="46784"/>
                  </a:lnTo>
                  <a:cubicBezTo>
                    <a:pt x="19544" y="53823"/>
                    <a:pt x="16071" y="57388"/>
                    <a:pt x="9307" y="62415"/>
                  </a:cubicBezTo>
                  <a:lnTo>
                    <a:pt x="6564" y="59399"/>
                  </a:lnTo>
                  <a:close/>
                  <a:moveTo>
                    <a:pt x="65066" y="15705"/>
                  </a:moveTo>
                  <a:lnTo>
                    <a:pt x="6747" y="15705"/>
                  </a:lnTo>
                  <a:lnTo>
                    <a:pt x="6747" y="12506"/>
                  </a:lnTo>
                  <a:lnTo>
                    <a:pt x="33896" y="12506"/>
                  </a:lnTo>
                  <a:lnTo>
                    <a:pt x="33896" y="6564"/>
                  </a:lnTo>
                  <a:lnTo>
                    <a:pt x="37552" y="6564"/>
                  </a:lnTo>
                  <a:lnTo>
                    <a:pt x="37552" y="12506"/>
                  </a:lnTo>
                  <a:lnTo>
                    <a:pt x="65157" y="12506"/>
                  </a:lnTo>
                  <a:lnTo>
                    <a:pt x="65157" y="15705"/>
                  </a:lnTo>
                  <a:close/>
                  <a:moveTo>
                    <a:pt x="57753" y="40843"/>
                  </a:moveTo>
                  <a:lnTo>
                    <a:pt x="37552" y="40843"/>
                  </a:lnTo>
                  <a:lnTo>
                    <a:pt x="37552" y="60404"/>
                  </a:lnTo>
                  <a:cubicBezTo>
                    <a:pt x="37552" y="64335"/>
                    <a:pt x="36181" y="64883"/>
                    <a:pt x="32616" y="64883"/>
                  </a:cubicBezTo>
                  <a:lnTo>
                    <a:pt x="24206" y="64883"/>
                  </a:lnTo>
                  <a:lnTo>
                    <a:pt x="22927" y="61044"/>
                  </a:lnTo>
                  <a:lnTo>
                    <a:pt x="31793" y="61227"/>
                  </a:lnTo>
                  <a:cubicBezTo>
                    <a:pt x="33987" y="61318"/>
                    <a:pt x="33987" y="60861"/>
                    <a:pt x="33987" y="59033"/>
                  </a:cubicBezTo>
                  <a:lnTo>
                    <a:pt x="33987" y="40843"/>
                  </a:lnTo>
                  <a:lnTo>
                    <a:pt x="14060" y="40843"/>
                  </a:lnTo>
                  <a:lnTo>
                    <a:pt x="14060" y="21738"/>
                  </a:lnTo>
                  <a:lnTo>
                    <a:pt x="57753" y="21738"/>
                  </a:lnTo>
                  <a:lnTo>
                    <a:pt x="57753" y="40843"/>
                  </a:lnTo>
                  <a:close/>
                  <a:moveTo>
                    <a:pt x="54188" y="24846"/>
                  </a:moveTo>
                  <a:lnTo>
                    <a:pt x="17442" y="24846"/>
                  </a:lnTo>
                  <a:lnTo>
                    <a:pt x="17442" y="37643"/>
                  </a:lnTo>
                  <a:lnTo>
                    <a:pt x="54188" y="37643"/>
                  </a:lnTo>
                  <a:lnTo>
                    <a:pt x="54188" y="24846"/>
                  </a:lnTo>
                  <a:close/>
                  <a:moveTo>
                    <a:pt x="50349" y="45047"/>
                  </a:moveTo>
                  <a:cubicBezTo>
                    <a:pt x="56565" y="53914"/>
                    <a:pt x="62598" y="57479"/>
                    <a:pt x="65157" y="59033"/>
                  </a:cubicBezTo>
                  <a:lnTo>
                    <a:pt x="62963" y="61958"/>
                  </a:lnTo>
                  <a:cubicBezTo>
                    <a:pt x="56748" y="58393"/>
                    <a:pt x="50806" y="52360"/>
                    <a:pt x="46876" y="46510"/>
                  </a:cubicBezTo>
                  <a:lnTo>
                    <a:pt x="50349" y="45047"/>
                  </a:lnTo>
                  <a:close/>
                </a:path>
              </a:pathLst>
            </a:custGeom>
            <a:solidFill>
              <a:srgbClr val="231815"/>
            </a:solidFill>
            <a:ln w="9120" cap="flat">
              <a:noFill/>
              <a:prstDash val="solid"/>
              <a:miter/>
            </a:ln>
          </p:spPr>
          <p:txBody>
            <a:bodyPr rtlCol="0" anchor="ctr"/>
            <a:lstStyle/>
            <a:p>
              <a:endParaRPr lang="ja-JP" altLang="en-US" sz="1706"/>
            </a:p>
          </p:txBody>
        </p:sp>
        <p:sp>
          <p:nvSpPr>
            <p:cNvPr id="61" name="フリーフォーム: 図形 60">
              <a:extLst>
                <a:ext uri="{FF2B5EF4-FFF2-40B4-BE49-F238E27FC236}">
                  <a16:creationId xmlns:a16="http://schemas.microsoft.com/office/drawing/2014/main" id="{9DC8FE1D-1A07-49B9-A355-C9CEEFD6BB74}"/>
                </a:ext>
              </a:extLst>
            </p:cNvPr>
            <p:cNvSpPr/>
            <p:nvPr/>
          </p:nvSpPr>
          <p:spPr>
            <a:xfrm>
              <a:off x="8377057" y="6305537"/>
              <a:ext cx="63986" cy="63986"/>
            </a:xfrm>
            <a:custGeom>
              <a:avLst/>
              <a:gdLst>
                <a:gd name="connsiteX0" fmla="*/ 41939 w 63985"/>
                <a:gd name="connsiteY0" fmla="*/ 10586 h 63985"/>
                <a:gd name="connsiteX1" fmla="*/ 31976 w 63985"/>
                <a:gd name="connsiteY1" fmla="*/ 26400 h 63985"/>
                <a:gd name="connsiteX2" fmla="*/ 40843 w 63985"/>
                <a:gd name="connsiteY2" fmla="*/ 26400 h 63985"/>
                <a:gd name="connsiteX3" fmla="*/ 40843 w 63985"/>
                <a:gd name="connsiteY3" fmla="*/ 29417 h 63985"/>
                <a:gd name="connsiteX4" fmla="*/ 29234 w 63985"/>
                <a:gd name="connsiteY4" fmla="*/ 29417 h 63985"/>
                <a:gd name="connsiteX5" fmla="*/ 21830 w 63985"/>
                <a:gd name="connsiteY5" fmla="*/ 35815 h 63985"/>
                <a:gd name="connsiteX6" fmla="*/ 37186 w 63985"/>
                <a:gd name="connsiteY6" fmla="*/ 35815 h 63985"/>
                <a:gd name="connsiteX7" fmla="*/ 37186 w 63985"/>
                <a:gd name="connsiteY7" fmla="*/ 60953 h 63985"/>
                <a:gd name="connsiteX8" fmla="*/ 16894 w 63985"/>
                <a:gd name="connsiteY8" fmla="*/ 60953 h 63985"/>
                <a:gd name="connsiteX9" fmla="*/ 16894 w 63985"/>
                <a:gd name="connsiteY9" fmla="*/ 64792 h 63985"/>
                <a:gd name="connsiteX10" fmla="*/ 13512 w 63985"/>
                <a:gd name="connsiteY10" fmla="*/ 64792 h 63985"/>
                <a:gd name="connsiteX11" fmla="*/ 13512 w 63985"/>
                <a:gd name="connsiteY11" fmla="*/ 41117 h 63985"/>
                <a:gd name="connsiteX12" fmla="*/ 8393 w 63985"/>
                <a:gd name="connsiteY12" fmla="*/ 43494 h 63985"/>
                <a:gd name="connsiteX13" fmla="*/ 6564 w 63985"/>
                <a:gd name="connsiteY13" fmla="*/ 40843 h 63985"/>
                <a:gd name="connsiteX14" fmla="*/ 24755 w 63985"/>
                <a:gd name="connsiteY14" fmla="*/ 29417 h 63985"/>
                <a:gd name="connsiteX15" fmla="*/ 7479 w 63985"/>
                <a:gd name="connsiteY15" fmla="*/ 29417 h 63985"/>
                <a:gd name="connsiteX16" fmla="*/ 7479 w 63985"/>
                <a:gd name="connsiteY16" fmla="*/ 26400 h 63985"/>
                <a:gd name="connsiteX17" fmla="*/ 20824 w 63985"/>
                <a:gd name="connsiteY17" fmla="*/ 26400 h 63985"/>
                <a:gd name="connsiteX18" fmla="*/ 20824 w 63985"/>
                <a:gd name="connsiteY18" fmla="*/ 16711 h 63985"/>
                <a:gd name="connsiteX19" fmla="*/ 9581 w 63985"/>
                <a:gd name="connsiteY19" fmla="*/ 16711 h 63985"/>
                <a:gd name="connsiteX20" fmla="*/ 9581 w 63985"/>
                <a:gd name="connsiteY20" fmla="*/ 13786 h 63985"/>
                <a:gd name="connsiteX21" fmla="*/ 20824 w 63985"/>
                <a:gd name="connsiteY21" fmla="*/ 13786 h 63985"/>
                <a:gd name="connsiteX22" fmla="*/ 20824 w 63985"/>
                <a:gd name="connsiteY22" fmla="*/ 6564 h 63985"/>
                <a:gd name="connsiteX23" fmla="*/ 24298 w 63985"/>
                <a:gd name="connsiteY23" fmla="*/ 6564 h 63985"/>
                <a:gd name="connsiteX24" fmla="*/ 24298 w 63985"/>
                <a:gd name="connsiteY24" fmla="*/ 13786 h 63985"/>
                <a:gd name="connsiteX25" fmla="*/ 33804 w 63985"/>
                <a:gd name="connsiteY25" fmla="*/ 13786 h 63985"/>
                <a:gd name="connsiteX26" fmla="*/ 33804 w 63985"/>
                <a:gd name="connsiteY26" fmla="*/ 16711 h 63985"/>
                <a:gd name="connsiteX27" fmla="*/ 24298 w 63985"/>
                <a:gd name="connsiteY27" fmla="*/ 16711 h 63985"/>
                <a:gd name="connsiteX28" fmla="*/ 24298 w 63985"/>
                <a:gd name="connsiteY28" fmla="*/ 26400 h 63985"/>
                <a:gd name="connsiteX29" fmla="*/ 27771 w 63985"/>
                <a:gd name="connsiteY29" fmla="*/ 26400 h 63985"/>
                <a:gd name="connsiteX30" fmla="*/ 38832 w 63985"/>
                <a:gd name="connsiteY30" fmla="*/ 9215 h 63985"/>
                <a:gd name="connsiteX31" fmla="*/ 41939 w 63985"/>
                <a:gd name="connsiteY31" fmla="*/ 10586 h 63985"/>
                <a:gd name="connsiteX32" fmla="*/ 16894 w 63985"/>
                <a:gd name="connsiteY32" fmla="*/ 39197 h 63985"/>
                <a:gd name="connsiteX33" fmla="*/ 16894 w 63985"/>
                <a:gd name="connsiteY33" fmla="*/ 46510 h 63985"/>
                <a:gd name="connsiteX34" fmla="*/ 33896 w 63985"/>
                <a:gd name="connsiteY34" fmla="*/ 46510 h 63985"/>
                <a:gd name="connsiteX35" fmla="*/ 33896 w 63985"/>
                <a:gd name="connsiteY35" fmla="*/ 38832 h 63985"/>
                <a:gd name="connsiteX36" fmla="*/ 17442 w 63985"/>
                <a:gd name="connsiteY36" fmla="*/ 38832 h 63985"/>
                <a:gd name="connsiteX37" fmla="*/ 16894 w 63985"/>
                <a:gd name="connsiteY37" fmla="*/ 39197 h 63985"/>
                <a:gd name="connsiteX38" fmla="*/ 33896 w 63985"/>
                <a:gd name="connsiteY38" fmla="*/ 49344 h 63985"/>
                <a:gd name="connsiteX39" fmla="*/ 16894 w 63985"/>
                <a:gd name="connsiteY39" fmla="*/ 49344 h 63985"/>
                <a:gd name="connsiteX40" fmla="*/ 16894 w 63985"/>
                <a:gd name="connsiteY40" fmla="*/ 57936 h 63985"/>
                <a:gd name="connsiteX41" fmla="*/ 33896 w 63985"/>
                <a:gd name="connsiteY41" fmla="*/ 57936 h 63985"/>
                <a:gd name="connsiteX42" fmla="*/ 33896 w 63985"/>
                <a:gd name="connsiteY42" fmla="*/ 49344 h 63985"/>
                <a:gd name="connsiteX43" fmla="*/ 64609 w 63985"/>
                <a:gd name="connsiteY43" fmla="*/ 11683 h 63985"/>
                <a:gd name="connsiteX44" fmla="*/ 55925 w 63985"/>
                <a:gd name="connsiteY44" fmla="*/ 30696 h 63985"/>
                <a:gd name="connsiteX45" fmla="*/ 65523 w 63985"/>
                <a:gd name="connsiteY45" fmla="*/ 47150 h 63985"/>
                <a:gd name="connsiteX46" fmla="*/ 55925 w 63985"/>
                <a:gd name="connsiteY46" fmla="*/ 57479 h 63985"/>
                <a:gd name="connsiteX47" fmla="*/ 50806 w 63985"/>
                <a:gd name="connsiteY47" fmla="*/ 57479 h 63985"/>
                <a:gd name="connsiteX48" fmla="*/ 50258 w 63985"/>
                <a:gd name="connsiteY48" fmla="*/ 53731 h 63985"/>
                <a:gd name="connsiteX49" fmla="*/ 55651 w 63985"/>
                <a:gd name="connsiteY49" fmla="*/ 53914 h 63985"/>
                <a:gd name="connsiteX50" fmla="*/ 61684 w 63985"/>
                <a:gd name="connsiteY50" fmla="*/ 46967 h 63985"/>
                <a:gd name="connsiteX51" fmla="*/ 51537 w 63985"/>
                <a:gd name="connsiteY51" fmla="*/ 31336 h 63985"/>
                <a:gd name="connsiteX52" fmla="*/ 60678 w 63985"/>
                <a:gd name="connsiteY52" fmla="*/ 11866 h 63985"/>
                <a:gd name="connsiteX53" fmla="*/ 46967 w 63985"/>
                <a:gd name="connsiteY53" fmla="*/ 11866 h 63985"/>
                <a:gd name="connsiteX54" fmla="*/ 46967 w 63985"/>
                <a:gd name="connsiteY54" fmla="*/ 64975 h 63985"/>
                <a:gd name="connsiteX55" fmla="*/ 43585 w 63985"/>
                <a:gd name="connsiteY55" fmla="*/ 64975 h 63985"/>
                <a:gd name="connsiteX56" fmla="*/ 43585 w 63985"/>
                <a:gd name="connsiteY56" fmla="*/ 8758 h 63985"/>
                <a:gd name="connsiteX57" fmla="*/ 64517 w 63985"/>
                <a:gd name="connsiteY57" fmla="*/ 8758 h 63985"/>
                <a:gd name="connsiteX58" fmla="*/ 64517 w 63985"/>
                <a:gd name="connsiteY58" fmla="*/ 11683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3985" h="63985">
                  <a:moveTo>
                    <a:pt x="41939" y="10586"/>
                  </a:moveTo>
                  <a:cubicBezTo>
                    <a:pt x="40751" y="12963"/>
                    <a:pt x="37186" y="20184"/>
                    <a:pt x="31976" y="26400"/>
                  </a:cubicBezTo>
                  <a:lnTo>
                    <a:pt x="40843" y="26400"/>
                  </a:lnTo>
                  <a:lnTo>
                    <a:pt x="40843" y="29417"/>
                  </a:lnTo>
                  <a:lnTo>
                    <a:pt x="29234" y="29417"/>
                  </a:lnTo>
                  <a:cubicBezTo>
                    <a:pt x="27954" y="30696"/>
                    <a:pt x="25852" y="32890"/>
                    <a:pt x="21830" y="35815"/>
                  </a:cubicBezTo>
                  <a:lnTo>
                    <a:pt x="37186" y="35815"/>
                  </a:lnTo>
                  <a:lnTo>
                    <a:pt x="37186" y="60953"/>
                  </a:lnTo>
                  <a:lnTo>
                    <a:pt x="16894" y="60953"/>
                  </a:lnTo>
                  <a:lnTo>
                    <a:pt x="16894" y="64792"/>
                  </a:lnTo>
                  <a:lnTo>
                    <a:pt x="13512" y="64792"/>
                  </a:lnTo>
                  <a:lnTo>
                    <a:pt x="13512" y="41117"/>
                  </a:lnTo>
                  <a:cubicBezTo>
                    <a:pt x="11135" y="42305"/>
                    <a:pt x="9764" y="42945"/>
                    <a:pt x="8393" y="43494"/>
                  </a:cubicBezTo>
                  <a:lnTo>
                    <a:pt x="6564" y="40843"/>
                  </a:lnTo>
                  <a:cubicBezTo>
                    <a:pt x="10495" y="39289"/>
                    <a:pt x="17351" y="36181"/>
                    <a:pt x="24755" y="29417"/>
                  </a:cubicBezTo>
                  <a:lnTo>
                    <a:pt x="7479" y="29417"/>
                  </a:lnTo>
                  <a:lnTo>
                    <a:pt x="7479" y="26400"/>
                  </a:lnTo>
                  <a:lnTo>
                    <a:pt x="20824" y="26400"/>
                  </a:lnTo>
                  <a:lnTo>
                    <a:pt x="20824" y="16711"/>
                  </a:lnTo>
                  <a:lnTo>
                    <a:pt x="9581" y="16711"/>
                  </a:lnTo>
                  <a:lnTo>
                    <a:pt x="9581" y="13786"/>
                  </a:lnTo>
                  <a:lnTo>
                    <a:pt x="20824" y="13786"/>
                  </a:lnTo>
                  <a:lnTo>
                    <a:pt x="20824" y="6564"/>
                  </a:lnTo>
                  <a:lnTo>
                    <a:pt x="24298" y="6564"/>
                  </a:lnTo>
                  <a:lnTo>
                    <a:pt x="24298" y="13786"/>
                  </a:lnTo>
                  <a:lnTo>
                    <a:pt x="33804" y="13786"/>
                  </a:lnTo>
                  <a:lnTo>
                    <a:pt x="33804" y="16711"/>
                  </a:lnTo>
                  <a:lnTo>
                    <a:pt x="24298" y="16711"/>
                  </a:lnTo>
                  <a:lnTo>
                    <a:pt x="24298" y="26400"/>
                  </a:lnTo>
                  <a:lnTo>
                    <a:pt x="27771" y="26400"/>
                  </a:lnTo>
                  <a:cubicBezTo>
                    <a:pt x="34261" y="19362"/>
                    <a:pt x="37735" y="11775"/>
                    <a:pt x="38832" y="9215"/>
                  </a:cubicBezTo>
                  <a:lnTo>
                    <a:pt x="41939" y="10586"/>
                  </a:lnTo>
                  <a:close/>
                  <a:moveTo>
                    <a:pt x="16894" y="39197"/>
                  </a:moveTo>
                  <a:lnTo>
                    <a:pt x="16894" y="46510"/>
                  </a:lnTo>
                  <a:lnTo>
                    <a:pt x="33896" y="46510"/>
                  </a:lnTo>
                  <a:lnTo>
                    <a:pt x="33896" y="38832"/>
                  </a:lnTo>
                  <a:lnTo>
                    <a:pt x="17442" y="38832"/>
                  </a:lnTo>
                  <a:lnTo>
                    <a:pt x="16894" y="39197"/>
                  </a:lnTo>
                  <a:close/>
                  <a:moveTo>
                    <a:pt x="33896" y="49344"/>
                  </a:moveTo>
                  <a:lnTo>
                    <a:pt x="16894" y="49344"/>
                  </a:lnTo>
                  <a:lnTo>
                    <a:pt x="16894" y="57936"/>
                  </a:lnTo>
                  <a:lnTo>
                    <a:pt x="33896" y="57936"/>
                  </a:lnTo>
                  <a:lnTo>
                    <a:pt x="33896" y="49344"/>
                  </a:lnTo>
                  <a:close/>
                  <a:moveTo>
                    <a:pt x="64609" y="11683"/>
                  </a:moveTo>
                  <a:cubicBezTo>
                    <a:pt x="62781" y="17533"/>
                    <a:pt x="60313" y="23384"/>
                    <a:pt x="55925" y="30696"/>
                  </a:cubicBezTo>
                  <a:cubicBezTo>
                    <a:pt x="63421" y="37004"/>
                    <a:pt x="65523" y="41757"/>
                    <a:pt x="65523" y="47150"/>
                  </a:cubicBezTo>
                  <a:cubicBezTo>
                    <a:pt x="65523" y="55742"/>
                    <a:pt x="59856" y="57479"/>
                    <a:pt x="55925" y="57479"/>
                  </a:cubicBezTo>
                  <a:lnTo>
                    <a:pt x="50806" y="57479"/>
                  </a:lnTo>
                  <a:lnTo>
                    <a:pt x="50258" y="53731"/>
                  </a:lnTo>
                  <a:lnTo>
                    <a:pt x="55651" y="53914"/>
                  </a:lnTo>
                  <a:cubicBezTo>
                    <a:pt x="57113" y="54005"/>
                    <a:pt x="61684" y="54005"/>
                    <a:pt x="61684" y="46967"/>
                  </a:cubicBezTo>
                  <a:cubicBezTo>
                    <a:pt x="61684" y="43859"/>
                    <a:pt x="60952" y="38923"/>
                    <a:pt x="51537" y="31336"/>
                  </a:cubicBezTo>
                  <a:cubicBezTo>
                    <a:pt x="56199" y="24206"/>
                    <a:pt x="58759" y="18173"/>
                    <a:pt x="60678" y="11866"/>
                  </a:cubicBezTo>
                  <a:lnTo>
                    <a:pt x="46967" y="11866"/>
                  </a:lnTo>
                  <a:lnTo>
                    <a:pt x="46967" y="64975"/>
                  </a:lnTo>
                  <a:lnTo>
                    <a:pt x="43585" y="64975"/>
                  </a:lnTo>
                  <a:lnTo>
                    <a:pt x="43585" y="8758"/>
                  </a:lnTo>
                  <a:lnTo>
                    <a:pt x="64517" y="8758"/>
                  </a:lnTo>
                  <a:lnTo>
                    <a:pt x="64517" y="11683"/>
                  </a:lnTo>
                  <a:close/>
                </a:path>
              </a:pathLst>
            </a:custGeom>
            <a:solidFill>
              <a:srgbClr val="231815"/>
            </a:solidFill>
            <a:ln w="9120" cap="flat">
              <a:noFill/>
              <a:prstDash val="solid"/>
              <a:miter/>
            </a:ln>
          </p:spPr>
          <p:txBody>
            <a:bodyPr rtlCol="0" anchor="ctr"/>
            <a:lstStyle/>
            <a:p>
              <a:endParaRPr lang="ja-JP" altLang="en-US" sz="1706"/>
            </a:p>
          </p:txBody>
        </p:sp>
        <p:sp>
          <p:nvSpPr>
            <p:cNvPr id="62" name="フリーフォーム: 図形 61">
              <a:extLst>
                <a:ext uri="{FF2B5EF4-FFF2-40B4-BE49-F238E27FC236}">
                  <a16:creationId xmlns:a16="http://schemas.microsoft.com/office/drawing/2014/main" id="{F8BD4A63-D255-4E42-B080-BC6EE1EB1C01}"/>
                </a:ext>
              </a:extLst>
            </p:cNvPr>
            <p:cNvSpPr/>
            <p:nvPr/>
          </p:nvSpPr>
          <p:spPr>
            <a:xfrm>
              <a:off x="8442962" y="6305537"/>
              <a:ext cx="63986" cy="63986"/>
            </a:xfrm>
            <a:custGeom>
              <a:avLst/>
              <a:gdLst>
                <a:gd name="connsiteX0" fmla="*/ 37552 w 63985"/>
                <a:gd name="connsiteY0" fmla="*/ 30513 h 63985"/>
                <a:gd name="connsiteX1" fmla="*/ 64883 w 63985"/>
                <a:gd name="connsiteY1" fmla="*/ 30513 h 63985"/>
                <a:gd name="connsiteX2" fmla="*/ 64883 w 63985"/>
                <a:gd name="connsiteY2" fmla="*/ 33987 h 63985"/>
                <a:gd name="connsiteX3" fmla="*/ 37552 w 63985"/>
                <a:gd name="connsiteY3" fmla="*/ 33987 h 63985"/>
                <a:gd name="connsiteX4" fmla="*/ 37552 w 63985"/>
                <a:gd name="connsiteY4" fmla="*/ 64792 h 63985"/>
                <a:gd name="connsiteX5" fmla="*/ 33713 w 63985"/>
                <a:gd name="connsiteY5" fmla="*/ 64792 h 63985"/>
                <a:gd name="connsiteX6" fmla="*/ 33713 w 63985"/>
                <a:gd name="connsiteY6" fmla="*/ 33987 h 63985"/>
                <a:gd name="connsiteX7" fmla="*/ 6564 w 63985"/>
                <a:gd name="connsiteY7" fmla="*/ 33987 h 63985"/>
                <a:gd name="connsiteX8" fmla="*/ 6564 w 63985"/>
                <a:gd name="connsiteY8" fmla="*/ 30513 h 63985"/>
                <a:gd name="connsiteX9" fmla="*/ 33713 w 63985"/>
                <a:gd name="connsiteY9" fmla="*/ 30513 h 63985"/>
                <a:gd name="connsiteX10" fmla="*/ 33713 w 63985"/>
                <a:gd name="connsiteY10" fmla="*/ 13877 h 63985"/>
                <a:gd name="connsiteX11" fmla="*/ 11409 w 63985"/>
                <a:gd name="connsiteY11" fmla="*/ 14517 h 63985"/>
                <a:gd name="connsiteX12" fmla="*/ 10586 w 63985"/>
                <a:gd name="connsiteY12" fmla="*/ 10861 h 63985"/>
                <a:gd name="connsiteX13" fmla="*/ 57936 w 63985"/>
                <a:gd name="connsiteY13" fmla="*/ 6564 h 63985"/>
                <a:gd name="connsiteX14" fmla="*/ 59947 w 63985"/>
                <a:gd name="connsiteY14" fmla="*/ 10038 h 63985"/>
                <a:gd name="connsiteX15" fmla="*/ 37552 w 63985"/>
                <a:gd name="connsiteY15" fmla="*/ 13603 h 63985"/>
                <a:gd name="connsiteX16" fmla="*/ 37552 w 63985"/>
                <a:gd name="connsiteY16" fmla="*/ 30513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985" h="63985">
                  <a:moveTo>
                    <a:pt x="37552" y="30513"/>
                  </a:moveTo>
                  <a:lnTo>
                    <a:pt x="64883" y="30513"/>
                  </a:lnTo>
                  <a:lnTo>
                    <a:pt x="64883" y="33987"/>
                  </a:lnTo>
                  <a:lnTo>
                    <a:pt x="37552" y="33987"/>
                  </a:lnTo>
                  <a:lnTo>
                    <a:pt x="37552" y="64792"/>
                  </a:lnTo>
                  <a:lnTo>
                    <a:pt x="33713" y="64792"/>
                  </a:lnTo>
                  <a:lnTo>
                    <a:pt x="33713" y="33987"/>
                  </a:lnTo>
                  <a:lnTo>
                    <a:pt x="6564" y="33987"/>
                  </a:lnTo>
                  <a:lnTo>
                    <a:pt x="6564" y="30513"/>
                  </a:lnTo>
                  <a:lnTo>
                    <a:pt x="33713" y="30513"/>
                  </a:lnTo>
                  <a:lnTo>
                    <a:pt x="33713" y="13877"/>
                  </a:lnTo>
                  <a:cubicBezTo>
                    <a:pt x="23109" y="14517"/>
                    <a:pt x="16345" y="14517"/>
                    <a:pt x="11409" y="14517"/>
                  </a:cubicBezTo>
                  <a:lnTo>
                    <a:pt x="10586" y="10861"/>
                  </a:lnTo>
                  <a:cubicBezTo>
                    <a:pt x="23932" y="11226"/>
                    <a:pt x="44225" y="10586"/>
                    <a:pt x="57936" y="6564"/>
                  </a:cubicBezTo>
                  <a:lnTo>
                    <a:pt x="59947" y="10038"/>
                  </a:lnTo>
                  <a:cubicBezTo>
                    <a:pt x="56382" y="10861"/>
                    <a:pt x="50075" y="12323"/>
                    <a:pt x="37552" y="13603"/>
                  </a:cubicBezTo>
                  <a:lnTo>
                    <a:pt x="37552" y="30513"/>
                  </a:lnTo>
                  <a:close/>
                </a:path>
              </a:pathLst>
            </a:custGeom>
            <a:solidFill>
              <a:srgbClr val="231815"/>
            </a:solidFill>
            <a:ln w="9120" cap="flat">
              <a:noFill/>
              <a:prstDash val="solid"/>
              <a:miter/>
            </a:ln>
          </p:spPr>
          <p:txBody>
            <a:bodyPr rtlCol="0" anchor="ctr"/>
            <a:lstStyle/>
            <a:p>
              <a:endParaRPr lang="ja-JP" altLang="en-US" sz="1706"/>
            </a:p>
          </p:txBody>
        </p:sp>
        <p:sp>
          <p:nvSpPr>
            <p:cNvPr id="63" name="フリーフォーム: 図形 62">
              <a:extLst>
                <a:ext uri="{FF2B5EF4-FFF2-40B4-BE49-F238E27FC236}">
                  <a16:creationId xmlns:a16="http://schemas.microsoft.com/office/drawing/2014/main" id="{7C838C24-1C07-40D3-BAF9-ABE3A8735CA4}"/>
                </a:ext>
              </a:extLst>
            </p:cNvPr>
            <p:cNvSpPr/>
            <p:nvPr/>
          </p:nvSpPr>
          <p:spPr>
            <a:xfrm>
              <a:off x="8507131" y="6305354"/>
              <a:ext cx="63986" cy="63986"/>
            </a:xfrm>
            <a:custGeom>
              <a:avLst/>
              <a:gdLst>
                <a:gd name="connsiteX0" fmla="*/ 18996 w 63985"/>
                <a:gd name="connsiteY0" fmla="*/ 64975 h 63985"/>
                <a:gd name="connsiteX1" fmla="*/ 15523 w 63985"/>
                <a:gd name="connsiteY1" fmla="*/ 64975 h 63985"/>
                <a:gd name="connsiteX2" fmla="*/ 15523 w 63985"/>
                <a:gd name="connsiteY2" fmla="*/ 28685 h 63985"/>
                <a:gd name="connsiteX3" fmla="*/ 8941 w 63985"/>
                <a:gd name="connsiteY3" fmla="*/ 37095 h 63985"/>
                <a:gd name="connsiteX4" fmla="*/ 6564 w 63985"/>
                <a:gd name="connsiteY4" fmla="*/ 33896 h 63985"/>
                <a:gd name="connsiteX5" fmla="*/ 22195 w 63985"/>
                <a:gd name="connsiteY5" fmla="*/ 6564 h 63985"/>
                <a:gd name="connsiteX6" fmla="*/ 25669 w 63985"/>
                <a:gd name="connsiteY6" fmla="*/ 7570 h 63985"/>
                <a:gd name="connsiteX7" fmla="*/ 19087 w 63985"/>
                <a:gd name="connsiteY7" fmla="*/ 22744 h 63985"/>
                <a:gd name="connsiteX8" fmla="*/ 19087 w 63985"/>
                <a:gd name="connsiteY8" fmla="*/ 64975 h 63985"/>
                <a:gd name="connsiteX9" fmla="*/ 65157 w 63985"/>
                <a:gd name="connsiteY9" fmla="*/ 23932 h 63985"/>
                <a:gd name="connsiteX10" fmla="*/ 65249 w 63985"/>
                <a:gd name="connsiteY10" fmla="*/ 27040 h 63985"/>
                <a:gd name="connsiteX11" fmla="*/ 42488 w 63985"/>
                <a:gd name="connsiteY11" fmla="*/ 28594 h 63985"/>
                <a:gd name="connsiteX12" fmla="*/ 57479 w 63985"/>
                <a:gd name="connsiteY12" fmla="*/ 60770 h 63985"/>
                <a:gd name="connsiteX13" fmla="*/ 62872 w 63985"/>
                <a:gd name="connsiteY13" fmla="*/ 49984 h 63985"/>
                <a:gd name="connsiteX14" fmla="*/ 66163 w 63985"/>
                <a:gd name="connsiteY14" fmla="*/ 51537 h 63985"/>
                <a:gd name="connsiteX15" fmla="*/ 57388 w 63985"/>
                <a:gd name="connsiteY15" fmla="*/ 64700 h 63985"/>
                <a:gd name="connsiteX16" fmla="*/ 38740 w 63985"/>
                <a:gd name="connsiteY16" fmla="*/ 28868 h 63985"/>
                <a:gd name="connsiteX17" fmla="*/ 24115 w 63985"/>
                <a:gd name="connsiteY17" fmla="*/ 29874 h 63985"/>
                <a:gd name="connsiteX18" fmla="*/ 23749 w 63985"/>
                <a:gd name="connsiteY18" fmla="*/ 26674 h 63985"/>
                <a:gd name="connsiteX19" fmla="*/ 38283 w 63985"/>
                <a:gd name="connsiteY19" fmla="*/ 25669 h 63985"/>
                <a:gd name="connsiteX20" fmla="*/ 36912 w 63985"/>
                <a:gd name="connsiteY20" fmla="*/ 6564 h 63985"/>
                <a:gd name="connsiteX21" fmla="*/ 40751 w 63985"/>
                <a:gd name="connsiteY21" fmla="*/ 6564 h 63985"/>
                <a:gd name="connsiteX22" fmla="*/ 42031 w 63985"/>
                <a:gd name="connsiteY22" fmla="*/ 25395 h 63985"/>
                <a:gd name="connsiteX23" fmla="*/ 65157 w 63985"/>
                <a:gd name="connsiteY23" fmla="*/ 23932 h 63985"/>
                <a:gd name="connsiteX24" fmla="*/ 58667 w 63985"/>
                <a:gd name="connsiteY24" fmla="*/ 20002 h 63985"/>
                <a:gd name="connsiteX25" fmla="*/ 47973 w 63985"/>
                <a:gd name="connsiteY25" fmla="*/ 10404 h 63985"/>
                <a:gd name="connsiteX26" fmla="*/ 50258 w 63985"/>
                <a:gd name="connsiteY26" fmla="*/ 8027 h 63985"/>
                <a:gd name="connsiteX27" fmla="*/ 61227 w 63985"/>
                <a:gd name="connsiteY27" fmla="*/ 17168 h 63985"/>
                <a:gd name="connsiteX28" fmla="*/ 58667 w 63985"/>
                <a:gd name="connsiteY28" fmla="*/ 20002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85" h="63985">
                  <a:moveTo>
                    <a:pt x="18996" y="64975"/>
                  </a:moveTo>
                  <a:lnTo>
                    <a:pt x="15523" y="64975"/>
                  </a:lnTo>
                  <a:lnTo>
                    <a:pt x="15523" y="28685"/>
                  </a:lnTo>
                  <a:cubicBezTo>
                    <a:pt x="12232" y="33804"/>
                    <a:pt x="10038" y="35907"/>
                    <a:pt x="8941" y="37095"/>
                  </a:cubicBezTo>
                  <a:lnTo>
                    <a:pt x="6564" y="33896"/>
                  </a:lnTo>
                  <a:cubicBezTo>
                    <a:pt x="12689" y="27954"/>
                    <a:pt x="18905" y="17076"/>
                    <a:pt x="22195" y="6564"/>
                  </a:cubicBezTo>
                  <a:lnTo>
                    <a:pt x="25669" y="7570"/>
                  </a:lnTo>
                  <a:cubicBezTo>
                    <a:pt x="24298" y="11866"/>
                    <a:pt x="22378" y="16802"/>
                    <a:pt x="19087" y="22744"/>
                  </a:cubicBezTo>
                  <a:lnTo>
                    <a:pt x="19087" y="64975"/>
                  </a:lnTo>
                  <a:close/>
                  <a:moveTo>
                    <a:pt x="65157" y="23932"/>
                  </a:moveTo>
                  <a:lnTo>
                    <a:pt x="65249" y="27040"/>
                  </a:lnTo>
                  <a:lnTo>
                    <a:pt x="42488" y="28594"/>
                  </a:lnTo>
                  <a:cubicBezTo>
                    <a:pt x="46784" y="59124"/>
                    <a:pt x="57022" y="60770"/>
                    <a:pt x="57479" y="60770"/>
                  </a:cubicBezTo>
                  <a:cubicBezTo>
                    <a:pt x="60495" y="60770"/>
                    <a:pt x="62049" y="53640"/>
                    <a:pt x="62872" y="49984"/>
                  </a:cubicBezTo>
                  <a:lnTo>
                    <a:pt x="66163" y="51537"/>
                  </a:lnTo>
                  <a:cubicBezTo>
                    <a:pt x="65523" y="54371"/>
                    <a:pt x="63146" y="64700"/>
                    <a:pt x="57388" y="64700"/>
                  </a:cubicBezTo>
                  <a:cubicBezTo>
                    <a:pt x="51355" y="64700"/>
                    <a:pt x="41665" y="53366"/>
                    <a:pt x="38740" y="28868"/>
                  </a:cubicBezTo>
                  <a:lnTo>
                    <a:pt x="24115" y="29874"/>
                  </a:lnTo>
                  <a:lnTo>
                    <a:pt x="23749" y="26674"/>
                  </a:lnTo>
                  <a:lnTo>
                    <a:pt x="38283" y="25669"/>
                  </a:lnTo>
                  <a:cubicBezTo>
                    <a:pt x="38009" y="23566"/>
                    <a:pt x="37278" y="15980"/>
                    <a:pt x="36912" y="6564"/>
                  </a:cubicBezTo>
                  <a:lnTo>
                    <a:pt x="40751" y="6564"/>
                  </a:lnTo>
                  <a:cubicBezTo>
                    <a:pt x="40934" y="14060"/>
                    <a:pt x="41757" y="22835"/>
                    <a:pt x="42031" y="25395"/>
                  </a:cubicBezTo>
                  <a:lnTo>
                    <a:pt x="65157" y="23932"/>
                  </a:lnTo>
                  <a:close/>
                  <a:moveTo>
                    <a:pt x="58667" y="20002"/>
                  </a:moveTo>
                  <a:cubicBezTo>
                    <a:pt x="55468" y="16254"/>
                    <a:pt x="52452" y="13512"/>
                    <a:pt x="47973" y="10404"/>
                  </a:cubicBezTo>
                  <a:lnTo>
                    <a:pt x="50258" y="8027"/>
                  </a:lnTo>
                  <a:cubicBezTo>
                    <a:pt x="53914" y="10221"/>
                    <a:pt x="58576" y="14151"/>
                    <a:pt x="61227" y="17168"/>
                  </a:cubicBezTo>
                  <a:lnTo>
                    <a:pt x="58667" y="20002"/>
                  </a:lnTo>
                  <a:close/>
                </a:path>
              </a:pathLst>
            </a:custGeom>
            <a:solidFill>
              <a:srgbClr val="231815"/>
            </a:solidFill>
            <a:ln w="9120" cap="flat">
              <a:noFill/>
              <a:prstDash val="solid"/>
              <a:miter/>
            </a:ln>
          </p:spPr>
          <p:txBody>
            <a:bodyPr rtlCol="0" anchor="ctr"/>
            <a:lstStyle/>
            <a:p>
              <a:endParaRPr lang="ja-JP" altLang="en-US" sz="1706"/>
            </a:p>
          </p:txBody>
        </p:sp>
        <p:sp>
          <p:nvSpPr>
            <p:cNvPr id="64" name="フリーフォーム: 図形 63">
              <a:extLst>
                <a:ext uri="{FF2B5EF4-FFF2-40B4-BE49-F238E27FC236}">
                  <a16:creationId xmlns:a16="http://schemas.microsoft.com/office/drawing/2014/main" id="{F5C117AA-8CB8-4192-9C19-504359FAD8E5}"/>
                </a:ext>
              </a:extLst>
            </p:cNvPr>
            <p:cNvSpPr/>
            <p:nvPr/>
          </p:nvSpPr>
          <p:spPr>
            <a:xfrm>
              <a:off x="8575596" y="6308553"/>
              <a:ext cx="63986" cy="63986"/>
            </a:xfrm>
            <a:custGeom>
              <a:avLst/>
              <a:gdLst>
                <a:gd name="connsiteX0" fmla="*/ 55834 w 63985"/>
                <a:gd name="connsiteY0" fmla="*/ 61684 h 63985"/>
                <a:gd name="connsiteX1" fmla="*/ 55834 w 63985"/>
                <a:gd name="connsiteY1" fmla="*/ 58119 h 63985"/>
                <a:gd name="connsiteX2" fmla="*/ 10038 w 63985"/>
                <a:gd name="connsiteY2" fmla="*/ 58119 h 63985"/>
                <a:gd name="connsiteX3" fmla="*/ 10038 w 63985"/>
                <a:gd name="connsiteY3" fmla="*/ 61684 h 63985"/>
                <a:gd name="connsiteX4" fmla="*/ 6564 w 63985"/>
                <a:gd name="connsiteY4" fmla="*/ 61684 h 63985"/>
                <a:gd name="connsiteX5" fmla="*/ 6564 w 63985"/>
                <a:gd name="connsiteY5" fmla="*/ 6564 h 63985"/>
                <a:gd name="connsiteX6" fmla="*/ 59490 w 63985"/>
                <a:gd name="connsiteY6" fmla="*/ 6564 h 63985"/>
                <a:gd name="connsiteX7" fmla="*/ 59490 w 63985"/>
                <a:gd name="connsiteY7" fmla="*/ 61684 h 63985"/>
                <a:gd name="connsiteX8" fmla="*/ 55834 w 63985"/>
                <a:gd name="connsiteY8" fmla="*/ 61684 h 63985"/>
                <a:gd name="connsiteX9" fmla="*/ 30970 w 63985"/>
                <a:gd name="connsiteY9" fmla="*/ 9855 h 63985"/>
                <a:gd name="connsiteX10" fmla="*/ 10038 w 63985"/>
                <a:gd name="connsiteY10" fmla="*/ 9855 h 63985"/>
                <a:gd name="connsiteX11" fmla="*/ 10038 w 63985"/>
                <a:gd name="connsiteY11" fmla="*/ 30239 h 63985"/>
                <a:gd name="connsiteX12" fmla="*/ 30970 w 63985"/>
                <a:gd name="connsiteY12" fmla="*/ 30239 h 63985"/>
                <a:gd name="connsiteX13" fmla="*/ 30970 w 63985"/>
                <a:gd name="connsiteY13" fmla="*/ 9855 h 63985"/>
                <a:gd name="connsiteX14" fmla="*/ 30970 w 63985"/>
                <a:gd name="connsiteY14" fmla="*/ 33530 h 63985"/>
                <a:gd name="connsiteX15" fmla="*/ 10038 w 63985"/>
                <a:gd name="connsiteY15" fmla="*/ 33530 h 63985"/>
                <a:gd name="connsiteX16" fmla="*/ 10038 w 63985"/>
                <a:gd name="connsiteY16" fmla="*/ 54737 h 63985"/>
                <a:gd name="connsiteX17" fmla="*/ 30970 w 63985"/>
                <a:gd name="connsiteY17" fmla="*/ 54737 h 63985"/>
                <a:gd name="connsiteX18" fmla="*/ 30970 w 63985"/>
                <a:gd name="connsiteY18" fmla="*/ 33530 h 63985"/>
                <a:gd name="connsiteX19" fmla="*/ 55834 w 63985"/>
                <a:gd name="connsiteY19" fmla="*/ 9855 h 63985"/>
                <a:gd name="connsiteX20" fmla="*/ 34444 w 63985"/>
                <a:gd name="connsiteY20" fmla="*/ 9855 h 63985"/>
                <a:gd name="connsiteX21" fmla="*/ 34444 w 63985"/>
                <a:gd name="connsiteY21" fmla="*/ 30239 h 63985"/>
                <a:gd name="connsiteX22" fmla="*/ 55834 w 63985"/>
                <a:gd name="connsiteY22" fmla="*/ 30239 h 63985"/>
                <a:gd name="connsiteX23" fmla="*/ 55834 w 63985"/>
                <a:gd name="connsiteY23" fmla="*/ 9855 h 63985"/>
                <a:gd name="connsiteX24" fmla="*/ 55834 w 63985"/>
                <a:gd name="connsiteY24" fmla="*/ 33530 h 63985"/>
                <a:gd name="connsiteX25" fmla="*/ 34444 w 63985"/>
                <a:gd name="connsiteY25" fmla="*/ 33530 h 63985"/>
                <a:gd name="connsiteX26" fmla="*/ 34444 w 63985"/>
                <a:gd name="connsiteY26" fmla="*/ 54737 h 63985"/>
                <a:gd name="connsiteX27" fmla="*/ 55834 w 63985"/>
                <a:gd name="connsiteY27" fmla="*/ 54737 h 63985"/>
                <a:gd name="connsiteX28" fmla="*/ 55834 w 63985"/>
                <a:gd name="connsiteY28" fmla="*/ 33530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85" h="63985">
                  <a:moveTo>
                    <a:pt x="55834" y="61684"/>
                  </a:moveTo>
                  <a:lnTo>
                    <a:pt x="55834" y="58119"/>
                  </a:lnTo>
                  <a:lnTo>
                    <a:pt x="10038" y="58119"/>
                  </a:lnTo>
                  <a:lnTo>
                    <a:pt x="10038" y="61684"/>
                  </a:lnTo>
                  <a:lnTo>
                    <a:pt x="6564" y="61684"/>
                  </a:lnTo>
                  <a:lnTo>
                    <a:pt x="6564" y="6564"/>
                  </a:lnTo>
                  <a:lnTo>
                    <a:pt x="59490" y="6564"/>
                  </a:lnTo>
                  <a:lnTo>
                    <a:pt x="59490" y="61684"/>
                  </a:lnTo>
                  <a:lnTo>
                    <a:pt x="55834" y="61684"/>
                  </a:lnTo>
                  <a:close/>
                  <a:moveTo>
                    <a:pt x="30970" y="9855"/>
                  </a:moveTo>
                  <a:lnTo>
                    <a:pt x="10038" y="9855"/>
                  </a:lnTo>
                  <a:lnTo>
                    <a:pt x="10038" y="30239"/>
                  </a:lnTo>
                  <a:lnTo>
                    <a:pt x="30970" y="30239"/>
                  </a:lnTo>
                  <a:lnTo>
                    <a:pt x="30970" y="9855"/>
                  </a:lnTo>
                  <a:close/>
                  <a:moveTo>
                    <a:pt x="30970" y="33530"/>
                  </a:moveTo>
                  <a:lnTo>
                    <a:pt x="10038" y="33530"/>
                  </a:lnTo>
                  <a:lnTo>
                    <a:pt x="10038" y="54737"/>
                  </a:lnTo>
                  <a:lnTo>
                    <a:pt x="30970" y="54737"/>
                  </a:lnTo>
                  <a:lnTo>
                    <a:pt x="30970" y="33530"/>
                  </a:lnTo>
                  <a:close/>
                  <a:moveTo>
                    <a:pt x="55834" y="9855"/>
                  </a:moveTo>
                  <a:lnTo>
                    <a:pt x="34444" y="9855"/>
                  </a:lnTo>
                  <a:lnTo>
                    <a:pt x="34444" y="30239"/>
                  </a:lnTo>
                  <a:lnTo>
                    <a:pt x="55834" y="30239"/>
                  </a:lnTo>
                  <a:lnTo>
                    <a:pt x="55834" y="9855"/>
                  </a:lnTo>
                  <a:close/>
                  <a:moveTo>
                    <a:pt x="55834" y="33530"/>
                  </a:moveTo>
                  <a:lnTo>
                    <a:pt x="34444" y="33530"/>
                  </a:lnTo>
                  <a:lnTo>
                    <a:pt x="34444" y="54737"/>
                  </a:lnTo>
                  <a:lnTo>
                    <a:pt x="55834" y="54737"/>
                  </a:lnTo>
                  <a:lnTo>
                    <a:pt x="55834" y="33530"/>
                  </a:lnTo>
                  <a:close/>
                </a:path>
              </a:pathLst>
            </a:custGeom>
            <a:solidFill>
              <a:srgbClr val="231815"/>
            </a:solidFill>
            <a:ln w="9120" cap="flat">
              <a:noFill/>
              <a:prstDash val="solid"/>
              <a:miter/>
            </a:ln>
          </p:spPr>
          <p:txBody>
            <a:bodyPr rtlCol="0" anchor="ctr"/>
            <a:lstStyle/>
            <a:p>
              <a:endParaRPr lang="ja-JP" altLang="en-US" sz="1706"/>
            </a:p>
          </p:txBody>
        </p:sp>
        <p:sp>
          <p:nvSpPr>
            <p:cNvPr id="65" name="フリーフォーム: 図形 64">
              <a:extLst>
                <a:ext uri="{FF2B5EF4-FFF2-40B4-BE49-F238E27FC236}">
                  <a16:creationId xmlns:a16="http://schemas.microsoft.com/office/drawing/2014/main" id="{ADB4ADB1-2001-45AC-8E75-1CAC165E193B}"/>
                </a:ext>
              </a:extLst>
            </p:cNvPr>
            <p:cNvSpPr/>
            <p:nvPr/>
          </p:nvSpPr>
          <p:spPr>
            <a:xfrm>
              <a:off x="8640130" y="6308096"/>
              <a:ext cx="63986" cy="63986"/>
            </a:xfrm>
            <a:custGeom>
              <a:avLst/>
              <a:gdLst>
                <a:gd name="connsiteX0" fmla="*/ 61135 w 63985"/>
                <a:gd name="connsiteY0" fmla="*/ 6564 h 63985"/>
                <a:gd name="connsiteX1" fmla="*/ 61135 w 63985"/>
                <a:gd name="connsiteY1" fmla="*/ 9764 h 63985"/>
                <a:gd name="connsiteX2" fmla="*/ 10038 w 63985"/>
                <a:gd name="connsiteY2" fmla="*/ 9764 h 63985"/>
                <a:gd name="connsiteX3" fmla="*/ 10038 w 63985"/>
                <a:gd name="connsiteY3" fmla="*/ 56108 h 63985"/>
                <a:gd name="connsiteX4" fmla="*/ 62415 w 63985"/>
                <a:gd name="connsiteY4" fmla="*/ 56108 h 63985"/>
                <a:gd name="connsiteX5" fmla="*/ 62415 w 63985"/>
                <a:gd name="connsiteY5" fmla="*/ 59307 h 63985"/>
                <a:gd name="connsiteX6" fmla="*/ 10038 w 63985"/>
                <a:gd name="connsiteY6" fmla="*/ 59307 h 63985"/>
                <a:gd name="connsiteX7" fmla="*/ 10038 w 63985"/>
                <a:gd name="connsiteY7" fmla="*/ 62232 h 63985"/>
                <a:gd name="connsiteX8" fmla="*/ 6564 w 63985"/>
                <a:gd name="connsiteY8" fmla="*/ 62232 h 63985"/>
                <a:gd name="connsiteX9" fmla="*/ 6564 w 63985"/>
                <a:gd name="connsiteY9" fmla="*/ 6564 h 63985"/>
                <a:gd name="connsiteX10" fmla="*/ 61135 w 63985"/>
                <a:gd name="connsiteY10" fmla="*/ 6564 h 63985"/>
                <a:gd name="connsiteX11" fmla="*/ 51629 w 63985"/>
                <a:gd name="connsiteY11" fmla="*/ 13512 h 63985"/>
                <a:gd name="connsiteX12" fmla="*/ 40751 w 63985"/>
                <a:gd name="connsiteY12" fmla="*/ 31610 h 63985"/>
                <a:gd name="connsiteX13" fmla="*/ 58302 w 63985"/>
                <a:gd name="connsiteY13" fmla="*/ 45322 h 63985"/>
                <a:gd name="connsiteX14" fmla="*/ 55559 w 63985"/>
                <a:gd name="connsiteY14" fmla="*/ 47973 h 63985"/>
                <a:gd name="connsiteX15" fmla="*/ 38649 w 63985"/>
                <a:gd name="connsiteY15" fmla="*/ 34170 h 63985"/>
                <a:gd name="connsiteX16" fmla="*/ 17168 w 63985"/>
                <a:gd name="connsiteY16" fmla="*/ 52726 h 63985"/>
                <a:gd name="connsiteX17" fmla="*/ 14151 w 63985"/>
                <a:gd name="connsiteY17" fmla="*/ 49709 h 63985"/>
                <a:gd name="connsiteX18" fmla="*/ 35907 w 63985"/>
                <a:gd name="connsiteY18" fmla="*/ 32250 h 63985"/>
                <a:gd name="connsiteX19" fmla="*/ 16437 w 63985"/>
                <a:gd name="connsiteY19" fmla="*/ 20641 h 63985"/>
                <a:gd name="connsiteX20" fmla="*/ 18630 w 63985"/>
                <a:gd name="connsiteY20" fmla="*/ 17991 h 63985"/>
                <a:gd name="connsiteX21" fmla="*/ 38009 w 63985"/>
                <a:gd name="connsiteY21" fmla="*/ 29691 h 63985"/>
                <a:gd name="connsiteX22" fmla="*/ 48430 w 63985"/>
                <a:gd name="connsiteY22" fmla="*/ 11958 h 63985"/>
                <a:gd name="connsiteX23" fmla="*/ 51629 w 63985"/>
                <a:gd name="connsiteY23" fmla="*/ 13512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985" h="63985">
                  <a:moveTo>
                    <a:pt x="61135" y="6564"/>
                  </a:moveTo>
                  <a:lnTo>
                    <a:pt x="61135" y="9764"/>
                  </a:lnTo>
                  <a:lnTo>
                    <a:pt x="10038" y="9764"/>
                  </a:lnTo>
                  <a:lnTo>
                    <a:pt x="10038" y="56108"/>
                  </a:lnTo>
                  <a:lnTo>
                    <a:pt x="62415" y="56108"/>
                  </a:lnTo>
                  <a:lnTo>
                    <a:pt x="62415" y="59307"/>
                  </a:lnTo>
                  <a:lnTo>
                    <a:pt x="10038" y="59307"/>
                  </a:lnTo>
                  <a:lnTo>
                    <a:pt x="10038" y="62232"/>
                  </a:lnTo>
                  <a:lnTo>
                    <a:pt x="6564" y="62232"/>
                  </a:lnTo>
                  <a:lnTo>
                    <a:pt x="6564" y="6564"/>
                  </a:lnTo>
                  <a:lnTo>
                    <a:pt x="61135" y="6564"/>
                  </a:lnTo>
                  <a:close/>
                  <a:moveTo>
                    <a:pt x="51629" y="13512"/>
                  </a:moveTo>
                  <a:cubicBezTo>
                    <a:pt x="50075" y="16985"/>
                    <a:pt x="46967" y="23566"/>
                    <a:pt x="40751" y="31610"/>
                  </a:cubicBezTo>
                  <a:cubicBezTo>
                    <a:pt x="50075" y="38009"/>
                    <a:pt x="55102" y="42488"/>
                    <a:pt x="58302" y="45322"/>
                  </a:cubicBezTo>
                  <a:lnTo>
                    <a:pt x="55559" y="47973"/>
                  </a:lnTo>
                  <a:cubicBezTo>
                    <a:pt x="53091" y="45779"/>
                    <a:pt x="47972" y="40934"/>
                    <a:pt x="38649" y="34170"/>
                  </a:cubicBezTo>
                  <a:cubicBezTo>
                    <a:pt x="33621" y="39929"/>
                    <a:pt x="27131" y="46053"/>
                    <a:pt x="17168" y="52726"/>
                  </a:cubicBezTo>
                  <a:lnTo>
                    <a:pt x="14151" y="49709"/>
                  </a:lnTo>
                  <a:cubicBezTo>
                    <a:pt x="18082" y="47515"/>
                    <a:pt x="26857" y="42762"/>
                    <a:pt x="35907" y="32250"/>
                  </a:cubicBezTo>
                  <a:cubicBezTo>
                    <a:pt x="27223" y="26309"/>
                    <a:pt x="20641" y="22835"/>
                    <a:pt x="16437" y="20641"/>
                  </a:cubicBezTo>
                  <a:lnTo>
                    <a:pt x="18630" y="17991"/>
                  </a:lnTo>
                  <a:cubicBezTo>
                    <a:pt x="21464" y="19453"/>
                    <a:pt x="27040" y="22287"/>
                    <a:pt x="38009" y="29691"/>
                  </a:cubicBezTo>
                  <a:cubicBezTo>
                    <a:pt x="44865" y="21007"/>
                    <a:pt x="47333" y="14791"/>
                    <a:pt x="48430" y="11958"/>
                  </a:cubicBezTo>
                  <a:lnTo>
                    <a:pt x="51629" y="13512"/>
                  </a:lnTo>
                  <a:close/>
                </a:path>
              </a:pathLst>
            </a:custGeom>
            <a:solidFill>
              <a:srgbClr val="231815"/>
            </a:solidFill>
            <a:ln w="9120" cap="flat">
              <a:noFill/>
              <a:prstDash val="solid"/>
              <a:miter/>
            </a:ln>
          </p:spPr>
          <p:txBody>
            <a:bodyPr rtlCol="0" anchor="ctr"/>
            <a:lstStyle/>
            <a:p>
              <a:endParaRPr lang="ja-JP" altLang="en-US" sz="1706"/>
            </a:p>
          </p:txBody>
        </p:sp>
        <p:sp>
          <p:nvSpPr>
            <p:cNvPr id="66" name="フリーフォーム: 図形 65">
              <a:extLst>
                <a:ext uri="{FF2B5EF4-FFF2-40B4-BE49-F238E27FC236}">
                  <a16:creationId xmlns:a16="http://schemas.microsoft.com/office/drawing/2014/main" id="{D44E05F7-128A-4773-B700-77D61CA938D5}"/>
                </a:ext>
              </a:extLst>
            </p:cNvPr>
            <p:cNvSpPr/>
            <p:nvPr/>
          </p:nvSpPr>
          <p:spPr>
            <a:xfrm>
              <a:off x="8701739" y="6305445"/>
              <a:ext cx="63986" cy="63986"/>
            </a:xfrm>
            <a:custGeom>
              <a:avLst/>
              <a:gdLst>
                <a:gd name="connsiteX0" fmla="*/ 6564 w 63985"/>
                <a:gd name="connsiteY0" fmla="*/ 21190 h 63985"/>
                <a:gd name="connsiteX1" fmla="*/ 20459 w 63985"/>
                <a:gd name="connsiteY1" fmla="*/ 6564 h 63985"/>
                <a:gd name="connsiteX2" fmla="*/ 24115 w 63985"/>
                <a:gd name="connsiteY2" fmla="*/ 6564 h 63985"/>
                <a:gd name="connsiteX3" fmla="*/ 34170 w 63985"/>
                <a:gd name="connsiteY3" fmla="*/ 16437 h 63985"/>
                <a:gd name="connsiteX4" fmla="*/ 32250 w 63985"/>
                <a:gd name="connsiteY4" fmla="*/ 19362 h 63985"/>
                <a:gd name="connsiteX5" fmla="*/ 22378 w 63985"/>
                <a:gd name="connsiteY5" fmla="*/ 10038 h 63985"/>
                <a:gd name="connsiteX6" fmla="*/ 8301 w 63985"/>
                <a:gd name="connsiteY6" fmla="*/ 24389 h 63985"/>
                <a:gd name="connsiteX7" fmla="*/ 6564 w 63985"/>
                <a:gd name="connsiteY7" fmla="*/ 21190 h 63985"/>
                <a:gd name="connsiteX8" fmla="*/ 25120 w 63985"/>
                <a:gd name="connsiteY8" fmla="*/ 47241 h 63985"/>
                <a:gd name="connsiteX9" fmla="*/ 31519 w 63985"/>
                <a:gd name="connsiteY9" fmla="*/ 58302 h 63985"/>
                <a:gd name="connsiteX10" fmla="*/ 28320 w 63985"/>
                <a:gd name="connsiteY10" fmla="*/ 59947 h 63985"/>
                <a:gd name="connsiteX11" fmla="*/ 27131 w 63985"/>
                <a:gd name="connsiteY11" fmla="*/ 57113 h 63985"/>
                <a:gd name="connsiteX12" fmla="*/ 7479 w 63985"/>
                <a:gd name="connsiteY12" fmla="*/ 62781 h 63985"/>
                <a:gd name="connsiteX13" fmla="*/ 6747 w 63985"/>
                <a:gd name="connsiteY13" fmla="*/ 59399 h 63985"/>
                <a:gd name="connsiteX14" fmla="*/ 11135 w 63985"/>
                <a:gd name="connsiteY14" fmla="*/ 58393 h 63985"/>
                <a:gd name="connsiteX15" fmla="*/ 11135 w 63985"/>
                <a:gd name="connsiteY15" fmla="*/ 23475 h 63985"/>
                <a:gd name="connsiteX16" fmla="*/ 19819 w 63985"/>
                <a:gd name="connsiteY16" fmla="*/ 23475 h 63985"/>
                <a:gd name="connsiteX17" fmla="*/ 19819 w 63985"/>
                <a:gd name="connsiteY17" fmla="*/ 17442 h 63985"/>
                <a:gd name="connsiteX18" fmla="*/ 23109 w 63985"/>
                <a:gd name="connsiteY18" fmla="*/ 17442 h 63985"/>
                <a:gd name="connsiteX19" fmla="*/ 23109 w 63985"/>
                <a:gd name="connsiteY19" fmla="*/ 23475 h 63985"/>
                <a:gd name="connsiteX20" fmla="*/ 31519 w 63985"/>
                <a:gd name="connsiteY20" fmla="*/ 23475 h 63985"/>
                <a:gd name="connsiteX21" fmla="*/ 31519 w 63985"/>
                <a:gd name="connsiteY21" fmla="*/ 44316 h 63985"/>
                <a:gd name="connsiteX22" fmla="*/ 14426 w 63985"/>
                <a:gd name="connsiteY22" fmla="*/ 44316 h 63985"/>
                <a:gd name="connsiteX23" fmla="*/ 14426 w 63985"/>
                <a:gd name="connsiteY23" fmla="*/ 57662 h 63985"/>
                <a:gd name="connsiteX24" fmla="*/ 25852 w 63985"/>
                <a:gd name="connsiteY24" fmla="*/ 54371 h 63985"/>
                <a:gd name="connsiteX25" fmla="*/ 22378 w 63985"/>
                <a:gd name="connsiteY25" fmla="*/ 48795 h 63985"/>
                <a:gd name="connsiteX26" fmla="*/ 25120 w 63985"/>
                <a:gd name="connsiteY26" fmla="*/ 47241 h 63985"/>
                <a:gd name="connsiteX27" fmla="*/ 28228 w 63985"/>
                <a:gd name="connsiteY27" fmla="*/ 26217 h 63985"/>
                <a:gd name="connsiteX28" fmla="*/ 14426 w 63985"/>
                <a:gd name="connsiteY28" fmla="*/ 26217 h 63985"/>
                <a:gd name="connsiteX29" fmla="*/ 14426 w 63985"/>
                <a:gd name="connsiteY29" fmla="*/ 32433 h 63985"/>
                <a:gd name="connsiteX30" fmla="*/ 28228 w 63985"/>
                <a:gd name="connsiteY30" fmla="*/ 32433 h 63985"/>
                <a:gd name="connsiteX31" fmla="*/ 28228 w 63985"/>
                <a:gd name="connsiteY31" fmla="*/ 26217 h 63985"/>
                <a:gd name="connsiteX32" fmla="*/ 28228 w 63985"/>
                <a:gd name="connsiteY32" fmla="*/ 35267 h 63985"/>
                <a:gd name="connsiteX33" fmla="*/ 14426 w 63985"/>
                <a:gd name="connsiteY33" fmla="*/ 35267 h 63985"/>
                <a:gd name="connsiteX34" fmla="*/ 14426 w 63985"/>
                <a:gd name="connsiteY34" fmla="*/ 41391 h 63985"/>
                <a:gd name="connsiteX35" fmla="*/ 28228 w 63985"/>
                <a:gd name="connsiteY35" fmla="*/ 41391 h 63985"/>
                <a:gd name="connsiteX36" fmla="*/ 28228 w 63985"/>
                <a:gd name="connsiteY36" fmla="*/ 35267 h 63985"/>
                <a:gd name="connsiteX37" fmla="*/ 38009 w 63985"/>
                <a:gd name="connsiteY37" fmla="*/ 61592 h 63985"/>
                <a:gd name="connsiteX38" fmla="*/ 50349 w 63985"/>
                <a:gd name="connsiteY38" fmla="*/ 50806 h 63985"/>
                <a:gd name="connsiteX39" fmla="*/ 43768 w 63985"/>
                <a:gd name="connsiteY39" fmla="*/ 30056 h 63985"/>
                <a:gd name="connsiteX40" fmla="*/ 46784 w 63985"/>
                <a:gd name="connsiteY40" fmla="*/ 29691 h 63985"/>
                <a:gd name="connsiteX41" fmla="*/ 52451 w 63985"/>
                <a:gd name="connsiteY41" fmla="*/ 47881 h 63985"/>
                <a:gd name="connsiteX42" fmla="*/ 59490 w 63985"/>
                <a:gd name="connsiteY42" fmla="*/ 27863 h 63985"/>
                <a:gd name="connsiteX43" fmla="*/ 40843 w 63985"/>
                <a:gd name="connsiteY43" fmla="*/ 27863 h 63985"/>
                <a:gd name="connsiteX44" fmla="*/ 40843 w 63985"/>
                <a:gd name="connsiteY44" fmla="*/ 32067 h 63985"/>
                <a:gd name="connsiteX45" fmla="*/ 33439 w 63985"/>
                <a:gd name="connsiteY45" fmla="*/ 65066 h 63985"/>
                <a:gd name="connsiteX46" fmla="*/ 30331 w 63985"/>
                <a:gd name="connsiteY46" fmla="*/ 62872 h 63985"/>
                <a:gd name="connsiteX47" fmla="*/ 37369 w 63985"/>
                <a:gd name="connsiteY47" fmla="*/ 31976 h 63985"/>
                <a:gd name="connsiteX48" fmla="*/ 37369 w 63985"/>
                <a:gd name="connsiteY48" fmla="*/ 9215 h 63985"/>
                <a:gd name="connsiteX49" fmla="*/ 65889 w 63985"/>
                <a:gd name="connsiteY49" fmla="*/ 9215 h 63985"/>
                <a:gd name="connsiteX50" fmla="*/ 65889 w 63985"/>
                <a:gd name="connsiteY50" fmla="*/ 12415 h 63985"/>
                <a:gd name="connsiteX51" fmla="*/ 40843 w 63985"/>
                <a:gd name="connsiteY51" fmla="*/ 12415 h 63985"/>
                <a:gd name="connsiteX52" fmla="*/ 40843 w 63985"/>
                <a:gd name="connsiteY52" fmla="*/ 24846 h 63985"/>
                <a:gd name="connsiteX53" fmla="*/ 63329 w 63985"/>
                <a:gd name="connsiteY53" fmla="*/ 24846 h 63985"/>
                <a:gd name="connsiteX54" fmla="*/ 54371 w 63985"/>
                <a:gd name="connsiteY54" fmla="*/ 51355 h 63985"/>
                <a:gd name="connsiteX55" fmla="*/ 66163 w 63985"/>
                <a:gd name="connsiteY55" fmla="*/ 62324 h 63985"/>
                <a:gd name="connsiteX56" fmla="*/ 63786 w 63985"/>
                <a:gd name="connsiteY56" fmla="*/ 65523 h 63985"/>
                <a:gd name="connsiteX57" fmla="*/ 52360 w 63985"/>
                <a:gd name="connsiteY57" fmla="*/ 54097 h 63985"/>
                <a:gd name="connsiteX58" fmla="*/ 40660 w 63985"/>
                <a:gd name="connsiteY58" fmla="*/ 64609 h 63985"/>
                <a:gd name="connsiteX59" fmla="*/ 38009 w 63985"/>
                <a:gd name="connsiteY59" fmla="*/ 61592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3985" h="63985">
                  <a:moveTo>
                    <a:pt x="6564" y="21190"/>
                  </a:moveTo>
                  <a:cubicBezTo>
                    <a:pt x="11683" y="17899"/>
                    <a:pt x="16711" y="13512"/>
                    <a:pt x="20459" y="6564"/>
                  </a:cubicBezTo>
                  <a:lnTo>
                    <a:pt x="24115" y="6564"/>
                  </a:lnTo>
                  <a:cubicBezTo>
                    <a:pt x="27314" y="11683"/>
                    <a:pt x="31610" y="14791"/>
                    <a:pt x="34170" y="16437"/>
                  </a:cubicBezTo>
                  <a:lnTo>
                    <a:pt x="32250" y="19362"/>
                  </a:lnTo>
                  <a:cubicBezTo>
                    <a:pt x="29417" y="17442"/>
                    <a:pt x="24938" y="13786"/>
                    <a:pt x="22378" y="10038"/>
                  </a:cubicBezTo>
                  <a:cubicBezTo>
                    <a:pt x="18448" y="16802"/>
                    <a:pt x="13420" y="21007"/>
                    <a:pt x="8301" y="24389"/>
                  </a:cubicBezTo>
                  <a:lnTo>
                    <a:pt x="6564" y="21190"/>
                  </a:lnTo>
                  <a:close/>
                  <a:moveTo>
                    <a:pt x="25120" y="47241"/>
                  </a:moveTo>
                  <a:cubicBezTo>
                    <a:pt x="27588" y="50441"/>
                    <a:pt x="29599" y="53640"/>
                    <a:pt x="31519" y="58302"/>
                  </a:cubicBezTo>
                  <a:lnTo>
                    <a:pt x="28320" y="59947"/>
                  </a:lnTo>
                  <a:cubicBezTo>
                    <a:pt x="27771" y="58667"/>
                    <a:pt x="27497" y="58027"/>
                    <a:pt x="27131" y="57113"/>
                  </a:cubicBezTo>
                  <a:cubicBezTo>
                    <a:pt x="25577" y="57662"/>
                    <a:pt x="19179" y="59947"/>
                    <a:pt x="7479" y="62781"/>
                  </a:cubicBezTo>
                  <a:lnTo>
                    <a:pt x="6747" y="59399"/>
                  </a:lnTo>
                  <a:cubicBezTo>
                    <a:pt x="9764" y="58759"/>
                    <a:pt x="10404" y="58576"/>
                    <a:pt x="11135" y="58393"/>
                  </a:cubicBezTo>
                  <a:lnTo>
                    <a:pt x="11135" y="23475"/>
                  </a:lnTo>
                  <a:lnTo>
                    <a:pt x="19819" y="23475"/>
                  </a:lnTo>
                  <a:lnTo>
                    <a:pt x="19819" y="17442"/>
                  </a:lnTo>
                  <a:lnTo>
                    <a:pt x="23109" y="17442"/>
                  </a:lnTo>
                  <a:lnTo>
                    <a:pt x="23109" y="23475"/>
                  </a:lnTo>
                  <a:lnTo>
                    <a:pt x="31519" y="23475"/>
                  </a:lnTo>
                  <a:lnTo>
                    <a:pt x="31519" y="44316"/>
                  </a:lnTo>
                  <a:lnTo>
                    <a:pt x="14426" y="44316"/>
                  </a:lnTo>
                  <a:lnTo>
                    <a:pt x="14426" y="57662"/>
                  </a:lnTo>
                  <a:cubicBezTo>
                    <a:pt x="21464" y="55742"/>
                    <a:pt x="22287" y="55559"/>
                    <a:pt x="25852" y="54371"/>
                  </a:cubicBezTo>
                  <a:cubicBezTo>
                    <a:pt x="24115" y="51172"/>
                    <a:pt x="23201" y="49892"/>
                    <a:pt x="22378" y="48795"/>
                  </a:cubicBezTo>
                  <a:lnTo>
                    <a:pt x="25120" y="47241"/>
                  </a:lnTo>
                  <a:close/>
                  <a:moveTo>
                    <a:pt x="28228" y="26217"/>
                  </a:moveTo>
                  <a:lnTo>
                    <a:pt x="14426" y="26217"/>
                  </a:lnTo>
                  <a:lnTo>
                    <a:pt x="14426" y="32433"/>
                  </a:lnTo>
                  <a:lnTo>
                    <a:pt x="28228" y="32433"/>
                  </a:lnTo>
                  <a:lnTo>
                    <a:pt x="28228" y="26217"/>
                  </a:lnTo>
                  <a:close/>
                  <a:moveTo>
                    <a:pt x="28228" y="35267"/>
                  </a:moveTo>
                  <a:lnTo>
                    <a:pt x="14426" y="35267"/>
                  </a:lnTo>
                  <a:lnTo>
                    <a:pt x="14426" y="41391"/>
                  </a:lnTo>
                  <a:lnTo>
                    <a:pt x="28228" y="41391"/>
                  </a:lnTo>
                  <a:lnTo>
                    <a:pt x="28228" y="35267"/>
                  </a:lnTo>
                  <a:close/>
                  <a:moveTo>
                    <a:pt x="38009" y="61592"/>
                  </a:moveTo>
                  <a:cubicBezTo>
                    <a:pt x="44133" y="58119"/>
                    <a:pt x="47881" y="54097"/>
                    <a:pt x="50349" y="50806"/>
                  </a:cubicBezTo>
                  <a:cubicBezTo>
                    <a:pt x="45870" y="42671"/>
                    <a:pt x="44225" y="33073"/>
                    <a:pt x="43768" y="30056"/>
                  </a:cubicBezTo>
                  <a:lnTo>
                    <a:pt x="46784" y="29691"/>
                  </a:lnTo>
                  <a:cubicBezTo>
                    <a:pt x="48064" y="35907"/>
                    <a:pt x="49618" y="42122"/>
                    <a:pt x="52451" y="47881"/>
                  </a:cubicBezTo>
                  <a:cubicBezTo>
                    <a:pt x="56565" y="41574"/>
                    <a:pt x="58667" y="35267"/>
                    <a:pt x="59490" y="27863"/>
                  </a:cubicBezTo>
                  <a:lnTo>
                    <a:pt x="40843" y="27863"/>
                  </a:lnTo>
                  <a:lnTo>
                    <a:pt x="40843" y="32067"/>
                  </a:lnTo>
                  <a:cubicBezTo>
                    <a:pt x="40843" y="37461"/>
                    <a:pt x="39929" y="56199"/>
                    <a:pt x="33439" y="65066"/>
                  </a:cubicBezTo>
                  <a:lnTo>
                    <a:pt x="30331" y="62872"/>
                  </a:lnTo>
                  <a:cubicBezTo>
                    <a:pt x="37278" y="53731"/>
                    <a:pt x="37369" y="34261"/>
                    <a:pt x="37369" y="31976"/>
                  </a:cubicBezTo>
                  <a:lnTo>
                    <a:pt x="37369" y="9215"/>
                  </a:lnTo>
                  <a:lnTo>
                    <a:pt x="65889" y="9215"/>
                  </a:lnTo>
                  <a:lnTo>
                    <a:pt x="65889" y="12415"/>
                  </a:lnTo>
                  <a:lnTo>
                    <a:pt x="40843" y="12415"/>
                  </a:lnTo>
                  <a:lnTo>
                    <a:pt x="40843" y="24846"/>
                  </a:lnTo>
                  <a:lnTo>
                    <a:pt x="63329" y="24846"/>
                  </a:lnTo>
                  <a:cubicBezTo>
                    <a:pt x="62598" y="34261"/>
                    <a:pt x="59764" y="43494"/>
                    <a:pt x="54371" y="51355"/>
                  </a:cubicBezTo>
                  <a:cubicBezTo>
                    <a:pt x="58027" y="56931"/>
                    <a:pt x="62232" y="59856"/>
                    <a:pt x="66163" y="62324"/>
                  </a:cubicBezTo>
                  <a:lnTo>
                    <a:pt x="63786" y="65523"/>
                  </a:lnTo>
                  <a:cubicBezTo>
                    <a:pt x="57845" y="61318"/>
                    <a:pt x="55102" y="58027"/>
                    <a:pt x="52360" y="54097"/>
                  </a:cubicBezTo>
                  <a:cubicBezTo>
                    <a:pt x="47515" y="60313"/>
                    <a:pt x="42488" y="63421"/>
                    <a:pt x="40660" y="64609"/>
                  </a:cubicBezTo>
                  <a:lnTo>
                    <a:pt x="38009" y="61592"/>
                  </a:lnTo>
                  <a:close/>
                </a:path>
              </a:pathLst>
            </a:custGeom>
            <a:solidFill>
              <a:srgbClr val="231815"/>
            </a:solidFill>
            <a:ln w="9120" cap="flat">
              <a:noFill/>
              <a:prstDash val="solid"/>
              <a:miter/>
            </a:ln>
          </p:spPr>
          <p:txBody>
            <a:bodyPr rtlCol="0" anchor="ctr"/>
            <a:lstStyle/>
            <a:p>
              <a:endParaRPr lang="ja-JP" altLang="en-US" sz="1706"/>
            </a:p>
          </p:txBody>
        </p:sp>
        <p:sp>
          <p:nvSpPr>
            <p:cNvPr id="67" name="フリーフォーム: 図形 66">
              <a:extLst>
                <a:ext uri="{FF2B5EF4-FFF2-40B4-BE49-F238E27FC236}">
                  <a16:creationId xmlns:a16="http://schemas.microsoft.com/office/drawing/2014/main" id="{E5B8A3CB-9865-4BFD-85A5-053B55673CA7}"/>
                </a:ext>
              </a:extLst>
            </p:cNvPr>
            <p:cNvSpPr/>
            <p:nvPr/>
          </p:nvSpPr>
          <p:spPr>
            <a:xfrm>
              <a:off x="8770387" y="6308553"/>
              <a:ext cx="63986" cy="63986"/>
            </a:xfrm>
            <a:custGeom>
              <a:avLst/>
              <a:gdLst>
                <a:gd name="connsiteX0" fmla="*/ 55834 w 63985"/>
                <a:gd name="connsiteY0" fmla="*/ 61684 h 63985"/>
                <a:gd name="connsiteX1" fmla="*/ 55834 w 63985"/>
                <a:gd name="connsiteY1" fmla="*/ 58119 h 63985"/>
                <a:gd name="connsiteX2" fmla="*/ 10038 w 63985"/>
                <a:gd name="connsiteY2" fmla="*/ 58119 h 63985"/>
                <a:gd name="connsiteX3" fmla="*/ 10038 w 63985"/>
                <a:gd name="connsiteY3" fmla="*/ 61684 h 63985"/>
                <a:gd name="connsiteX4" fmla="*/ 6564 w 63985"/>
                <a:gd name="connsiteY4" fmla="*/ 61684 h 63985"/>
                <a:gd name="connsiteX5" fmla="*/ 6564 w 63985"/>
                <a:gd name="connsiteY5" fmla="*/ 6564 h 63985"/>
                <a:gd name="connsiteX6" fmla="*/ 59581 w 63985"/>
                <a:gd name="connsiteY6" fmla="*/ 6564 h 63985"/>
                <a:gd name="connsiteX7" fmla="*/ 59581 w 63985"/>
                <a:gd name="connsiteY7" fmla="*/ 61684 h 63985"/>
                <a:gd name="connsiteX8" fmla="*/ 55834 w 63985"/>
                <a:gd name="connsiteY8" fmla="*/ 61684 h 63985"/>
                <a:gd name="connsiteX9" fmla="*/ 30970 w 63985"/>
                <a:gd name="connsiteY9" fmla="*/ 9855 h 63985"/>
                <a:gd name="connsiteX10" fmla="*/ 10038 w 63985"/>
                <a:gd name="connsiteY10" fmla="*/ 9855 h 63985"/>
                <a:gd name="connsiteX11" fmla="*/ 10038 w 63985"/>
                <a:gd name="connsiteY11" fmla="*/ 30239 h 63985"/>
                <a:gd name="connsiteX12" fmla="*/ 30970 w 63985"/>
                <a:gd name="connsiteY12" fmla="*/ 30239 h 63985"/>
                <a:gd name="connsiteX13" fmla="*/ 30970 w 63985"/>
                <a:gd name="connsiteY13" fmla="*/ 9855 h 63985"/>
                <a:gd name="connsiteX14" fmla="*/ 30970 w 63985"/>
                <a:gd name="connsiteY14" fmla="*/ 33530 h 63985"/>
                <a:gd name="connsiteX15" fmla="*/ 10038 w 63985"/>
                <a:gd name="connsiteY15" fmla="*/ 33530 h 63985"/>
                <a:gd name="connsiteX16" fmla="*/ 10038 w 63985"/>
                <a:gd name="connsiteY16" fmla="*/ 54737 h 63985"/>
                <a:gd name="connsiteX17" fmla="*/ 30970 w 63985"/>
                <a:gd name="connsiteY17" fmla="*/ 54737 h 63985"/>
                <a:gd name="connsiteX18" fmla="*/ 30970 w 63985"/>
                <a:gd name="connsiteY18" fmla="*/ 33530 h 63985"/>
                <a:gd name="connsiteX19" fmla="*/ 55834 w 63985"/>
                <a:gd name="connsiteY19" fmla="*/ 9855 h 63985"/>
                <a:gd name="connsiteX20" fmla="*/ 34444 w 63985"/>
                <a:gd name="connsiteY20" fmla="*/ 9855 h 63985"/>
                <a:gd name="connsiteX21" fmla="*/ 34444 w 63985"/>
                <a:gd name="connsiteY21" fmla="*/ 30239 h 63985"/>
                <a:gd name="connsiteX22" fmla="*/ 55834 w 63985"/>
                <a:gd name="connsiteY22" fmla="*/ 30239 h 63985"/>
                <a:gd name="connsiteX23" fmla="*/ 55834 w 63985"/>
                <a:gd name="connsiteY23" fmla="*/ 9855 h 63985"/>
                <a:gd name="connsiteX24" fmla="*/ 55834 w 63985"/>
                <a:gd name="connsiteY24" fmla="*/ 33530 h 63985"/>
                <a:gd name="connsiteX25" fmla="*/ 34444 w 63985"/>
                <a:gd name="connsiteY25" fmla="*/ 33530 h 63985"/>
                <a:gd name="connsiteX26" fmla="*/ 34444 w 63985"/>
                <a:gd name="connsiteY26" fmla="*/ 54737 h 63985"/>
                <a:gd name="connsiteX27" fmla="*/ 55834 w 63985"/>
                <a:gd name="connsiteY27" fmla="*/ 54737 h 63985"/>
                <a:gd name="connsiteX28" fmla="*/ 55834 w 63985"/>
                <a:gd name="connsiteY28" fmla="*/ 33530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985" h="63985">
                  <a:moveTo>
                    <a:pt x="55834" y="61684"/>
                  </a:moveTo>
                  <a:lnTo>
                    <a:pt x="55834" y="58119"/>
                  </a:lnTo>
                  <a:lnTo>
                    <a:pt x="10038" y="58119"/>
                  </a:lnTo>
                  <a:lnTo>
                    <a:pt x="10038" y="61684"/>
                  </a:lnTo>
                  <a:lnTo>
                    <a:pt x="6564" y="61684"/>
                  </a:lnTo>
                  <a:lnTo>
                    <a:pt x="6564" y="6564"/>
                  </a:lnTo>
                  <a:lnTo>
                    <a:pt x="59581" y="6564"/>
                  </a:lnTo>
                  <a:lnTo>
                    <a:pt x="59581" y="61684"/>
                  </a:lnTo>
                  <a:lnTo>
                    <a:pt x="55834" y="61684"/>
                  </a:lnTo>
                  <a:close/>
                  <a:moveTo>
                    <a:pt x="30970" y="9855"/>
                  </a:moveTo>
                  <a:lnTo>
                    <a:pt x="10038" y="9855"/>
                  </a:lnTo>
                  <a:lnTo>
                    <a:pt x="10038" y="30239"/>
                  </a:lnTo>
                  <a:lnTo>
                    <a:pt x="30970" y="30239"/>
                  </a:lnTo>
                  <a:lnTo>
                    <a:pt x="30970" y="9855"/>
                  </a:lnTo>
                  <a:close/>
                  <a:moveTo>
                    <a:pt x="30970" y="33530"/>
                  </a:moveTo>
                  <a:lnTo>
                    <a:pt x="10038" y="33530"/>
                  </a:lnTo>
                  <a:lnTo>
                    <a:pt x="10038" y="54737"/>
                  </a:lnTo>
                  <a:lnTo>
                    <a:pt x="30970" y="54737"/>
                  </a:lnTo>
                  <a:lnTo>
                    <a:pt x="30970" y="33530"/>
                  </a:lnTo>
                  <a:close/>
                  <a:moveTo>
                    <a:pt x="55834" y="9855"/>
                  </a:moveTo>
                  <a:lnTo>
                    <a:pt x="34444" y="9855"/>
                  </a:lnTo>
                  <a:lnTo>
                    <a:pt x="34444" y="30239"/>
                  </a:lnTo>
                  <a:lnTo>
                    <a:pt x="55834" y="30239"/>
                  </a:lnTo>
                  <a:lnTo>
                    <a:pt x="55834" y="9855"/>
                  </a:lnTo>
                  <a:close/>
                  <a:moveTo>
                    <a:pt x="55834" y="33530"/>
                  </a:moveTo>
                  <a:lnTo>
                    <a:pt x="34444" y="33530"/>
                  </a:lnTo>
                  <a:lnTo>
                    <a:pt x="34444" y="54737"/>
                  </a:lnTo>
                  <a:lnTo>
                    <a:pt x="55834" y="54737"/>
                  </a:lnTo>
                  <a:lnTo>
                    <a:pt x="55834" y="33530"/>
                  </a:lnTo>
                  <a:close/>
                </a:path>
              </a:pathLst>
            </a:custGeom>
            <a:solidFill>
              <a:srgbClr val="231815"/>
            </a:solidFill>
            <a:ln w="9120" cap="flat">
              <a:noFill/>
              <a:prstDash val="solid"/>
              <a:miter/>
            </a:ln>
          </p:spPr>
          <p:txBody>
            <a:bodyPr rtlCol="0" anchor="ctr"/>
            <a:lstStyle/>
            <a:p>
              <a:endParaRPr lang="ja-JP" altLang="en-US" sz="1706"/>
            </a:p>
          </p:txBody>
        </p:sp>
        <p:sp>
          <p:nvSpPr>
            <p:cNvPr id="68" name="フリーフォーム: 図形 67">
              <a:extLst>
                <a:ext uri="{FF2B5EF4-FFF2-40B4-BE49-F238E27FC236}">
                  <a16:creationId xmlns:a16="http://schemas.microsoft.com/office/drawing/2014/main" id="{2623145E-791A-4F0A-B3DC-74AED85FC03C}"/>
                </a:ext>
              </a:extLst>
            </p:cNvPr>
            <p:cNvSpPr/>
            <p:nvPr/>
          </p:nvSpPr>
          <p:spPr>
            <a:xfrm>
              <a:off x="8831631" y="6305354"/>
              <a:ext cx="73127" cy="63986"/>
            </a:xfrm>
            <a:custGeom>
              <a:avLst/>
              <a:gdLst>
                <a:gd name="connsiteX0" fmla="*/ 24024 w 73126"/>
                <a:gd name="connsiteY0" fmla="*/ 40751 h 63985"/>
                <a:gd name="connsiteX1" fmla="*/ 19362 w 73126"/>
                <a:gd name="connsiteY1" fmla="*/ 33621 h 63985"/>
                <a:gd name="connsiteX2" fmla="*/ 19362 w 73126"/>
                <a:gd name="connsiteY2" fmla="*/ 64975 h 63985"/>
                <a:gd name="connsiteX3" fmla="*/ 16071 w 73126"/>
                <a:gd name="connsiteY3" fmla="*/ 64975 h 63985"/>
                <a:gd name="connsiteX4" fmla="*/ 16071 w 73126"/>
                <a:gd name="connsiteY4" fmla="*/ 32524 h 63985"/>
                <a:gd name="connsiteX5" fmla="*/ 8393 w 73126"/>
                <a:gd name="connsiteY5" fmla="*/ 47973 h 63985"/>
                <a:gd name="connsiteX6" fmla="*/ 6564 w 73126"/>
                <a:gd name="connsiteY6" fmla="*/ 44865 h 63985"/>
                <a:gd name="connsiteX7" fmla="*/ 15980 w 73126"/>
                <a:gd name="connsiteY7" fmla="*/ 23384 h 63985"/>
                <a:gd name="connsiteX8" fmla="*/ 7479 w 73126"/>
                <a:gd name="connsiteY8" fmla="*/ 23384 h 63985"/>
                <a:gd name="connsiteX9" fmla="*/ 7479 w 73126"/>
                <a:gd name="connsiteY9" fmla="*/ 20276 h 63985"/>
                <a:gd name="connsiteX10" fmla="*/ 15980 w 73126"/>
                <a:gd name="connsiteY10" fmla="*/ 20276 h 63985"/>
                <a:gd name="connsiteX11" fmla="*/ 15980 w 73126"/>
                <a:gd name="connsiteY11" fmla="*/ 6564 h 63985"/>
                <a:gd name="connsiteX12" fmla="*/ 19270 w 73126"/>
                <a:gd name="connsiteY12" fmla="*/ 6564 h 63985"/>
                <a:gd name="connsiteX13" fmla="*/ 19270 w 73126"/>
                <a:gd name="connsiteY13" fmla="*/ 20276 h 63985"/>
                <a:gd name="connsiteX14" fmla="*/ 25669 w 73126"/>
                <a:gd name="connsiteY14" fmla="*/ 20276 h 63985"/>
                <a:gd name="connsiteX15" fmla="*/ 25669 w 73126"/>
                <a:gd name="connsiteY15" fmla="*/ 23384 h 63985"/>
                <a:gd name="connsiteX16" fmla="*/ 19270 w 73126"/>
                <a:gd name="connsiteY16" fmla="*/ 23384 h 63985"/>
                <a:gd name="connsiteX17" fmla="*/ 19270 w 73126"/>
                <a:gd name="connsiteY17" fmla="*/ 27040 h 63985"/>
                <a:gd name="connsiteX18" fmla="*/ 25943 w 73126"/>
                <a:gd name="connsiteY18" fmla="*/ 38192 h 63985"/>
                <a:gd name="connsiteX19" fmla="*/ 24024 w 73126"/>
                <a:gd name="connsiteY19" fmla="*/ 40751 h 63985"/>
                <a:gd name="connsiteX20" fmla="*/ 24663 w 73126"/>
                <a:gd name="connsiteY20" fmla="*/ 29234 h 63985"/>
                <a:gd name="connsiteX21" fmla="*/ 38283 w 73126"/>
                <a:gd name="connsiteY21" fmla="*/ 18813 h 63985"/>
                <a:gd name="connsiteX22" fmla="*/ 26583 w 73126"/>
                <a:gd name="connsiteY22" fmla="*/ 18813 h 63985"/>
                <a:gd name="connsiteX23" fmla="*/ 26583 w 73126"/>
                <a:gd name="connsiteY23" fmla="*/ 15980 h 63985"/>
                <a:gd name="connsiteX24" fmla="*/ 40020 w 73126"/>
                <a:gd name="connsiteY24" fmla="*/ 15980 h 63985"/>
                <a:gd name="connsiteX25" fmla="*/ 42214 w 73126"/>
                <a:gd name="connsiteY25" fmla="*/ 11226 h 63985"/>
                <a:gd name="connsiteX26" fmla="*/ 28960 w 73126"/>
                <a:gd name="connsiteY26" fmla="*/ 11775 h 63985"/>
                <a:gd name="connsiteX27" fmla="*/ 27954 w 73126"/>
                <a:gd name="connsiteY27" fmla="*/ 8941 h 63985"/>
                <a:gd name="connsiteX28" fmla="*/ 59307 w 73126"/>
                <a:gd name="connsiteY28" fmla="*/ 6747 h 63985"/>
                <a:gd name="connsiteX29" fmla="*/ 61501 w 73126"/>
                <a:gd name="connsiteY29" fmla="*/ 9398 h 63985"/>
                <a:gd name="connsiteX30" fmla="*/ 45596 w 73126"/>
                <a:gd name="connsiteY30" fmla="*/ 10952 h 63985"/>
                <a:gd name="connsiteX31" fmla="*/ 43402 w 73126"/>
                <a:gd name="connsiteY31" fmla="*/ 15888 h 63985"/>
                <a:gd name="connsiteX32" fmla="*/ 65706 w 73126"/>
                <a:gd name="connsiteY32" fmla="*/ 15888 h 63985"/>
                <a:gd name="connsiteX33" fmla="*/ 65706 w 73126"/>
                <a:gd name="connsiteY33" fmla="*/ 18722 h 63985"/>
                <a:gd name="connsiteX34" fmla="*/ 53183 w 73126"/>
                <a:gd name="connsiteY34" fmla="*/ 18722 h 63985"/>
                <a:gd name="connsiteX35" fmla="*/ 66711 w 73126"/>
                <a:gd name="connsiteY35" fmla="*/ 29691 h 63985"/>
                <a:gd name="connsiteX36" fmla="*/ 65432 w 73126"/>
                <a:gd name="connsiteY36" fmla="*/ 32342 h 63985"/>
                <a:gd name="connsiteX37" fmla="*/ 56931 w 73126"/>
                <a:gd name="connsiteY37" fmla="*/ 27588 h 63985"/>
                <a:gd name="connsiteX38" fmla="*/ 56931 w 73126"/>
                <a:gd name="connsiteY38" fmla="*/ 35175 h 63985"/>
                <a:gd name="connsiteX39" fmla="*/ 33804 w 73126"/>
                <a:gd name="connsiteY39" fmla="*/ 35175 h 63985"/>
                <a:gd name="connsiteX40" fmla="*/ 33804 w 73126"/>
                <a:gd name="connsiteY40" fmla="*/ 27406 h 63985"/>
                <a:gd name="connsiteX41" fmla="*/ 26309 w 73126"/>
                <a:gd name="connsiteY41" fmla="*/ 31976 h 63985"/>
                <a:gd name="connsiteX42" fmla="*/ 24663 w 73126"/>
                <a:gd name="connsiteY42" fmla="*/ 29234 h 63985"/>
                <a:gd name="connsiteX43" fmla="*/ 63329 w 73126"/>
                <a:gd name="connsiteY43" fmla="*/ 60861 h 63985"/>
                <a:gd name="connsiteX44" fmla="*/ 58210 w 73126"/>
                <a:gd name="connsiteY44" fmla="*/ 65066 h 63985"/>
                <a:gd name="connsiteX45" fmla="*/ 53823 w 73126"/>
                <a:gd name="connsiteY45" fmla="*/ 65066 h 63985"/>
                <a:gd name="connsiteX46" fmla="*/ 53091 w 73126"/>
                <a:gd name="connsiteY46" fmla="*/ 61592 h 63985"/>
                <a:gd name="connsiteX47" fmla="*/ 57570 w 73126"/>
                <a:gd name="connsiteY47" fmla="*/ 61684 h 63985"/>
                <a:gd name="connsiteX48" fmla="*/ 59764 w 73126"/>
                <a:gd name="connsiteY48" fmla="*/ 59399 h 63985"/>
                <a:gd name="connsiteX49" fmla="*/ 59764 w 73126"/>
                <a:gd name="connsiteY49" fmla="*/ 41574 h 63985"/>
                <a:gd name="connsiteX50" fmla="*/ 31153 w 73126"/>
                <a:gd name="connsiteY50" fmla="*/ 41574 h 63985"/>
                <a:gd name="connsiteX51" fmla="*/ 31153 w 73126"/>
                <a:gd name="connsiteY51" fmla="*/ 64975 h 63985"/>
                <a:gd name="connsiteX52" fmla="*/ 27771 w 73126"/>
                <a:gd name="connsiteY52" fmla="*/ 64975 h 63985"/>
                <a:gd name="connsiteX53" fmla="*/ 27771 w 73126"/>
                <a:gd name="connsiteY53" fmla="*/ 38649 h 63985"/>
                <a:gd name="connsiteX54" fmla="*/ 63329 w 73126"/>
                <a:gd name="connsiteY54" fmla="*/ 38649 h 63985"/>
                <a:gd name="connsiteX55" fmla="*/ 63329 w 73126"/>
                <a:gd name="connsiteY55" fmla="*/ 60861 h 63985"/>
                <a:gd name="connsiteX56" fmla="*/ 55377 w 73126"/>
                <a:gd name="connsiteY56" fmla="*/ 58119 h 63985"/>
                <a:gd name="connsiteX57" fmla="*/ 35907 w 73126"/>
                <a:gd name="connsiteY57" fmla="*/ 58119 h 63985"/>
                <a:gd name="connsiteX58" fmla="*/ 35907 w 73126"/>
                <a:gd name="connsiteY58" fmla="*/ 45596 h 63985"/>
                <a:gd name="connsiteX59" fmla="*/ 55377 w 73126"/>
                <a:gd name="connsiteY59" fmla="*/ 45596 h 63985"/>
                <a:gd name="connsiteX60" fmla="*/ 55377 w 73126"/>
                <a:gd name="connsiteY60" fmla="*/ 58119 h 63985"/>
                <a:gd name="connsiteX61" fmla="*/ 41848 w 73126"/>
                <a:gd name="connsiteY61" fmla="*/ 18813 h 63985"/>
                <a:gd name="connsiteX62" fmla="*/ 37095 w 73126"/>
                <a:gd name="connsiteY62" fmla="*/ 24572 h 63985"/>
                <a:gd name="connsiteX63" fmla="*/ 54005 w 73126"/>
                <a:gd name="connsiteY63" fmla="*/ 24572 h 63985"/>
                <a:gd name="connsiteX64" fmla="*/ 49983 w 73126"/>
                <a:gd name="connsiteY64" fmla="*/ 18813 h 63985"/>
                <a:gd name="connsiteX65" fmla="*/ 41848 w 73126"/>
                <a:gd name="connsiteY65" fmla="*/ 18813 h 63985"/>
                <a:gd name="connsiteX66" fmla="*/ 53914 w 73126"/>
                <a:gd name="connsiteY66" fmla="*/ 27314 h 63985"/>
                <a:gd name="connsiteX67" fmla="*/ 37278 w 73126"/>
                <a:gd name="connsiteY67" fmla="*/ 27314 h 63985"/>
                <a:gd name="connsiteX68" fmla="*/ 37278 w 73126"/>
                <a:gd name="connsiteY68" fmla="*/ 32433 h 63985"/>
                <a:gd name="connsiteX69" fmla="*/ 53914 w 73126"/>
                <a:gd name="connsiteY69" fmla="*/ 32433 h 63985"/>
                <a:gd name="connsiteX70" fmla="*/ 53914 w 73126"/>
                <a:gd name="connsiteY70" fmla="*/ 27314 h 63985"/>
                <a:gd name="connsiteX71" fmla="*/ 52177 w 73126"/>
                <a:gd name="connsiteY71" fmla="*/ 48338 h 63985"/>
                <a:gd name="connsiteX72" fmla="*/ 39014 w 73126"/>
                <a:gd name="connsiteY72" fmla="*/ 48338 h 63985"/>
                <a:gd name="connsiteX73" fmla="*/ 39014 w 73126"/>
                <a:gd name="connsiteY73" fmla="*/ 55377 h 63985"/>
                <a:gd name="connsiteX74" fmla="*/ 52177 w 73126"/>
                <a:gd name="connsiteY74" fmla="*/ 55377 h 63985"/>
                <a:gd name="connsiteX75" fmla="*/ 52177 w 73126"/>
                <a:gd name="connsiteY75" fmla="*/ 48338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73126" h="63985">
                  <a:moveTo>
                    <a:pt x="24024" y="40751"/>
                  </a:moveTo>
                  <a:cubicBezTo>
                    <a:pt x="22744" y="39197"/>
                    <a:pt x="21281" y="37461"/>
                    <a:pt x="19362" y="33621"/>
                  </a:cubicBezTo>
                  <a:lnTo>
                    <a:pt x="19362" y="64975"/>
                  </a:lnTo>
                  <a:lnTo>
                    <a:pt x="16071" y="64975"/>
                  </a:lnTo>
                  <a:lnTo>
                    <a:pt x="16071" y="32524"/>
                  </a:lnTo>
                  <a:cubicBezTo>
                    <a:pt x="13512" y="40843"/>
                    <a:pt x="10678" y="45047"/>
                    <a:pt x="8393" y="47973"/>
                  </a:cubicBezTo>
                  <a:lnTo>
                    <a:pt x="6564" y="44865"/>
                  </a:lnTo>
                  <a:cubicBezTo>
                    <a:pt x="12415" y="37004"/>
                    <a:pt x="14426" y="29965"/>
                    <a:pt x="15980" y="23384"/>
                  </a:cubicBezTo>
                  <a:lnTo>
                    <a:pt x="7479" y="23384"/>
                  </a:lnTo>
                  <a:lnTo>
                    <a:pt x="7479" y="20276"/>
                  </a:lnTo>
                  <a:lnTo>
                    <a:pt x="15980" y="20276"/>
                  </a:lnTo>
                  <a:lnTo>
                    <a:pt x="15980" y="6564"/>
                  </a:lnTo>
                  <a:lnTo>
                    <a:pt x="19270" y="6564"/>
                  </a:lnTo>
                  <a:lnTo>
                    <a:pt x="19270" y="20276"/>
                  </a:lnTo>
                  <a:lnTo>
                    <a:pt x="25669" y="20276"/>
                  </a:lnTo>
                  <a:lnTo>
                    <a:pt x="25669" y="23384"/>
                  </a:lnTo>
                  <a:lnTo>
                    <a:pt x="19270" y="23384"/>
                  </a:lnTo>
                  <a:lnTo>
                    <a:pt x="19270" y="27040"/>
                  </a:lnTo>
                  <a:cubicBezTo>
                    <a:pt x="21464" y="32616"/>
                    <a:pt x="24115" y="35998"/>
                    <a:pt x="25943" y="38192"/>
                  </a:cubicBezTo>
                  <a:lnTo>
                    <a:pt x="24024" y="40751"/>
                  </a:lnTo>
                  <a:close/>
                  <a:moveTo>
                    <a:pt x="24663" y="29234"/>
                  </a:moveTo>
                  <a:cubicBezTo>
                    <a:pt x="27588" y="27771"/>
                    <a:pt x="34444" y="24298"/>
                    <a:pt x="38283" y="18813"/>
                  </a:cubicBezTo>
                  <a:lnTo>
                    <a:pt x="26583" y="18813"/>
                  </a:lnTo>
                  <a:lnTo>
                    <a:pt x="26583" y="15980"/>
                  </a:lnTo>
                  <a:lnTo>
                    <a:pt x="40020" y="15980"/>
                  </a:lnTo>
                  <a:cubicBezTo>
                    <a:pt x="41208" y="13969"/>
                    <a:pt x="41848" y="12506"/>
                    <a:pt x="42214" y="11226"/>
                  </a:cubicBezTo>
                  <a:cubicBezTo>
                    <a:pt x="40111" y="11318"/>
                    <a:pt x="30879" y="11775"/>
                    <a:pt x="28960" y="11775"/>
                  </a:cubicBezTo>
                  <a:lnTo>
                    <a:pt x="27954" y="8941"/>
                  </a:lnTo>
                  <a:cubicBezTo>
                    <a:pt x="34535" y="9033"/>
                    <a:pt x="49892" y="8575"/>
                    <a:pt x="59307" y="6747"/>
                  </a:cubicBezTo>
                  <a:lnTo>
                    <a:pt x="61501" y="9398"/>
                  </a:lnTo>
                  <a:cubicBezTo>
                    <a:pt x="59124" y="9764"/>
                    <a:pt x="55468" y="10404"/>
                    <a:pt x="45596" y="10952"/>
                  </a:cubicBezTo>
                  <a:cubicBezTo>
                    <a:pt x="45139" y="12232"/>
                    <a:pt x="44682" y="13603"/>
                    <a:pt x="43402" y="15888"/>
                  </a:cubicBezTo>
                  <a:lnTo>
                    <a:pt x="65706" y="15888"/>
                  </a:lnTo>
                  <a:lnTo>
                    <a:pt x="65706" y="18722"/>
                  </a:lnTo>
                  <a:lnTo>
                    <a:pt x="53183" y="18722"/>
                  </a:lnTo>
                  <a:cubicBezTo>
                    <a:pt x="56016" y="24023"/>
                    <a:pt x="59124" y="26583"/>
                    <a:pt x="66711" y="29691"/>
                  </a:cubicBezTo>
                  <a:lnTo>
                    <a:pt x="65432" y="32342"/>
                  </a:lnTo>
                  <a:cubicBezTo>
                    <a:pt x="63238" y="31519"/>
                    <a:pt x="60404" y="30331"/>
                    <a:pt x="56931" y="27588"/>
                  </a:cubicBezTo>
                  <a:lnTo>
                    <a:pt x="56931" y="35175"/>
                  </a:lnTo>
                  <a:lnTo>
                    <a:pt x="33804" y="35175"/>
                  </a:lnTo>
                  <a:lnTo>
                    <a:pt x="33804" y="27406"/>
                  </a:lnTo>
                  <a:cubicBezTo>
                    <a:pt x="30422" y="30148"/>
                    <a:pt x="28228" y="31153"/>
                    <a:pt x="26309" y="31976"/>
                  </a:cubicBezTo>
                  <a:lnTo>
                    <a:pt x="24663" y="29234"/>
                  </a:lnTo>
                  <a:close/>
                  <a:moveTo>
                    <a:pt x="63329" y="60861"/>
                  </a:moveTo>
                  <a:cubicBezTo>
                    <a:pt x="63329" y="64426"/>
                    <a:pt x="61501" y="65066"/>
                    <a:pt x="58210" y="65066"/>
                  </a:cubicBezTo>
                  <a:lnTo>
                    <a:pt x="53823" y="65066"/>
                  </a:lnTo>
                  <a:lnTo>
                    <a:pt x="53091" y="61592"/>
                  </a:lnTo>
                  <a:lnTo>
                    <a:pt x="57570" y="61684"/>
                  </a:lnTo>
                  <a:cubicBezTo>
                    <a:pt x="59673" y="61775"/>
                    <a:pt x="59764" y="60953"/>
                    <a:pt x="59764" y="59399"/>
                  </a:cubicBezTo>
                  <a:lnTo>
                    <a:pt x="59764" y="41574"/>
                  </a:lnTo>
                  <a:lnTo>
                    <a:pt x="31153" y="41574"/>
                  </a:lnTo>
                  <a:lnTo>
                    <a:pt x="31153" y="64975"/>
                  </a:lnTo>
                  <a:lnTo>
                    <a:pt x="27771" y="64975"/>
                  </a:lnTo>
                  <a:lnTo>
                    <a:pt x="27771" y="38649"/>
                  </a:lnTo>
                  <a:lnTo>
                    <a:pt x="63329" y="38649"/>
                  </a:lnTo>
                  <a:lnTo>
                    <a:pt x="63329" y="60861"/>
                  </a:lnTo>
                  <a:close/>
                  <a:moveTo>
                    <a:pt x="55377" y="58119"/>
                  </a:moveTo>
                  <a:lnTo>
                    <a:pt x="35907" y="58119"/>
                  </a:lnTo>
                  <a:lnTo>
                    <a:pt x="35907" y="45596"/>
                  </a:lnTo>
                  <a:lnTo>
                    <a:pt x="55377" y="45596"/>
                  </a:lnTo>
                  <a:lnTo>
                    <a:pt x="55377" y="58119"/>
                  </a:lnTo>
                  <a:close/>
                  <a:moveTo>
                    <a:pt x="41848" y="18813"/>
                  </a:moveTo>
                  <a:cubicBezTo>
                    <a:pt x="40111" y="21373"/>
                    <a:pt x="38740" y="22835"/>
                    <a:pt x="37095" y="24572"/>
                  </a:cubicBezTo>
                  <a:lnTo>
                    <a:pt x="54005" y="24572"/>
                  </a:lnTo>
                  <a:cubicBezTo>
                    <a:pt x="51903" y="22195"/>
                    <a:pt x="50898" y="20459"/>
                    <a:pt x="49983" y="18813"/>
                  </a:cubicBezTo>
                  <a:lnTo>
                    <a:pt x="41848" y="18813"/>
                  </a:lnTo>
                  <a:close/>
                  <a:moveTo>
                    <a:pt x="53914" y="27314"/>
                  </a:moveTo>
                  <a:lnTo>
                    <a:pt x="37278" y="27314"/>
                  </a:lnTo>
                  <a:lnTo>
                    <a:pt x="37278" y="32433"/>
                  </a:lnTo>
                  <a:lnTo>
                    <a:pt x="53914" y="32433"/>
                  </a:lnTo>
                  <a:lnTo>
                    <a:pt x="53914" y="27314"/>
                  </a:lnTo>
                  <a:close/>
                  <a:moveTo>
                    <a:pt x="52177" y="48338"/>
                  </a:moveTo>
                  <a:lnTo>
                    <a:pt x="39014" y="48338"/>
                  </a:lnTo>
                  <a:lnTo>
                    <a:pt x="39014" y="55377"/>
                  </a:lnTo>
                  <a:lnTo>
                    <a:pt x="52177" y="55377"/>
                  </a:lnTo>
                  <a:lnTo>
                    <a:pt x="52177" y="48338"/>
                  </a:lnTo>
                  <a:close/>
                </a:path>
              </a:pathLst>
            </a:custGeom>
            <a:solidFill>
              <a:srgbClr val="231815"/>
            </a:solidFill>
            <a:ln w="9120" cap="flat">
              <a:noFill/>
              <a:prstDash val="solid"/>
              <a:miter/>
            </a:ln>
          </p:spPr>
          <p:txBody>
            <a:bodyPr rtlCol="0" anchor="ctr"/>
            <a:lstStyle/>
            <a:p>
              <a:endParaRPr lang="ja-JP" altLang="en-US" sz="1706"/>
            </a:p>
          </p:txBody>
        </p:sp>
        <p:sp>
          <p:nvSpPr>
            <p:cNvPr id="69" name="フリーフォーム: 図形 68">
              <a:extLst>
                <a:ext uri="{FF2B5EF4-FFF2-40B4-BE49-F238E27FC236}">
                  <a16:creationId xmlns:a16="http://schemas.microsoft.com/office/drawing/2014/main" id="{6BD04AC2-5D58-4B9A-B786-50E23C328E30}"/>
                </a:ext>
              </a:extLst>
            </p:cNvPr>
            <p:cNvSpPr/>
            <p:nvPr/>
          </p:nvSpPr>
          <p:spPr>
            <a:xfrm>
              <a:off x="8915635" y="6308096"/>
              <a:ext cx="45704" cy="54845"/>
            </a:xfrm>
            <a:custGeom>
              <a:avLst/>
              <a:gdLst>
                <a:gd name="connsiteX0" fmla="*/ 20824 w 45704"/>
                <a:gd name="connsiteY0" fmla="*/ 38557 h 54845"/>
                <a:gd name="connsiteX1" fmla="*/ 10861 w 45704"/>
                <a:gd name="connsiteY1" fmla="*/ 51903 h 54845"/>
                <a:gd name="connsiteX2" fmla="*/ 10861 w 45704"/>
                <a:gd name="connsiteY2" fmla="*/ 53548 h 54845"/>
                <a:gd name="connsiteX3" fmla="*/ 45047 w 45704"/>
                <a:gd name="connsiteY3" fmla="*/ 53548 h 54845"/>
                <a:gd name="connsiteX4" fmla="*/ 45047 w 45704"/>
                <a:gd name="connsiteY4" fmla="*/ 57296 h 54845"/>
                <a:gd name="connsiteX5" fmla="*/ 6564 w 45704"/>
                <a:gd name="connsiteY5" fmla="*/ 57296 h 54845"/>
                <a:gd name="connsiteX6" fmla="*/ 6564 w 45704"/>
                <a:gd name="connsiteY6" fmla="*/ 55925 h 54845"/>
                <a:gd name="connsiteX7" fmla="*/ 7753 w 45704"/>
                <a:gd name="connsiteY7" fmla="*/ 43676 h 54845"/>
                <a:gd name="connsiteX8" fmla="*/ 19910 w 45704"/>
                <a:gd name="connsiteY8" fmla="*/ 34810 h 54845"/>
                <a:gd name="connsiteX9" fmla="*/ 29965 w 45704"/>
                <a:gd name="connsiteY9" fmla="*/ 32799 h 54845"/>
                <a:gd name="connsiteX10" fmla="*/ 40751 w 45704"/>
                <a:gd name="connsiteY10" fmla="*/ 21738 h 54845"/>
                <a:gd name="connsiteX11" fmla="*/ 27131 w 45704"/>
                <a:gd name="connsiteY11" fmla="*/ 10404 h 54845"/>
                <a:gd name="connsiteX12" fmla="*/ 11775 w 45704"/>
                <a:gd name="connsiteY12" fmla="*/ 23292 h 54845"/>
                <a:gd name="connsiteX13" fmla="*/ 7479 w 45704"/>
                <a:gd name="connsiteY13" fmla="*/ 23292 h 54845"/>
                <a:gd name="connsiteX14" fmla="*/ 26217 w 45704"/>
                <a:gd name="connsiteY14" fmla="*/ 6564 h 54845"/>
                <a:gd name="connsiteX15" fmla="*/ 45230 w 45704"/>
                <a:gd name="connsiteY15" fmla="*/ 21373 h 54845"/>
                <a:gd name="connsiteX16" fmla="*/ 31336 w 45704"/>
                <a:gd name="connsiteY16" fmla="*/ 36364 h 54845"/>
                <a:gd name="connsiteX17" fmla="*/ 20824 w 45704"/>
                <a:gd name="connsiteY17" fmla="*/ 38557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704" h="54845">
                  <a:moveTo>
                    <a:pt x="20824" y="38557"/>
                  </a:moveTo>
                  <a:cubicBezTo>
                    <a:pt x="14700" y="39746"/>
                    <a:pt x="10861" y="40843"/>
                    <a:pt x="10861" y="51903"/>
                  </a:cubicBezTo>
                  <a:lnTo>
                    <a:pt x="10861" y="53548"/>
                  </a:lnTo>
                  <a:lnTo>
                    <a:pt x="45047" y="53548"/>
                  </a:lnTo>
                  <a:lnTo>
                    <a:pt x="45047" y="57296"/>
                  </a:lnTo>
                  <a:lnTo>
                    <a:pt x="6564" y="57296"/>
                  </a:lnTo>
                  <a:lnTo>
                    <a:pt x="6564" y="55925"/>
                  </a:lnTo>
                  <a:cubicBezTo>
                    <a:pt x="6564" y="49801"/>
                    <a:pt x="6747" y="47058"/>
                    <a:pt x="7753" y="43676"/>
                  </a:cubicBezTo>
                  <a:cubicBezTo>
                    <a:pt x="9672" y="36821"/>
                    <a:pt x="15888" y="35632"/>
                    <a:pt x="19910" y="34810"/>
                  </a:cubicBezTo>
                  <a:lnTo>
                    <a:pt x="29965" y="32799"/>
                  </a:lnTo>
                  <a:cubicBezTo>
                    <a:pt x="35084" y="31793"/>
                    <a:pt x="40751" y="30422"/>
                    <a:pt x="40751" y="21738"/>
                  </a:cubicBezTo>
                  <a:cubicBezTo>
                    <a:pt x="40751" y="12506"/>
                    <a:pt x="35358" y="10404"/>
                    <a:pt x="27131" y="10404"/>
                  </a:cubicBezTo>
                  <a:cubicBezTo>
                    <a:pt x="15157" y="10404"/>
                    <a:pt x="11775" y="14517"/>
                    <a:pt x="11775" y="23292"/>
                  </a:cubicBezTo>
                  <a:lnTo>
                    <a:pt x="7479" y="23292"/>
                  </a:lnTo>
                  <a:cubicBezTo>
                    <a:pt x="7661" y="9398"/>
                    <a:pt x="16071" y="6564"/>
                    <a:pt x="26217" y="6564"/>
                  </a:cubicBezTo>
                  <a:cubicBezTo>
                    <a:pt x="32159" y="6564"/>
                    <a:pt x="45230" y="6564"/>
                    <a:pt x="45230" y="21373"/>
                  </a:cubicBezTo>
                  <a:cubicBezTo>
                    <a:pt x="45230" y="29508"/>
                    <a:pt x="42031" y="34261"/>
                    <a:pt x="31336" y="36364"/>
                  </a:cubicBezTo>
                  <a:lnTo>
                    <a:pt x="20824" y="38557"/>
                  </a:lnTo>
                  <a:close/>
                </a:path>
              </a:pathLst>
            </a:custGeom>
            <a:solidFill>
              <a:srgbClr val="231815"/>
            </a:solidFill>
            <a:ln w="9120" cap="flat">
              <a:noFill/>
              <a:prstDash val="solid"/>
              <a:miter/>
            </a:ln>
          </p:spPr>
          <p:txBody>
            <a:bodyPr rtlCol="0" anchor="ctr"/>
            <a:lstStyle/>
            <a:p>
              <a:endParaRPr lang="ja-JP" altLang="en-US" sz="1706"/>
            </a:p>
          </p:txBody>
        </p:sp>
        <p:sp>
          <p:nvSpPr>
            <p:cNvPr id="70" name="フリーフォーム: 図形 69">
              <a:extLst>
                <a:ext uri="{FF2B5EF4-FFF2-40B4-BE49-F238E27FC236}">
                  <a16:creationId xmlns:a16="http://schemas.microsoft.com/office/drawing/2014/main" id="{DF55530D-8F88-4CC5-AE68-997796955B26}"/>
                </a:ext>
              </a:extLst>
            </p:cNvPr>
            <p:cNvSpPr/>
            <p:nvPr/>
          </p:nvSpPr>
          <p:spPr>
            <a:xfrm>
              <a:off x="8962436" y="6337895"/>
              <a:ext cx="27423" cy="9141"/>
            </a:xfrm>
            <a:custGeom>
              <a:avLst/>
              <a:gdLst>
                <a:gd name="connsiteX0" fmla="*/ 6564 w 27422"/>
                <a:gd name="connsiteY0" fmla="*/ 6564 h 9140"/>
                <a:gd name="connsiteX1" fmla="*/ 22378 w 27422"/>
                <a:gd name="connsiteY1" fmla="*/ 6564 h 9140"/>
                <a:gd name="connsiteX2" fmla="*/ 22378 w 27422"/>
                <a:gd name="connsiteY2" fmla="*/ 10952 h 9140"/>
                <a:gd name="connsiteX3" fmla="*/ 6564 w 27422"/>
                <a:gd name="connsiteY3" fmla="*/ 10952 h 9140"/>
              </a:gdLst>
              <a:ahLst/>
              <a:cxnLst>
                <a:cxn ang="0">
                  <a:pos x="connsiteX0" y="connsiteY0"/>
                </a:cxn>
                <a:cxn ang="0">
                  <a:pos x="connsiteX1" y="connsiteY1"/>
                </a:cxn>
                <a:cxn ang="0">
                  <a:pos x="connsiteX2" y="connsiteY2"/>
                </a:cxn>
                <a:cxn ang="0">
                  <a:pos x="connsiteX3" y="connsiteY3"/>
                </a:cxn>
              </a:cxnLst>
              <a:rect l="l" t="t" r="r" b="b"/>
              <a:pathLst>
                <a:path w="27422" h="9140">
                  <a:moveTo>
                    <a:pt x="6564" y="6564"/>
                  </a:moveTo>
                  <a:lnTo>
                    <a:pt x="22378" y="6564"/>
                  </a:lnTo>
                  <a:lnTo>
                    <a:pt x="22378" y="10952"/>
                  </a:lnTo>
                  <a:lnTo>
                    <a:pt x="6564" y="10952"/>
                  </a:lnTo>
                  <a:close/>
                </a:path>
              </a:pathLst>
            </a:custGeom>
            <a:solidFill>
              <a:srgbClr val="231815"/>
            </a:solidFill>
            <a:ln w="9120" cap="flat">
              <a:noFill/>
              <a:prstDash val="solid"/>
              <a:miter/>
            </a:ln>
          </p:spPr>
          <p:txBody>
            <a:bodyPr rtlCol="0" anchor="ctr"/>
            <a:lstStyle/>
            <a:p>
              <a:endParaRPr lang="ja-JP" altLang="en-US" sz="1706"/>
            </a:p>
          </p:txBody>
        </p:sp>
        <p:sp>
          <p:nvSpPr>
            <p:cNvPr id="71" name="フリーフォーム: 図形 70">
              <a:extLst>
                <a:ext uri="{FF2B5EF4-FFF2-40B4-BE49-F238E27FC236}">
                  <a16:creationId xmlns:a16="http://schemas.microsoft.com/office/drawing/2014/main" id="{30DC4312-A523-42A5-BF81-3608545F3248}"/>
                </a:ext>
              </a:extLst>
            </p:cNvPr>
            <p:cNvSpPr/>
            <p:nvPr/>
          </p:nvSpPr>
          <p:spPr>
            <a:xfrm>
              <a:off x="8996166" y="6308645"/>
              <a:ext cx="18282" cy="54845"/>
            </a:xfrm>
            <a:custGeom>
              <a:avLst/>
              <a:gdLst>
                <a:gd name="connsiteX0" fmla="*/ 20184 w 18281"/>
                <a:gd name="connsiteY0" fmla="*/ 6564 h 54845"/>
                <a:gd name="connsiteX1" fmla="*/ 20184 w 18281"/>
                <a:gd name="connsiteY1" fmla="*/ 56748 h 54845"/>
                <a:gd name="connsiteX2" fmla="*/ 15888 w 18281"/>
                <a:gd name="connsiteY2" fmla="*/ 56748 h 54845"/>
                <a:gd name="connsiteX3" fmla="*/ 15888 w 18281"/>
                <a:gd name="connsiteY3" fmla="*/ 10404 h 54845"/>
                <a:gd name="connsiteX4" fmla="*/ 6564 w 18281"/>
                <a:gd name="connsiteY4" fmla="*/ 10404 h 54845"/>
                <a:gd name="connsiteX5" fmla="*/ 6564 w 18281"/>
                <a:gd name="connsiteY5" fmla="*/ 6564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1" h="54845">
                  <a:moveTo>
                    <a:pt x="20184" y="6564"/>
                  </a:moveTo>
                  <a:lnTo>
                    <a:pt x="20184" y="56748"/>
                  </a:lnTo>
                  <a:lnTo>
                    <a:pt x="15888" y="56748"/>
                  </a:lnTo>
                  <a:lnTo>
                    <a:pt x="15888" y="10404"/>
                  </a:lnTo>
                  <a:lnTo>
                    <a:pt x="6564" y="10404"/>
                  </a:lnTo>
                  <a:lnTo>
                    <a:pt x="6564" y="6564"/>
                  </a:lnTo>
                  <a:close/>
                </a:path>
              </a:pathLst>
            </a:custGeom>
            <a:solidFill>
              <a:srgbClr val="231815"/>
            </a:solidFill>
            <a:ln w="9120" cap="flat">
              <a:noFill/>
              <a:prstDash val="solid"/>
              <a:miter/>
            </a:ln>
          </p:spPr>
          <p:txBody>
            <a:bodyPr rtlCol="0" anchor="ctr"/>
            <a:lstStyle/>
            <a:p>
              <a:endParaRPr lang="ja-JP" altLang="en-US" sz="1706"/>
            </a:p>
          </p:txBody>
        </p:sp>
        <p:sp>
          <p:nvSpPr>
            <p:cNvPr id="72" name="フリーフォーム: 図形 71">
              <a:extLst>
                <a:ext uri="{FF2B5EF4-FFF2-40B4-BE49-F238E27FC236}">
                  <a16:creationId xmlns:a16="http://schemas.microsoft.com/office/drawing/2014/main" id="{3486668C-B3A8-4228-AD37-AD2D35899643}"/>
                </a:ext>
              </a:extLst>
            </p:cNvPr>
            <p:cNvSpPr/>
            <p:nvPr/>
          </p:nvSpPr>
          <p:spPr>
            <a:xfrm>
              <a:off x="9035563" y="6308096"/>
              <a:ext cx="45704" cy="63986"/>
            </a:xfrm>
            <a:custGeom>
              <a:avLst/>
              <a:gdLst>
                <a:gd name="connsiteX0" fmla="*/ 46236 w 45704"/>
                <a:gd name="connsiteY0" fmla="*/ 43768 h 63985"/>
                <a:gd name="connsiteX1" fmla="*/ 26400 w 45704"/>
                <a:gd name="connsiteY1" fmla="*/ 57845 h 63985"/>
                <a:gd name="connsiteX2" fmla="*/ 6564 w 45704"/>
                <a:gd name="connsiteY2" fmla="*/ 43676 h 63985"/>
                <a:gd name="connsiteX3" fmla="*/ 15523 w 45704"/>
                <a:gd name="connsiteY3" fmla="*/ 30971 h 63985"/>
                <a:gd name="connsiteX4" fmla="*/ 7753 w 45704"/>
                <a:gd name="connsiteY4" fmla="*/ 19544 h 63985"/>
                <a:gd name="connsiteX5" fmla="*/ 26400 w 45704"/>
                <a:gd name="connsiteY5" fmla="*/ 6564 h 63985"/>
                <a:gd name="connsiteX6" fmla="*/ 44956 w 45704"/>
                <a:gd name="connsiteY6" fmla="*/ 19544 h 63985"/>
                <a:gd name="connsiteX7" fmla="*/ 37186 w 45704"/>
                <a:gd name="connsiteY7" fmla="*/ 30971 h 63985"/>
                <a:gd name="connsiteX8" fmla="*/ 46236 w 45704"/>
                <a:gd name="connsiteY8" fmla="*/ 43768 h 63985"/>
                <a:gd name="connsiteX9" fmla="*/ 10769 w 45704"/>
                <a:gd name="connsiteY9" fmla="*/ 43768 h 63985"/>
                <a:gd name="connsiteX10" fmla="*/ 26400 w 45704"/>
                <a:gd name="connsiteY10" fmla="*/ 54097 h 63985"/>
                <a:gd name="connsiteX11" fmla="*/ 41940 w 45704"/>
                <a:gd name="connsiteY11" fmla="*/ 43585 h 63985"/>
                <a:gd name="connsiteX12" fmla="*/ 26400 w 45704"/>
                <a:gd name="connsiteY12" fmla="*/ 33073 h 63985"/>
                <a:gd name="connsiteX13" fmla="*/ 10769 w 45704"/>
                <a:gd name="connsiteY13" fmla="*/ 43768 h 63985"/>
                <a:gd name="connsiteX14" fmla="*/ 12049 w 45704"/>
                <a:gd name="connsiteY14" fmla="*/ 19727 h 63985"/>
                <a:gd name="connsiteX15" fmla="*/ 26766 w 45704"/>
                <a:gd name="connsiteY15" fmla="*/ 29417 h 63985"/>
                <a:gd name="connsiteX16" fmla="*/ 40751 w 45704"/>
                <a:gd name="connsiteY16" fmla="*/ 19636 h 63985"/>
                <a:gd name="connsiteX17" fmla="*/ 26400 w 45704"/>
                <a:gd name="connsiteY17" fmla="*/ 10404 h 63985"/>
                <a:gd name="connsiteX18" fmla="*/ 12049 w 45704"/>
                <a:gd name="connsiteY18" fmla="*/ 19727 h 6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704" h="63985">
                  <a:moveTo>
                    <a:pt x="46236" y="43768"/>
                  </a:moveTo>
                  <a:cubicBezTo>
                    <a:pt x="46236" y="54645"/>
                    <a:pt x="38192" y="57845"/>
                    <a:pt x="26400" y="57845"/>
                  </a:cubicBezTo>
                  <a:cubicBezTo>
                    <a:pt x="13603" y="57845"/>
                    <a:pt x="6564" y="54188"/>
                    <a:pt x="6564" y="43676"/>
                  </a:cubicBezTo>
                  <a:cubicBezTo>
                    <a:pt x="6564" y="42397"/>
                    <a:pt x="6564" y="33347"/>
                    <a:pt x="15523" y="30971"/>
                  </a:cubicBezTo>
                  <a:cubicBezTo>
                    <a:pt x="8027" y="28594"/>
                    <a:pt x="7753" y="21738"/>
                    <a:pt x="7753" y="19544"/>
                  </a:cubicBezTo>
                  <a:cubicBezTo>
                    <a:pt x="7753" y="7844"/>
                    <a:pt x="17991" y="6564"/>
                    <a:pt x="26400" y="6564"/>
                  </a:cubicBezTo>
                  <a:cubicBezTo>
                    <a:pt x="35084" y="6564"/>
                    <a:pt x="44956" y="8118"/>
                    <a:pt x="44956" y="19544"/>
                  </a:cubicBezTo>
                  <a:cubicBezTo>
                    <a:pt x="44956" y="21738"/>
                    <a:pt x="44682" y="28594"/>
                    <a:pt x="37186" y="30971"/>
                  </a:cubicBezTo>
                  <a:cubicBezTo>
                    <a:pt x="46236" y="33347"/>
                    <a:pt x="46236" y="42305"/>
                    <a:pt x="46236" y="43768"/>
                  </a:cubicBezTo>
                  <a:moveTo>
                    <a:pt x="10769" y="43768"/>
                  </a:moveTo>
                  <a:cubicBezTo>
                    <a:pt x="10769" y="51537"/>
                    <a:pt x="15523" y="54097"/>
                    <a:pt x="26400" y="54097"/>
                  </a:cubicBezTo>
                  <a:cubicBezTo>
                    <a:pt x="38009" y="54097"/>
                    <a:pt x="41940" y="51080"/>
                    <a:pt x="41940" y="43585"/>
                  </a:cubicBezTo>
                  <a:cubicBezTo>
                    <a:pt x="41940" y="34627"/>
                    <a:pt x="34901" y="33073"/>
                    <a:pt x="26400" y="33073"/>
                  </a:cubicBezTo>
                  <a:cubicBezTo>
                    <a:pt x="16619" y="33073"/>
                    <a:pt x="10769" y="35267"/>
                    <a:pt x="10769" y="43768"/>
                  </a:cubicBezTo>
                  <a:moveTo>
                    <a:pt x="12049" y="19727"/>
                  </a:moveTo>
                  <a:cubicBezTo>
                    <a:pt x="12049" y="29417"/>
                    <a:pt x="22470" y="29417"/>
                    <a:pt x="26766" y="29417"/>
                  </a:cubicBezTo>
                  <a:cubicBezTo>
                    <a:pt x="31610" y="29417"/>
                    <a:pt x="40751" y="28777"/>
                    <a:pt x="40751" y="19636"/>
                  </a:cubicBezTo>
                  <a:cubicBezTo>
                    <a:pt x="40751" y="14517"/>
                    <a:pt x="38192" y="10404"/>
                    <a:pt x="26400" y="10404"/>
                  </a:cubicBezTo>
                  <a:cubicBezTo>
                    <a:pt x="14060" y="10404"/>
                    <a:pt x="12049" y="14883"/>
                    <a:pt x="12049" y="19727"/>
                  </a:cubicBezTo>
                </a:path>
              </a:pathLst>
            </a:custGeom>
            <a:solidFill>
              <a:srgbClr val="231815"/>
            </a:solidFill>
            <a:ln w="9120" cap="flat">
              <a:noFill/>
              <a:prstDash val="solid"/>
              <a:miter/>
            </a:ln>
          </p:spPr>
          <p:txBody>
            <a:bodyPr rtlCol="0" anchor="ctr"/>
            <a:lstStyle/>
            <a:p>
              <a:endParaRPr lang="ja-JP" altLang="en-US" sz="1706"/>
            </a:p>
          </p:txBody>
        </p:sp>
        <p:sp>
          <p:nvSpPr>
            <p:cNvPr id="73" name="フリーフォーム: 図形 72">
              <a:extLst>
                <a:ext uri="{FF2B5EF4-FFF2-40B4-BE49-F238E27FC236}">
                  <a16:creationId xmlns:a16="http://schemas.microsoft.com/office/drawing/2014/main" id="{E1585DCB-EEF2-4669-AD6F-13B498E5F994}"/>
                </a:ext>
              </a:extLst>
            </p:cNvPr>
            <p:cNvSpPr/>
            <p:nvPr/>
          </p:nvSpPr>
          <p:spPr>
            <a:xfrm>
              <a:off x="9082912" y="6337895"/>
              <a:ext cx="27423" cy="9141"/>
            </a:xfrm>
            <a:custGeom>
              <a:avLst/>
              <a:gdLst>
                <a:gd name="connsiteX0" fmla="*/ 6564 w 27422"/>
                <a:gd name="connsiteY0" fmla="*/ 6564 h 9140"/>
                <a:gd name="connsiteX1" fmla="*/ 22378 w 27422"/>
                <a:gd name="connsiteY1" fmla="*/ 6564 h 9140"/>
                <a:gd name="connsiteX2" fmla="*/ 22378 w 27422"/>
                <a:gd name="connsiteY2" fmla="*/ 10952 h 9140"/>
                <a:gd name="connsiteX3" fmla="*/ 6564 w 27422"/>
                <a:gd name="connsiteY3" fmla="*/ 10952 h 9140"/>
              </a:gdLst>
              <a:ahLst/>
              <a:cxnLst>
                <a:cxn ang="0">
                  <a:pos x="connsiteX0" y="connsiteY0"/>
                </a:cxn>
                <a:cxn ang="0">
                  <a:pos x="connsiteX1" y="connsiteY1"/>
                </a:cxn>
                <a:cxn ang="0">
                  <a:pos x="connsiteX2" y="connsiteY2"/>
                </a:cxn>
                <a:cxn ang="0">
                  <a:pos x="connsiteX3" y="connsiteY3"/>
                </a:cxn>
              </a:cxnLst>
              <a:rect l="l" t="t" r="r" b="b"/>
              <a:pathLst>
                <a:path w="27422" h="9140">
                  <a:moveTo>
                    <a:pt x="6564" y="6564"/>
                  </a:moveTo>
                  <a:lnTo>
                    <a:pt x="22378" y="6564"/>
                  </a:lnTo>
                  <a:lnTo>
                    <a:pt x="22378" y="10952"/>
                  </a:lnTo>
                  <a:lnTo>
                    <a:pt x="6564" y="10952"/>
                  </a:lnTo>
                  <a:close/>
                </a:path>
              </a:pathLst>
            </a:custGeom>
            <a:solidFill>
              <a:srgbClr val="231815"/>
            </a:solidFill>
            <a:ln w="9120" cap="flat">
              <a:noFill/>
              <a:prstDash val="solid"/>
              <a:miter/>
            </a:ln>
          </p:spPr>
          <p:txBody>
            <a:bodyPr rtlCol="0" anchor="ctr"/>
            <a:lstStyle/>
            <a:p>
              <a:endParaRPr lang="ja-JP" altLang="en-US" sz="1706"/>
            </a:p>
          </p:txBody>
        </p:sp>
        <p:sp>
          <p:nvSpPr>
            <p:cNvPr id="74" name="フリーフォーム: 図形 73">
              <a:extLst>
                <a:ext uri="{FF2B5EF4-FFF2-40B4-BE49-F238E27FC236}">
                  <a16:creationId xmlns:a16="http://schemas.microsoft.com/office/drawing/2014/main" id="{98A503C8-D785-4826-AC48-83BB97B16099}"/>
                </a:ext>
              </a:extLst>
            </p:cNvPr>
            <p:cNvSpPr/>
            <p:nvPr/>
          </p:nvSpPr>
          <p:spPr>
            <a:xfrm>
              <a:off x="9104485" y="6308645"/>
              <a:ext cx="54845" cy="54845"/>
            </a:xfrm>
            <a:custGeom>
              <a:avLst/>
              <a:gdLst>
                <a:gd name="connsiteX0" fmla="*/ 41117 w 54845"/>
                <a:gd name="connsiteY0" fmla="*/ 6564 h 54845"/>
                <a:gd name="connsiteX1" fmla="*/ 41117 w 54845"/>
                <a:gd name="connsiteY1" fmla="*/ 40477 h 54845"/>
                <a:gd name="connsiteX2" fmla="*/ 50075 w 54845"/>
                <a:gd name="connsiteY2" fmla="*/ 40477 h 54845"/>
                <a:gd name="connsiteX3" fmla="*/ 50075 w 54845"/>
                <a:gd name="connsiteY3" fmla="*/ 44225 h 54845"/>
                <a:gd name="connsiteX4" fmla="*/ 41117 w 54845"/>
                <a:gd name="connsiteY4" fmla="*/ 44225 h 54845"/>
                <a:gd name="connsiteX5" fmla="*/ 41117 w 54845"/>
                <a:gd name="connsiteY5" fmla="*/ 56748 h 54845"/>
                <a:gd name="connsiteX6" fmla="*/ 36912 w 54845"/>
                <a:gd name="connsiteY6" fmla="*/ 56748 h 54845"/>
                <a:gd name="connsiteX7" fmla="*/ 36912 w 54845"/>
                <a:gd name="connsiteY7" fmla="*/ 44225 h 54845"/>
                <a:gd name="connsiteX8" fmla="*/ 6564 w 54845"/>
                <a:gd name="connsiteY8" fmla="*/ 44225 h 54845"/>
                <a:gd name="connsiteX9" fmla="*/ 6564 w 54845"/>
                <a:gd name="connsiteY9" fmla="*/ 39197 h 54845"/>
                <a:gd name="connsiteX10" fmla="*/ 35175 w 54845"/>
                <a:gd name="connsiteY10" fmla="*/ 6564 h 54845"/>
                <a:gd name="connsiteX11" fmla="*/ 41117 w 54845"/>
                <a:gd name="connsiteY11" fmla="*/ 6564 h 54845"/>
                <a:gd name="connsiteX12" fmla="*/ 36912 w 54845"/>
                <a:gd name="connsiteY12" fmla="*/ 10312 h 54845"/>
                <a:gd name="connsiteX13" fmla="*/ 10404 w 54845"/>
                <a:gd name="connsiteY13" fmla="*/ 40477 h 54845"/>
                <a:gd name="connsiteX14" fmla="*/ 36912 w 54845"/>
                <a:gd name="connsiteY14" fmla="*/ 40477 h 54845"/>
                <a:gd name="connsiteX15" fmla="*/ 36912 w 54845"/>
                <a:gd name="connsiteY15" fmla="*/ 10312 h 5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845" h="54845">
                  <a:moveTo>
                    <a:pt x="41117" y="6564"/>
                  </a:moveTo>
                  <a:lnTo>
                    <a:pt x="41117" y="40477"/>
                  </a:lnTo>
                  <a:lnTo>
                    <a:pt x="50075" y="40477"/>
                  </a:lnTo>
                  <a:lnTo>
                    <a:pt x="50075" y="44225"/>
                  </a:lnTo>
                  <a:lnTo>
                    <a:pt x="41117" y="44225"/>
                  </a:lnTo>
                  <a:lnTo>
                    <a:pt x="41117" y="56748"/>
                  </a:lnTo>
                  <a:lnTo>
                    <a:pt x="36912" y="56748"/>
                  </a:lnTo>
                  <a:lnTo>
                    <a:pt x="36912" y="44225"/>
                  </a:lnTo>
                  <a:lnTo>
                    <a:pt x="6564" y="44225"/>
                  </a:lnTo>
                  <a:lnTo>
                    <a:pt x="6564" y="39197"/>
                  </a:lnTo>
                  <a:lnTo>
                    <a:pt x="35175" y="6564"/>
                  </a:lnTo>
                  <a:lnTo>
                    <a:pt x="41117" y="6564"/>
                  </a:lnTo>
                  <a:close/>
                  <a:moveTo>
                    <a:pt x="36912" y="10312"/>
                  </a:moveTo>
                  <a:lnTo>
                    <a:pt x="10404" y="40477"/>
                  </a:lnTo>
                  <a:lnTo>
                    <a:pt x="36912" y="40477"/>
                  </a:lnTo>
                  <a:lnTo>
                    <a:pt x="36912" y="10312"/>
                  </a:lnTo>
                  <a:close/>
                </a:path>
              </a:pathLst>
            </a:custGeom>
            <a:solidFill>
              <a:srgbClr val="231815"/>
            </a:solidFill>
            <a:ln w="9120" cap="flat">
              <a:noFill/>
              <a:prstDash val="solid"/>
              <a:miter/>
            </a:ln>
          </p:spPr>
          <p:txBody>
            <a:bodyPr rtlCol="0" anchor="ctr"/>
            <a:lstStyle/>
            <a:p>
              <a:endParaRPr lang="ja-JP" altLang="en-US" sz="1706"/>
            </a:p>
          </p:txBody>
        </p:sp>
      </p:grpSp>
      <p:pic>
        <p:nvPicPr>
          <p:cNvPr id="42" name="図 41">
            <a:extLst>
              <a:ext uri="{FF2B5EF4-FFF2-40B4-BE49-F238E27FC236}">
                <a16:creationId xmlns:a16="http://schemas.microsoft.com/office/drawing/2014/main" id="{FB007B2E-FC62-47AC-902E-7AD67D9E7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939" y="4710130"/>
            <a:ext cx="6109810" cy="1783578"/>
          </a:xfrm>
          <a:prstGeom prst="rect">
            <a:avLst/>
          </a:prstGeom>
        </p:spPr>
      </p:pic>
      <p:grpSp>
        <p:nvGrpSpPr>
          <p:cNvPr id="4" name="グループ化 3">
            <a:extLst>
              <a:ext uri="{FF2B5EF4-FFF2-40B4-BE49-F238E27FC236}">
                <a16:creationId xmlns:a16="http://schemas.microsoft.com/office/drawing/2014/main" id="{185FF5FF-D972-43B5-B017-55609ABBD8D8}"/>
              </a:ext>
            </a:extLst>
          </p:cNvPr>
          <p:cNvGrpSpPr/>
          <p:nvPr/>
        </p:nvGrpSpPr>
        <p:grpSpPr>
          <a:xfrm>
            <a:off x="7589784" y="3050730"/>
            <a:ext cx="1893867" cy="3004181"/>
            <a:chOff x="7477303" y="4517402"/>
            <a:chExt cx="1013581" cy="1607809"/>
          </a:xfrm>
        </p:grpSpPr>
        <p:pic>
          <p:nvPicPr>
            <p:cNvPr id="27" name="図 26">
              <a:extLst>
                <a:ext uri="{FF2B5EF4-FFF2-40B4-BE49-F238E27FC236}">
                  <a16:creationId xmlns:a16="http://schemas.microsoft.com/office/drawing/2014/main" id="{7B0E6D25-85BB-4099-BBE4-BD9F387EC883}"/>
                </a:ext>
              </a:extLst>
            </p:cNvPr>
            <p:cNvPicPr>
              <a:picLocks noChangeAspect="1"/>
            </p:cNvPicPr>
            <p:nvPr/>
          </p:nvPicPr>
          <p:blipFill rotWithShape="1">
            <a:blip r:embed="rId5"/>
            <a:srcRect l="3187" t="1759" r="1912"/>
            <a:stretch/>
          </p:blipFill>
          <p:spPr>
            <a:xfrm>
              <a:off x="7477303" y="4518204"/>
              <a:ext cx="1013581" cy="1607007"/>
            </a:xfrm>
            <a:prstGeom prst="rect">
              <a:avLst/>
            </a:prstGeom>
          </p:spPr>
        </p:pic>
        <p:sp>
          <p:nvSpPr>
            <p:cNvPr id="28" name="正方形/長方形 27">
              <a:extLst>
                <a:ext uri="{FF2B5EF4-FFF2-40B4-BE49-F238E27FC236}">
                  <a16:creationId xmlns:a16="http://schemas.microsoft.com/office/drawing/2014/main" id="{5DAE3CFC-8938-4DAE-B6D4-B42316802176}"/>
                </a:ext>
              </a:extLst>
            </p:cNvPr>
            <p:cNvSpPr/>
            <p:nvPr/>
          </p:nvSpPr>
          <p:spPr bwMode="auto">
            <a:xfrm>
              <a:off x="7696059" y="4517402"/>
              <a:ext cx="37364" cy="49073"/>
            </a:xfrm>
            <a:prstGeom prst="rect">
              <a:avLst/>
            </a:prstGeom>
            <a:solidFill>
              <a:srgbClr val="829BC7"/>
            </a:soli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grpSp>
      <p:grpSp>
        <p:nvGrpSpPr>
          <p:cNvPr id="76" name="グループ化 75">
            <a:extLst>
              <a:ext uri="{FF2B5EF4-FFF2-40B4-BE49-F238E27FC236}">
                <a16:creationId xmlns:a16="http://schemas.microsoft.com/office/drawing/2014/main" id="{EFB40448-E09F-4040-BBA4-9A9C6CCF7197}"/>
              </a:ext>
            </a:extLst>
          </p:cNvPr>
          <p:cNvGrpSpPr/>
          <p:nvPr/>
        </p:nvGrpSpPr>
        <p:grpSpPr>
          <a:xfrm>
            <a:off x="7813123" y="5142006"/>
            <a:ext cx="1434440" cy="525241"/>
            <a:chOff x="8008143" y="5867400"/>
            <a:chExt cx="1209600" cy="442913"/>
          </a:xfrm>
        </p:grpSpPr>
        <p:sp>
          <p:nvSpPr>
            <p:cNvPr id="75" name="フリーフォーム: 図形 74">
              <a:extLst>
                <a:ext uri="{FF2B5EF4-FFF2-40B4-BE49-F238E27FC236}">
                  <a16:creationId xmlns:a16="http://schemas.microsoft.com/office/drawing/2014/main" id="{684E7A10-D1FA-4BE3-9DA6-0247E6F7F4F2}"/>
                </a:ext>
              </a:extLst>
            </p:cNvPr>
            <p:cNvSpPr/>
            <p:nvPr/>
          </p:nvSpPr>
          <p:spPr bwMode="auto">
            <a:xfrm>
              <a:off x="8008143" y="5867400"/>
              <a:ext cx="1209600" cy="442913"/>
            </a:xfrm>
            <a:custGeom>
              <a:avLst/>
              <a:gdLst>
                <a:gd name="connsiteX0" fmla="*/ 0 w 1219200"/>
                <a:gd name="connsiteY0" fmla="*/ 442913 h 442913"/>
                <a:gd name="connsiteX1" fmla="*/ 0 w 1219200"/>
                <a:gd name="connsiteY1" fmla="*/ 311944 h 442913"/>
                <a:gd name="connsiteX2" fmla="*/ 502444 w 1219200"/>
                <a:gd name="connsiteY2" fmla="*/ 0 h 442913"/>
                <a:gd name="connsiteX3" fmla="*/ 1219200 w 1219200"/>
                <a:gd name="connsiteY3" fmla="*/ 121444 h 442913"/>
                <a:gd name="connsiteX4" fmla="*/ 1219200 w 1219200"/>
                <a:gd name="connsiteY4" fmla="*/ 340519 h 442913"/>
                <a:gd name="connsiteX5" fmla="*/ 509587 w 1219200"/>
                <a:gd name="connsiteY5" fmla="*/ 266700 h 442913"/>
                <a:gd name="connsiteX6" fmla="*/ 0 w 1219200"/>
                <a:gd name="connsiteY6"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442913">
                  <a:moveTo>
                    <a:pt x="0" y="442913"/>
                  </a:moveTo>
                  <a:lnTo>
                    <a:pt x="0" y="311944"/>
                  </a:lnTo>
                  <a:lnTo>
                    <a:pt x="502444" y="0"/>
                  </a:lnTo>
                  <a:lnTo>
                    <a:pt x="1219200" y="121444"/>
                  </a:lnTo>
                  <a:lnTo>
                    <a:pt x="1219200" y="340519"/>
                  </a:lnTo>
                  <a:lnTo>
                    <a:pt x="509587" y="266700"/>
                  </a:lnTo>
                  <a:lnTo>
                    <a:pt x="0" y="442913"/>
                  </a:lnTo>
                  <a:close/>
                </a:path>
              </a:pathLst>
            </a:custGeom>
            <a:solidFill>
              <a:srgbClr val="FF3B3B">
                <a:alpha val="34000"/>
              </a:srgbClr>
            </a:solidFill>
            <a:ln w="19050" cap="flat" cmpd="sng" algn="ctr">
              <a:noFill/>
              <a:prstDash val="solid"/>
              <a:miter lim="800000"/>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sp>
          <p:nvSpPr>
            <p:cNvPr id="123" name="フリーフォーム: 図形 122">
              <a:extLst>
                <a:ext uri="{FF2B5EF4-FFF2-40B4-BE49-F238E27FC236}">
                  <a16:creationId xmlns:a16="http://schemas.microsoft.com/office/drawing/2014/main" id="{951D0572-5EAC-4ECC-9027-B5F1B8091FC3}"/>
                </a:ext>
              </a:extLst>
            </p:cNvPr>
            <p:cNvSpPr/>
            <p:nvPr/>
          </p:nvSpPr>
          <p:spPr bwMode="auto">
            <a:xfrm>
              <a:off x="8008143" y="5869781"/>
              <a:ext cx="1209600" cy="423863"/>
            </a:xfrm>
            <a:custGeom>
              <a:avLst/>
              <a:gdLst>
                <a:gd name="connsiteX0" fmla="*/ 0 w 1219200"/>
                <a:gd name="connsiteY0" fmla="*/ 442913 h 442913"/>
                <a:gd name="connsiteX1" fmla="*/ 0 w 1219200"/>
                <a:gd name="connsiteY1" fmla="*/ 311944 h 442913"/>
                <a:gd name="connsiteX2" fmla="*/ 502444 w 1219200"/>
                <a:gd name="connsiteY2" fmla="*/ 0 h 442913"/>
                <a:gd name="connsiteX3" fmla="*/ 1219200 w 1219200"/>
                <a:gd name="connsiteY3" fmla="*/ 121444 h 442913"/>
                <a:gd name="connsiteX4" fmla="*/ 1219200 w 1219200"/>
                <a:gd name="connsiteY4" fmla="*/ 340519 h 442913"/>
                <a:gd name="connsiteX5" fmla="*/ 509587 w 1219200"/>
                <a:gd name="connsiteY5" fmla="*/ 266700 h 442913"/>
                <a:gd name="connsiteX6" fmla="*/ 0 w 1219200"/>
                <a:gd name="connsiteY6" fmla="*/ 442913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442913">
                  <a:moveTo>
                    <a:pt x="0" y="442913"/>
                  </a:moveTo>
                  <a:lnTo>
                    <a:pt x="0" y="311944"/>
                  </a:lnTo>
                  <a:lnTo>
                    <a:pt x="502444" y="0"/>
                  </a:lnTo>
                  <a:lnTo>
                    <a:pt x="1219200" y="121444"/>
                  </a:lnTo>
                  <a:lnTo>
                    <a:pt x="1219200" y="340519"/>
                  </a:lnTo>
                  <a:lnTo>
                    <a:pt x="509587" y="266700"/>
                  </a:lnTo>
                  <a:lnTo>
                    <a:pt x="0" y="442913"/>
                  </a:lnTo>
                  <a:close/>
                </a:path>
              </a:pathLst>
            </a:custGeom>
            <a:noFill/>
            <a:ln w="25400" cap="flat" cmpd="sng" algn="ctr">
              <a:solidFill>
                <a:srgbClr val="FF3B3B"/>
              </a:solidFill>
              <a:prstDash val="solid"/>
              <a:miter lim="800000"/>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a:latin typeface="Arial" charset="0"/>
                <a:ea typeface="ＭＳ Ｐゴシック" charset="-128"/>
              </a:endParaRPr>
            </a:p>
          </p:txBody>
        </p:sp>
      </p:grpSp>
      <p:sp>
        <p:nvSpPr>
          <p:cNvPr id="5" name="スライド番号プレースホルダー 4">
            <a:extLst>
              <a:ext uri="{FF2B5EF4-FFF2-40B4-BE49-F238E27FC236}">
                <a16:creationId xmlns:a16="http://schemas.microsoft.com/office/drawing/2014/main" id="{2092C59B-1BCD-4628-BE81-99DCA1F614FD}"/>
              </a:ext>
            </a:extLst>
          </p:cNvPr>
          <p:cNvSpPr>
            <a:spLocks noGrp="1"/>
          </p:cNvSpPr>
          <p:nvPr>
            <p:ph type="sldNum" sz="quarter" idx="4"/>
          </p:nvPr>
        </p:nvSpPr>
        <p:spPr/>
        <p:txBody>
          <a:bodyPr/>
          <a:lstStyle/>
          <a:p>
            <a:pPr>
              <a:defRPr/>
            </a:pPr>
            <a:fld id="{FB3629B8-3F17-4C5D-9EA5-923845F78C95}" type="slidenum">
              <a:rPr lang="en-US" altLang="ja-JP" smtClean="0"/>
              <a:pPr>
                <a:defRPr/>
              </a:pPr>
              <a:t>70</a:t>
            </a:fld>
            <a:endParaRPr lang="en-US" altLang="ja-JP" dirty="0"/>
          </a:p>
        </p:txBody>
      </p:sp>
      <p:cxnSp>
        <p:nvCxnSpPr>
          <p:cNvPr id="79" name="直線コネクタ 78">
            <a:extLst>
              <a:ext uri="{FF2B5EF4-FFF2-40B4-BE49-F238E27FC236}">
                <a16:creationId xmlns:a16="http://schemas.microsoft.com/office/drawing/2014/main" id="{F9C0014D-62C3-749A-4094-F96A7A85BC2C}"/>
              </a:ext>
            </a:extLst>
          </p:cNvPr>
          <p:cNvCxnSpPr/>
          <p:nvPr/>
        </p:nvCxnSpPr>
        <p:spPr bwMode="auto">
          <a:xfrm>
            <a:off x="9164348" y="1936242"/>
            <a:ext cx="0" cy="3409479"/>
          </a:xfrm>
          <a:prstGeom prst="line">
            <a:avLst/>
          </a:prstGeom>
          <a:solidFill>
            <a:schemeClr val="accent1"/>
          </a:solidFill>
          <a:ln w="38100" cap="flat" cmpd="sng" algn="ctr">
            <a:solidFill>
              <a:schemeClr val="bg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正方形/長方形 8">
            <a:extLst>
              <a:ext uri="{FF2B5EF4-FFF2-40B4-BE49-F238E27FC236}">
                <a16:creationId xmlns:a16="http://schemas.microsoft.com/office/drawing/2014/main" id="{220BCC70-E45A-4728-91EC-D77854B8F346}"/>
              </a:ext>
            </a:extLst>
          </p:cNvPr>
          <p:cNvSpPr/>
          <p:nvPr/>
        </p:nvSpPr>
        <p:spPr bwMode="auto">
          <a:xfrm>
            <a:off x="5560825" y="886712"/>
            <a:ext cx="3922826" cy="1144954"/>
          </a:xfrm>
          <a:prstGeom prst="rect">
            <a:avLst/>
          </a:prstGeom>
          <a:solidFill>
            <a:schemeClr val="bg1"/>
          </a:solidFill>
          <a:ln w="28575" cap="flat" cmpd="sng" algn="ctr">
            <a:solidFill>
              <a:srgbClr val="009EA7"/>
            </a:solid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endParaRPr lang="ja-JP" altLang="en-US" sz="1814" dirty="0">
              <a:latin typeface="Arial" charset="0"/>
              <a:ea typeface="ＭＳ Ｐゴシック" charset="-128"/>
            </a:endParaRPr>
          </a:p>
        </p:txBody>
      </p:sp>
      <p:sp>
        <p:nvSpPr>
          <p:cNvPr id="80" name="テキスト ボックス 79">
            <a:extLst>
              <a:ext uri="{FF2B5EF4-FFF2-40B4-BE49-F238E27FC236}">
                <a16:creationId xmlns:a16="http://schemas.microsoft.com/office/drawing/2014/main" id="{9E0285C7-C356-4E8B-804F-A5BDC7677AE8}"/>
              </a:ext>
            </a:extLst>
          </p:cNvPr>
          <p:cNvSpPr txBox="1"/>
          <p:nvPr/>
        </p:nvSpPr>
        <p:spPr>
          <a:xfrm>
            <a:off x="5443661" y="982136"/>
            <a:ext cx="4069235" cy="954107"/>
          </a:xfrm>
          <a:prstGeom prst="rect">
            <a:avLst/>
          </a:prstGeom>
          <a:noFill/>
        </p:spPr>
        <p:txBody>
          <a:bodyPr wrap="square" rtlCol="0">
            <a:spAutoFit/>
          </a:bodyPr>
          <a:lstStyle/>
          <a:p>
            <a:pPr algn="ctr"/>
            <a:r>
              <a:rPr lang="ja-JP" altLang="en-US" sz="2800" b="1" dirty="0">
                <a:solidFill>
                  <a:srgbClr val="009EA7"/>
                </a:solidFill>
                <a:latin typeface="UD デジタル 教科書体 NK-B" panose="02020700000000000000" pitchFamily="18" charset="-128"/>
                <a:ea typeface="UD デジタル 教科書体 NK-B" panose="02020700000000000000" pitchFamily="18" charset="-128"/>
              </a:rPr>
              <a:t>体験型オフィス</a:t>
            </a:r>
            <a:r>
              <a:rPr lang="en-US" altLang="ja-JP" sz="2800" b="1" dirty="0">
                <a:solidFill>
                  <a:srgbClr val="009EA7"/>
                </a:solidFill>
                <a:latin typeface="UD デジタル 教科書体 NK-B" panose="02020700000000000000" pitchFamily="18" charset="-128"/>
                <a:ea typeface="UD デジタル 教科書体 NK-B" panose="02020700000000000000" pitchFamily="18" charset="-128"/>
              </a:rPr>
              <a:t>OPEN</a:t>
            </a:r>
            <a:r>
              <a:rPr lang="ja-JP" altLang="en-US" sz="2800" b="1" dirty="0">
                <a:solidFill>
                  <a:srgbClr val="009EA7"/>
                </a:solidFill>
                <a:latin typeface="UD デジタル 教科書体 NK-B" panose="02020700000000000000" pitchFamily="18" charset="-128"/>
                <a:ea typeface="UD デジタル 教科書体 NK-B" panose="02020700000000000000" pitchFamily="18" charset="-128"/>
              </a:rPr>
              <a:t>！</a:t>
            </a:r>
            <a:endParaRPr lang="en-US" altLang="ja-JP" sz="2800" b="1" dirty="0">
              <a:solidFill>
                <a:srgbClr val="009EA7"/>
              </a:solidFill>
              <a:latin typeface="UD デジタル 教科書体 NK-B" panose="02020700000000000000" pitchFamily="18" charset="-128"/>
              <a:ea typeface="UD デジタル 教科書体 NK-B" panose="02020700000000000000" pitchFamily="18" charset="-128"/>
            </a:endParaRPr>
          </a:p>
          <a:p>
            <a:pPr algn="ctr"/>
            <a:r>
              <a:rPr lang="en-US" altLang="ja-JP" sz="2800" b="1" dirty="0">
                <a:solidFill>
                  <a:srgbClr val="009EA7"/>
                </a:solidFill>
                <a:latin typeface="UD デジタル 教科書体 NK-B" panose="02020700000000000000" pitchFamily="18" charset="-128"/>
                <a:ea typeface="UD デジタル 教科書体 NK-B" panose="02020700000000000000" pitchFamily="18" charset="-128"/>
              </a:rPr>
              <a:t> </a:t>
            </a:r>
            <a:r>
              <a:rPr lang="ja-JP" altLang="en-US" sz="2800" b="1" dirty="0">
                <a:solidFill>
                  <a:srgbClr val="009EA7"/>
                </a:solidFill>
                <a:latin typeface="UD デジタル 教科書体 NK-B" panose="02020700000000000000" pitchFamily="18" charset="-128"/>
                <a:ea typeface="UD デジタル 教科書体 NK-B" panose="02020700000000000000" pitchFamily="18" charset="-128"/>
              </a:rPr>
              <a:t>お気軽にお越しください</a:t>
            </a:r>
            <a:endParaRPr lang="en-US" altLang="ja-JP" sz="2800" b="1" dirty="0">
              <a:solidFill>
                <a:srgbClr val="009EA7"/>
              </a:solidFill>
              <a:latin typeface="UD デジタル 教科書体 NK-B" panose="02020700000000000000" pitchFamily="18" charset="-128"/>
              <a:ea typeface="UD デジタル 教科書体 NK-B" panose="02020700000000000000" pitchFamily="18" charset="-128"/>
            </a:endParaRPr>
          </a:p>
        </p:txBody>
      </p:sp>
      <p:sp>
        <p:nvSpPr>
          <p:cNvPr id="77" name="正方形/長方形 76">
            <a:extLst>
              <a:ext uri="{FF2B5EF4-FFF2-40B4-BE49-F238E27FC236}">
                <a16:creationId xmlns:a16="http://schemas.microsoft.com/office/drawing/2014/main" id="{2C1AC38D-9302-966E-C5A9-A5D8A0743D22}"/>
              </a:ext>
            </a:extLst>
          </p:cNvPr>
          <p:cNvSpPr/>
          <p:nvPr/>
        </p:nvSpPr>
        <p:spPr bwMode="auto">
          <a:xfrm>
            <a:off x="4607169" y="886712"/>
            <a:ext cx="953656" cy="1144954"/>
          </a:xfrm>
          <a:prstGeom prst="rect">
            <a:avLst/>
          </a:prstGeom>
          <a:solidFill>
            <a:srgbClr val="009EA7"/>
          </a:solidFill>
          <a:ln w="28575" cap="flat" cmpd="sng" algn="ctr">
            <a:solidFill>
              <a:srgbClr val="009EA7"/>
            </a:solidFill>
            <a:prstDash val="solid"/>
            <a:round/>
            <a:headEnd type="none" w="med" len="med"/>
            <a:tailEnd type="none" w="med" len="med"/>
          </a:ln>
          <a:effectLst/>
        </p:spPr>
        <p:txBody>
          <a:bodyPr vert="horz" wrap="none" lIns="82935" tIns="41468" rIns="82935" bIns="41468" numCol="1" rtlCol="0" anchor="ctr" anchorCtr="0" compatLnSpc="1">
            <a:prstTxWarp prst="textNoShape">
              <a:avLst/>
            </a:prstTxWarp>
          </a:bodyPr>
          <a:lstStyle/>
          <a:p>
            <a:pPr algn="ctr" defTabSz="922952"/>
            <a:r>
              <a:rPr lang="ja-JP" altLang="en-US" sz="1200" dirty="0">
                <a:solidFill>
                  <a:schemeClr val="bg1"/>
                </a:solidFill>
                <a:latin typeface="UD デジタル 教科書体 N-B" panose="02020700000000000000" pitchFamily="17" charset="-128"/>
                <a:ea typeface="UD デジタル 教科書体 N-B" panose="02020700000000000000" pitchFamily="17" charset="-128"/>
              </a:rPr>
              <a:t>大塚商会</a:t>
            </a:r>
            <a:endParaRPr lang="en-US" altLang="ja-JP" sz="1200" dirty="0">
              <a:solidFill>
                <a:schemeClr val="bg1"/>
              </a:solidFill>
              <a:latin typeface="UD デジタル 教科書体 N-B" panose="02020700000000000000" pitchFamily="17" charset="-128"/>
              <a:ea typeface="UD デジタル 教科書体 N-B" panose="02020700000000000000" pitchFamily="17" charset="-128"/>
            </a:endParaRPr>
          </a:p>
          <a:p>
            <a:pPr algn="ctr" defTabSz="922952"/>
            <a:endParaRPr lang="en-US" altLang="ja-JP" sz="200" dirty="0">
              <a:solidFill>
                <a:schemeClr val="bg1"/>
              </a:solidFill>
              <a:latin typeface="UD デジタル 教科書体 N-B" panose="02020700000000000000" pitchFamily="17" charset="-128"/>
              <a:ea typeface="UD デジタル 教科書体 N-B" panose="02020700000000000000" pitchFamily="17" charset="-128"/>
            </a:endParaRPr>
          </a:p>
          <a:p>
            <a:pPr algn="ctr" defTabSz="922952"/>
            <a:r>
              <a:rPr lang="ja-JP" altLang="en-US" sz="1600" dirty="0">
                <a:solidFill>
                  <a:schemeClr val="bg1"/>
                </a:solidFill>
                <a:latin typeface="UD デジタル 教科書体 N-B" panose="02020700000000000000" pitchFamily="17" charset="-128"/>
                <a:ea typeface="UD デジタル 教科書体 N-B" panose="02020700000000000000" pitchFamily="17" charset="-128"/>
              </a:rPr>
              <a:t>本社ビル</a:t>
            </a:r>
            <a:endParaRPr lang="en-US" altLang="ja-JP" sz="1600" dirty="0">
              <a:solidFill>
                <a:schemeClr val="bg1"/>
              </a:solidFill>
              <a:latin typeface="UD デジタル 教科書体 N-B" panose="02020700000000000000" pitchFamily="17" charset="-128"/>
              <a:ea typeface="UD デジタル 教科書体 N-B" panose="02020700000000000000" pitchFamily="17" charset="-128"/>
            </a:endParaRPr>
          </a:p>
          <a:p>
            <a:pPr algn="ctr" defTabSz="922952"/>
            <a:r>
              <a:rPr lang="en-US" altLang="ja-JP" sz="2400" dirty="0">
                <a:solidFill>
                  <a:schemeClr val="bg1"/>
                </a:solidFill>
                <a:latin typeface="UD デジタル 教科書体 N-B" panose="02020700000000000000" pitchFamily="17" charset="-128"/>
                <a:ea typeface="UD デジタル 教科書体 N-B" panose="02020700000000000000" pitchFamily="17" charset="-128"/>
              </a:rPr>
              <a:t>3F</a:t>
            </a:r>
            <a:endParaRPr lang="ja-JP" altLang="en-US" sz="2400" dirty="0">
              <a:solidFill>
                <a:schemeClr val="bg1"/>
              </a:solidFill>
              <a:latin typeface="UD デジタル 教科書体 N-B" panose="02020700000000000000" pitchFamily="17" charset="-128"/>
              <a:ea typeface="UD デジタル 教科書体 N-B" panose="02020700000000000000" pitchFamily="17" charset="-128"/>
            </a:endParaRPr>
          </a:p>
        </p:txBody>
      </p:sp>
      <p:sp>
        <p:nvSpPr>
          <p:cNvPr id="85" name="テキスト ボックス 84">
            <a:extLst>
              <a:ext uri="{FF2B5EF4-FFF2-40B4-BE49-F238E27FC236}">
                <a16:creationId xmlns:a16="http://schemas.microsoft.com/office/drawing/2014/main" id="{938AE3E0-5E81-0EB1-B699-58AB5AA5F97B}"/>
              </a:ext>
            </a:extLst>
          </p:cNvPr>
          <p:cNvSpPr txBox="1"/>
          <p:nvPr/>
        </p:nvSpPr>
        <p:spPr>
          <a:xfrm>
            <a:off x="5811447" y="2067911"/>
            <a:ext cx="3507272" cy="594715"/>
          </a:xfrm>
          <a:prstGeom prst="rect">
            <a:avLst/>
          </a:prstGeom>
          <a:noFill/>
        </p:spPr>
        <p:txBody>
          <a:bodyPr wrap="square" rtlCol="0">
            <a:spAutoFit/>
          </a:bodyPr>
          <a:lstStyle/>
          <a:p>
            <a:pPr algn="ctr">
              <a:lnSpc>
                <a:spcPct val="110000"/>
              </a:lnSpc>
            </a:pPr>
            <a:r>
              <a:rPr lang="ja-JP" altLang="en-US"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オフィスの</a:t>
            </a:r>
            <a:r>
              <a:rPr lang="en-US" altLang="ja-JP"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DX</a:t>
            </a:r>
            <a:r>
              <a:rPr lang="ja-JP" altLang="en-US"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推進に必要となるソリューションを、</a:t>
            </a:r>
            <a:endParaRPr lang="en-US" altLang="ja-JP"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a:p>
            <a:pPr algn="ctr">
              <a:lnSpc>
                <a:spcPct val="110000"/>
              </a:lnSpc>
            </a:pPr>
            <a:r>
              <a:rPr lang="ja-JP" altLang="en-US"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具体的なオフィスシーンの事例を</a:t>
            </a:r>
            <a:endParaRPr lang="en-US" altLang="ja-JP"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endParaRPr>
          </a:p>
          <a:p>
            <a:pPr algn="ctr">
              <a:lnSpc>
                <a:spcPct val="110000"/>
              </a:lnSpc>
            </a:pPr>
            <a:r>
              <a:rPr lang="ja-JP" altLang="en-US" sz="1000" spc="91" dirty="0">
                <a:solidFill>
                  <a:schemeClr val="tx1">
                    <a:lumMod val="75000"/>
                    <a:lumOff val="25000"/>
                  </a:schemeClr>
                </a:solidFill>
                <a:latin typeface="UD デジタル 教科書体 N-B" panose="02020700000000000000" pitchFamily="17" charset="-128"/>
                <a:ea typeface="UD デジタル 教科書体 N-B" panose="02020700000000000000" pitchFamily="17" charset="-128"/>
              </a:rPr>
              <a:t>交えながらご覧いただけます。</a:t>
            </a:r>
          </a:p>
        </p:txBody>
      </p:sp>
    </p:spTree>
    <p:extLst>
      <p:ext uri="{BB962C8B-B14F-4D97-AF65-F5344CB8AC3E}">
        <p14:creationId xmlns:p14="http://schemas.microsoft.com/office/powerpoint/2010/main" val="4193134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197" y="5200300"/>
            <a:ext cx="2571570" cy="61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388" y="5200300"/>
            <a:ext cx="2571570" cy="61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7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54" y="5200300"/>
            <a:ext cx="2571570" cy="61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9" name="グループ化 78"/>
          <p:cNvGrpSpPr/>
          <p:nvPr/>
        </p:nvGrpSpPr>
        <p:grpSpPr>
          <a:xfrm>
            <a:off x="1029241" y="2321217"/>
            <a:ext cx="2033483" cy="3420880"/>
            <a:chOff x="1193166" y="2667309"/>
            <a:chExt cx="2203450" cy="3706813"/>
          </a:xfrm>
        </p:grpSpPr>
        <p:grpSp>
          <p:nvGrpSpPr>
            <p:cNvPr id="80" name="グループ化 79"/>
            <p:cNvGrpSpPr/>
            <p:nvPr/>
          </p:nvGrpSpPr>
          <p:grpSpPr>
            <a:xfrm>
              <a:off x="1279298" y="5897231"/>
              <a:ext cx="2038352" cy="400691"/>
              <a:chOff x="1743073" y="5912796"/>
              <a:chExt cx="2038352" cy="400691"/>
            </a:xfrm>
          </p:grpSpPr>
          <p:sp>
            <p:nvSpPr>
              <p:cNvPr id="109" name="Oval 8"/>
              <p:cNvSpPr>
                <a:spLocks noChangeArrowheads="1"/>
              </p:cNvSpPr>
              <p:nvPr/>
            </p:nvSpPr>
            <p:spPr bwMode="auto">
              <a:xfrm>
                <a:off x="1743073" y="5912796"/>
                <a:ext cx="2038351" cy="380143"/>
              </a:xfrm>
              <a:prstGeom prst="ellipse">
                <a:avLst/>
              </a:prstGeom>
              <a:gradFill rotWithShape="1">
                <a:gsLst>
                  <a:gs pos="0">
                    <a:srgbClr val="9999FF">
                      <a:alpha val="75999"/>
                    </a:srgbClr>
                  </a:gs>
                  <a:gs pos="50000">
                    <a:srgbClr val="CCECFF">
                      <a:alpha val="59000"/>
                    </a:srgbClr>
                  </a:gs>
                  <a:gs pos="100000">
                    <a:srgbClr val="9999FF">
                      <a:alpha val="75999"/>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110" name="Oval 11"/>
              <p:cNvSpPr>
                <a:spLocks noChangeArrowheads="1"/>
              </p:cNvSpPr>
              <p:nvPr/>
            </p:nvSpPr>
            <p:spPr bwMode="auto">
              <a:xfrm>
                <a:off x="1743075" y="5912796"/>
                <a:ext cx="2038350" cy="400691"/>
              </a:xfrm>
              <a:prstGeom prst="ellipse">
                <a:avLst/>
              </a:prstGeom>
              <a:gradFill rotWithShape="1">
                <a:gsLst>
                  <a:gs pos="0">
                    <a:srgbClr val="9999FF">
                      <a:alpha val="59000"/>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grpSp>
          <p:nvGrpSpPr>
            <p:cNvPr id="81" name="グループ化 80"/>
            <p:cNvGrpSpPr/>
            <p:nvPr/>
          </p:nvGrpSpPr>
          <p:grpSpPr>
            <a:xfrm>
              <a:off x="1275712" y="3038667"/>
              <a:ext cx="2038356" cy="3238707"/>
              <a:chOff x="5120770" y="3022824"/>
              <a:chExt cx="2038356" cy="3238707"/>
            </a:xfrm>
          </p:grpSpPr>
          <p:sp>
            <p:nvSpPr>
              <p:cNvPr id="101" name="フローチャート : 磁気ディスク 100"/>
              <p:cNvSpPr/>
              <p:nvPr/>
            </p:nvSpPr>
            <p:spPr bwMode="auto">
              <a:xfrm>
                <a:off x="5120775" y="5224679"/>
                <a:ext cx="2038351" cy="1036852"/>
              </a:xfrm>
              <a:prstGeom prst="flowChartMagneticDisk">
                <a:avLst/>
              </a:prstGeom>
              <a:gradFill>
                <a:gsLst>
                  <a:gs pos="0">
                    <a:srgbClr val="FF6600"/>
                  </a:gs>
                  <a:gs pos="50000">
                    <a:srgbClr val="FF9933"/>
                  </a:gs>
                  <a:gs pos="100000">
                    <a:srgbClr val="FF6600"/>
                  </a:gs>
                </a:gsLst>
                <a:lin ang="0" scaled="1"/>
              </a:gradFill>
              <a:ln w="9525">
                <a:noFill/>
                <a:miter lim="800000"/>
                <a:headEnd/>
                <a:tailEnd/>
              </a:ln>
              <a:effectLst/>
            </p:spPr>
            <p:txBody>
              <a:bodyPr rIns="32652" rtlCol="0" anchor="ctr"/>
              <a:lstStyle/>
              <a:p>
                <a:pPr algn="ctr"/>
                <a:endParaRPr lang="ja-JP" altLang="en-US" sz="2268" b="1" dirty="0">
                  <a:latin typeface="Meiryo UI" pitchFamily="50" charset="-128"/>
                  <a:ea typeface="Meiryo UI" pitchFamily="50" charset="-128"/>
                  <a:cs typeface="Meiryo UI" pitchFamily="50" charset="-128"/>
                </a:endParaRPr>
              </a:p>
            </p:txBody>
          </p:sp>
          <p:sp>
            <p:nvSpPr>
              <p:cNvPr id="102" name="Oval 24"/>
              <p:cNvSpPr>
                <a:spLocks noChangeArrowheads="1"/>
              </p:cNvSpPr>
              <p:nvPr/>
            </p:nvSpPr>
            <p:spPr bwMode="auto">
              <a:xfrm>
                <a:off x="5120775" y="5186321"/>
                <a:ext cx="2038351" cy="353813"/>
              </a:xfrm>
              <a:prstGeom prst="ellipse">
                <a:avLst/>
              </a:prstGeom>
              <a:gradFill rotWithShape="1">
                <a:gsLst>
                  <a:gs pos="0">
                    <a:srgbClr val="FF6600"/>
                  </a:gs>
                  <a:gs pos="100000">
                    <a:srgbClr val="FF9933"/>
                  </a:gs>
                </a:gsLst>
                <a:lin ang="5400000" scaled="1"/>
              </a:gradFill>
              <a:ln>
                <a:noFill/>
              </a:ln>
              <a:effectLst/>
              <a:extLst>
                <a:ext uri="{91240B29-F687-4F45-9708-019B960494DF}">
                  <a14:hiddenLine xmlns:a14="http://schemas.microsoft.com/office/drawing/2010/main" w="3175" algn="ctr">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103" name="フローチャート : 磁気ディスク 102"/>
              <p:cNvSpPr/>
              <p:nvPr/>
            </p:nvSpPr>
            <p:spPr bwMode="auto">
              <a:xfrm>
                <a:off x="5120774" y="4478775"/>
                <a:ext cx="2038351" cy="1036852"/>
              </a:xfrm>
              <a:prstGeom prst="flowChartMagneticDisk">
                <a:avLst/>
              </a:prstGeom>
              <a:gradFill>
                <a:gsLst>
                  <a:gs pos="100000">
                    <a:srgbClr val="66CCFF"/>
                  </a:gs>
                  <a:gs pos="0">
                    <a:srgbClr val="66CCFF"/>
                  </a:gs>
                  <a:gs pos="50000">
                    <a:srgbClr val="CCECFF"/>
                  </a:gs>
                </a:gsLst>
                <a:lin ang="0" scaled="1"/>
              </a:gradFill>
              <a:ln w="9525">
                <a:noFill/>
                <a:miter lim="800000"/>
                <a:headEnd/>
                <a:tailEnd/>
              </a:ln>
              <a:effectLst/>
            </p:spPr>
            <p:txBody>
              <a:bodyPr rIns="32652" rtlCol="0" anchor="ctr"/>
              <a:lstStyle/>
              <a:p>
                <a:pPr algn="ctr"/>
                <a:endParaRPr lang="ja-JP" altLang="en-US" sz="2268" b="1" dirty="0">
                  <a:latin typeface="Meiryo UI" pitchFamily="50" charset="-128"/>
                  <a:ea typeface="Meiryo UI" pitchFamily="50" charset="-128"/>
                  <a:cs typeface="Meiryo UI" pitchFamily="50" charset="-128"/>
                </a:endParaRPr>
              </a:p>
            </p:txBody>
          </p:sp>
          <p:sp>
            <p:nvSpPr>
              <p:cNvPr id="104" name="Oval 24"/>
              <p:cNvSpPr>
                <a:spLocks noChangeArrowheads="1"/>
              </p:cNvSpPr>
              <p:nvPr/>
            </p:nvSpPr>
            <p:spPr bwMode="auto">
              <a:xfrm>
                <a:off x="5120773" y="4478775"/>
                <a:ext cx="2038351" cy="353813"/>
              </a:xfrm>
              <a:prstGeom prst="ellipse">
                <a:avLst/>
              </a:prstGeom>
              <a:gradFill rotWithShape="1">
                <a:gsLst>
                  <a:gs pos="0">
                    <a:srgbClr val="66CCFF"/>
                  </a:gs>
                  <a:gs pos="100000">
                    <a:srgbClr val="CCECFF"/>
                  </a:gs>
                </a:gsLst>
                <a:lin ang="5400000" scaled="1"/>
              </a:gradFill>
              <a:ln>
                <a:noFill/>
              </a:ln>
              <a:effectLst/>
            </p:spPr>
            <p:txBody>
              <a:bodyPr wrap="none" anchor="ctr"/>
              <a:lstStyle/>
              <a:p>
                <a:endParaRPr lang="ja-JP" altLang="en-US" sz="1706" dirty="0"/>
              </a:p>
            </p:txBody>
          </p:sp>
          <p:sp>
            <p:nvSpPr>
              <p:cNvPr id="105" name="フローチャート : 磁気ディスク 104"/>
              <p:cNvSpPr/>
              <p:nvPr/>
            </p:nvSpPr>
            <p:spPr bwMode="auto">
              <a:xfrm>
                <a:off x="5120772" y="3768728"/>
                <a:ext cx="2038351" cy="1036852"/>
              </a:xfrm>
              <a:prstGeom prst="flowChartMagneticDisk">
                <a:avLst/>
              </a:prstGeom>
              <a:gradFill>
                <a:gsLst>
                  <a:gs pos="0">
                    <a:srgbClr val="00B050"/>
                  </a:gs>
                  <a:gs pos="50000">
                    <a:srgbClr val="92D050"/>
                  </a:gs>
                  <a:gs pos="100000">
                    <a:srgbClr val="00B050"/>
                  </a:gs>
                </a:gsLst>
                <a:lin ang="0" scaled="1"/>
              </a:gradFill>
              <a:ln w="9525">
                <a:noFill/>
                <a:miter lim="800000"/>
                <a:headEnd/>
                <a:tailEnd/>
              </a:ln>
              <a:effectLst/>
            </p:spPr>
            <p:txBody>
              <a:bodyPr rIns="32652" rtlCol="0" anchor="ctr"/>
              <a:lstStyle/>
              <a:p>
                <a:pPr algn="ctr"/>
                <a:endParaRPr lang="ja-JP" altLang="en-US" sz="2268" b="1" dirty="0">
                  <a:latin typeface="Meiryo UI" pitchFamily="50" charset="-128"/>
                  <a:ea typeface="Meiryo UI" pitchFamily="50" charset="-128"/>
                  <a:cs typeface="Meiryo UI" pitchFamily="50" charset="-128"/>
                </a:endParaRPr>
              </a:p>
            </p:txBody>
          </p:sp>
          <p:sp>
            <p:nvSpPr>
              <p:cNvPr id="106" name="Oval 24"/>
              <p:cNvSpPr>
                <a:spLocks noChangeArrowheads="1"/>
              </p:cNvSpPr>
              <p:nvPr/>
            </p:nvSpPr>
            <p:spPr bwMode="auto">
              <a:xfrm>
                <a:off x="5120772" y="3730370"/>
                <a:ext cx="2038351" cy="353813"/>
              </a:xfrm>
              <a:prstGeom prst="ellipse">
                <a:avLst/>
              </a:prstGeom>
              <a:gradFill rotWithShape="1">
                <a:gsLst>
                  <a:gs pos="0">
                    <a:srgbClr val="00B050"/>
                  </a:gs>
                  <a:gs pos="100000">
                    <a:srgbClr val="92D050"/>
                  </a:gs>
                </a:gsLst>
                <a:lin ang="5400000" scaled="1"/>
              </a:gradFill>
              <a:ln>
                <a:noFill/>
              </a:ln>
              <a:effectLst/>
            </p:spPr>
            <p:txBody>
              <a:bodyPr wrap="none" anchor="ctr"/>
              <a:lstStyle/>
              <a:p>
                <a:endParaRPr lang="ja-JP" altLang="en-US" sz="1706" dirty="0"/>
              </a:p>
            </p:txBody>
          </p:sp>
          <p:sp>
            <p:nvSpPr>
              <p:cNvPr id="107" name="フローチャート : 磁気ディスク 106"/>
              <p:cNvSpPr/>
              <p:nvPr/>
            </p:nvSpPr>
            <p:spPr bwMode="auto">
              <a:xfrm>
                <a:off x="5120771" y="3022824"/>
                <a:ext cx="2038351" cy="1036852"/>
              </a:xfrm>
              <a:prstGeom prst="flowChartMagneticDisk">
                <a:avLst/>
              </a:prstGeom>
              <a:gradFill>
                <a:gsLst>
                  <a:gs pos="100000">
                    <a:srgbClr val="FF00FF"/>
                  </a:gs>
                  <a:gs pos="0">
                    <a:srgbClr val="FF00FF"/>
                  </a:gs>
                  <a:gs pos="50000">
                    <a:srgbClr val="FFCCFF"/>
                  </a:gs>
                </a:gsLst>
                <a:lin ang="0" scaled="1"/>
              </a:gradFill>
              <a:ln w="9525">
                <a:noFill/>
                <a:miter lim="800000"/>
                <a:headEnd/>
                <a:tailEnd/>
              </a:ln>
              <a:effectLst/>
            </p:spPr>
            <p:txBody>
              <a:bodyPr rIns="32652" rtlCol="0" anchor="ctr"/>
              <a:lstStyle/>
              <a:p>
                <a:pPr algn="ctr"/>
                <a:endParaRPr lang="ja-JP" altLang="en-US" sz="2268" b="1" dirty="0">
                  <a:latin typeface="Meiryo UI" pitchFamily="50" charset="-128"/>
                  <a:ea typeface="Meiryo UI" pitchFamily="50" charset="-128"/>
                  <a:cs typeface="Meiryo UI" pitchFamily="50" charset="-128"/>
                </a:endParaRPr>
              </a:p>
            </p:txBody>
          </p:sp>
          <p:sp>
            <p:nvSpPr>
              <p:cNvPr id="108" name="Oval 24"/>
              <p:cNvSpPr>
                <a:spLocks noChangeArrowheads="1"/>
              </p:cNvSpPr>
              <p:nvPr/>
            </p:nvSpPr>
            <p:spPr bwMode="auto">
              <a:xfrm>
                <a:off x="5120770" y="3022824"/>
                <a:ext cx="2038351" cy="353813"/>
              </a:xfrm>
              <a:prstGeom prst="ellipse">
                <a:avLst/>
              </a:prstGeom>
              <a:gradFill rotWithShape="1">
                <a:gsLst>
                  <a:gs pos="0">
                    <a:srgbClr val="FF00FF"/>
                  </a:gs>
                  <a:gs pos="100000">
                    <a:srgbClr val="FFCCFF"/>
                  </a:gs>
                </a:gsLst>
                <a:lin ang="5400000" scaled="1"/>
              </a:gradFill>
              <a:ln>
                <a:noFill/>
              </a:ln>
              <a:effectLst/>
            </p:spPr>
            <p:txBody>
              <a:bodyPr wrap="none" anchor="ctr"/>
              <a:lstStyle/>
              <a:p>
                <a:endParaRPr lang="ja-JP" altLang="en-US" sz="1706" dirty="0"/>
              </a:p>
            </p:txBody>
          </p:sp>
        </p:grpSp>
        <p:sp>
          <p:nvSpPr>
            <p:cNvPr id="86" name="AutoShape 38"/>
            <p:cNvSpPr>
              <a:spLocks noChangeArrowheads="1"/>
            </p:cNvSpPr>
            <p:nvPr/>
          </p:nvSpPr>
          <p:spPr bwMode="auto">
            <a:xfrm rot="16200000">
              <a:off x="2173823" y="1905534"/>
              <a:ext cx="242135" cy="2203450"/>
            </a:xfrm>
            <a:prstGeom prst="moon">
              <a:avLst>
                <a:gd name="adj" fmla="val 29292"/>
              </a:avLst>
            </a:prstGeom>
            <a:gradFill rotWithShape="1">
              <a:gsLst>
                <a:gs pos="0">
                  <a:srgbClr val="9B9BFF"/>
                </a:gs>
                <a:gs pos="50000">
                  <a:schemeClr val="bg1"/>
                </a:gs>
                <a:gs pos="100000">
                  <a:srgbClr val="9B9BF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90" name="円柱 89"/>
            <p:cNvSpPr/>
            <p:nvPr/>
          </p:nvSpPr>
          <p:spPr bwMode="auto">
            <a:xfrm>
              <a:off x="1193166" y="2667309"/>
              <a:ext cx="2203450" cy="3706813"/>
            </a:xfrm>
            <a:prstGeom prst="can">
              <a:avLst>
                <a:gd name="adj" fmla="val 20327"/>
              </a:avLst>
            </a:prstGeom>
            <a:gradFill flip="none" rotWithShape="1">
              <a:gsLst>
                <a:gs pos="0">
                  <a:srgbClr val="9999FF">
                    <a:alpha val="65000"/>
                  </a:srgbClr>
                </a:gs>
                <a:gs pos="50000">
                  <a:srgbClr val="CCECFF">
                    <a:alpha val="20000"/>
                  </a:srgbClr>
                </a:gs>
                <a:gs pos="100000">
                  <a:srgbClr val="9999FF">
                    <a:alpha val="65000"/>
                  </a:srgbClr>
                </a:gs>
              </a:gsLst>
              <a:lin ang="0" scaled="1"/>
              <a:tileRect/>
            </a:gra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lstStyle/>
            <a:p>
              <a:pPr defTabSz="922952">
                <a:defRPr/>
              </a:pPr>
              <a:endParaRPr lang="ja-JP" altLang="en-US" sz="2902" dirty="0">
                <a:solidFill>
                  <a:schemeClr val="tx1"/>
                </a:solidFill>
                <a:latin typeface="Meiryo UI" pitchFamily="50" charset="-128"/>
                <a:ea typeface="Meiryo UI" pitchFamily="50" charset="-128"/>
                <a:cs typeface="Meiryo UI" pitchFamily="50" charset="-128"/>
              </a:endParaRPr>
            </a:p>
          </p:txBody>
        </p:sp>
        <p:sp>
          <p:nvSpPr>
            <p:cNvPr id="91" name="Oval 42"/>
            <p:cNvSpPr>
              <a:spLocks noChangeArrowheads="1"/>
            </p:cNvSpPr>
            <p:nvPr/>
          </p:nvSpPr>
          <p:spPr bwMode="auto">
            <a:xfrm>
              <a:off x="2710941" y="3007260"/>
              <a:ext cx="492410" cy="3270114"/>
            </a:xfrm>
            <a:prstGeom prst="ellipse">
              <a:avLst/>
            </a:prstGeom>
            <a:gradFill rotWithShape="1">
              <a:gsLst>
                <a:gs pos="0">
                  <a:schemeClr val="bg1">
                    <a:alpha val="68000"/>
                  </a:schemeClr>
                </a:gs>
                <a:gs pos="100000">
                  <a:schemeClr val="bg1">
                    <a:alpha val="0"/>
                  </a:schemeClr>
                </a:gs>
              </a:gsLst>
              <a:path path="shape">
                <a:fillToRect l="50000" t="50000" r="50000" b="50000"/>
              </a:path>
            </a:gradFill>
            <a:ln>
              <a:noFill/>
            </a:ln>
            <a:effectLst/>
          </p:spPr>
          <p:txBody>
            <a:bodyPr wrap="none" anchor="ctr"/>
            <a:lstStyle/>
            <a:p>
              <a:endParaRPr lang="ja-JP" altLang="en-US" sz="1706" dirty="0"/>
            </a:p>
          </p:txBody>
        </p:sp>
        <p:sp>
          <p:nvSpPr>
            <p:cNvPr id="93" name="正方形/長方形 92"/>
            <p:cNvSpPr/>
            <p:nvPr/>
          </p:nvSpPr>
          <p:spPr>
            <a:xfrm>
              <a:off x="1275711" y="4902016"/>
              <a:ext cx="2041939" cy="47822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ja-JP" altLang="en-US" sz="2268" b="1" spc="45" dirty="0">
                  <a:ln w="11430"/>
                  <a:solidFill>
                    <a:srgbClr val="00B0F0"/>
                  </a:solidFill>
                  <a:effectLst>
                    <a:outerShdw blurRad="76200" dist="50800" dir="5400000" algn="tl" rotWithShape="0">
                      <a:srgbClr val="000000">
                        <a:alpha val="65000"/>
                      </a:srgbClr>
                    </a:outerShdw>
                  </a:effectLst>
                  <a:latin typeface="Meiryo UI" pitchFamily="50" charset="-128"/>
                  <a:ea typeface="Meiryo UI" pitchFamily="50" charset="-128"/>
                  <a:cs typeface="Meiryo UI" pitchFamily="50" charset="-128"/>
                </a:rPr>
                <a:t>Ａ社</a:t>
              </a:r>
            </a:p>
          </p:txBody>
        </p:sp>
        <p:sp>
          <p:nvSpPr>
            <p:cNvPr id="95" name="正方形/長方形 94"/>
            <p:cNvSpPr/>
            <p:nvPr/>
          </p:nvSpPr>
          <p:spPr>
            <a:xfrm>
              <a:off x="1275711" y="4194470"/>
              <a:ext cx="2038351" cy="47822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ja-JP" altLang="en-US" sz="2268" b="1" spc="45" dirty="0">
                  <a:ln w="11430"/>
                  <a:solidFill>
                    <a:srgbClr val="00B050"/>
                  </a:solidFill>
                  <a:effectLst>
                    <a:outerShdw blurRad="76200" dist="50800" dir="5400000" algn="tl" rotWithShape="0">
                      <a:srgbClr val="000000">
                        <a:alpha val="65000"/>
                      </a:srgbClr>
                    </a:outerShdw>
                  </a:effectLst>
                  <a:latin typeface="Meiryo UI" pitchFamily="50" charset="-128"/>
                  <a:ea typeface="Meiryo UI" pitchFamily="50" charset="-128"/>
                  <a:cs typeface="Meiryo UI" pitchFamily="50" charset="-128"/>
                </a:rPr>
                <a:t>Ｂ社</a:t>
              </a:r>
            </a:p>
          </p:txBody>
        </p:sp>
        <p:sp>
          <p:nvSpPr>
            <p:cNvPr id="96" name="正方形/長方形 95"/>
            <p:cNvSpPr/>
            <p:nvPr/>
          </p:nvSpPr>
          <p:spPr>
            <a:xfrm>
              <a:off x="1279301" y="3487138"/>
              <a:ext cx="2038350" cy="478228"/>
            </a:xfrm>
            <a:prstGeom prst="rect">
              <a:avLst/>
            </a:prstGeom>
            <a:noFill/>
          </p:spPr>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defRPr/>
              </a:pPr>
              <a:r>
                <a:rPr lang="ja-JP" altLang="en-US" sz="2268" b="1" spc="45" dirty="0">
                  <a:ln w="11430"/>
                  <a:solidFill>
                    <a:srgbClr val="FF00FF"/>
                  </a:solidFill>
                  <a:effectLst>
                    <a:outerShdw blurRad="76200" dist="50800" dir="5400000" algn="tl" rotWithShape="0">
                      <a:srgbClr val="000000">
                        <a:alpha val="65000"/>
                      </a:srgbClr>
                    </a:outerShdw>
                  </a:effectLst>
                  <a:latin typeface="Meiryo UI" pitchFamily="50" charset="-128"/>
                  <a:ea typeface="Meiryo UI" pitchFamily="50" charset="-128"/>
                  <a:cs typeface="Meiryo UI" pitchFamily="50" charset="-128"/>
                </a:rPr>
                <a:t>その他</a:t>
              </a:r>
            </a:p>
          </p:txBody>
        </p:sp>
      </p:grpSp>
      <p:grpSp>
        <p:nvGrpSpPr>
          <p:cNvPr id="111" name="グループ化 110"/>
          <p:cNvGrpSpPr/>
          <p:nvPr/>
        </p:nvGrpSpPr>
        <p:grpSpPr>
          <a:xfrm>
            <a:off x="6807475" y="2321217"/>
            <a:ext cx="2033483" cy="3420880"/>
            <a:chOff x="4325072" y="2667310"/>
            <a:chExt cx="2203450" cy="3706813"/>
          </a:xfrm>
        </p:grpSpPr>
        <p:grpSp>
          <p:nvGrpSpPr>
            <p:cNvPr id="112" name="グループ化 111"/>
            <p:cNvGrpSpPr/>
            <p:nvPr/>
          </p:nvGrpSpPr>
          <p:grpSpPr>
            <a:xfrm>
              <a:off x="4411204" y="5897231"/>
              <a:ext cx="2038352" cy="400691"/>
              <a:chOff x="1743073" y="5912796"/>
              <a:chExt cx="2038352" cy="400691"/>
            </a:xfrm>
          </p:grpSpPr>
          <p:sp>
            <p:nvSpPr>
              <p:cNvPr id="119" name="Oval 8"/>
              <p:cNvSpPr>
                <a:spLocks noChangeArrowheads="1"/>
              </p:cNvSpPr>
              <p:nvPr/>
            </p:nvSpPr>
            <p:spPr bwMode="auto">
              <a:xfrm>
                <a:off x="1743073" y="5912796"/>
                <a:ext cx="2038351" cy="380143"/>
              </a:xfrm>
              <a:prstGeom prst="ellipse">
                <a:avLst/>
              </a:prstGeom>
              <a:gradFill rotWithShape="1">
                <a:gsLst>
                  <a:gs pos="0">
                    <a:srgbClr val="9999FF">
                      <a:alpha val="75999"/>
                    </a:srgbClr>
                  </a:gs>
                  <a:gs pos="50000">
                    <a:srgbClr val="CCECFF">
                      <a:alpha val="59000"/>
                    </a:srgbClr>
                  </a:gs>
                  <a:gs pos="100000">
                    <a:srgbClr val="9999FF">
                      <a:alpha val="75999"/>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120" name="Oval 11"/>
              <p:cNvSpPr>
                <a:spLocks noChangeArrowheads="1"/>
              </p:cNvSpPr>
              <p:nvPr/>
            </p:nvSpPr>
            <p:spPr bwMode="auto">
              <a:xfrm>
                <a:off x="1743075" y="5912796"/>
                <a:ext cx="2038350" cy="400691"/>
              </a:xfrm>
              <a:prstGeom prst="ellipse">
                <a:avLst/>
              </a:prstGeom>
              <a:gradFill rotWithShape="1">
                <a:gsLst>
                  <a:gs pos="0">
                    <a:srgbClr val="9999FF">
                      <a:alpha val="59000"/>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sp>
          <p:nvSpPr>
            <p:cNvPr id="113" name="AutoShape 38"/>
            <p:cNvSpPr>
              <a:spLocks noChangeArrowheads="1"/>
            </p:cNvSpPr>
            <p:nvPr/>
          </p:nvSpPr>
          <p:spPr bwMode="auto">
            <a:xfrm rot="16200000">
              <a:off x="5305729" y="1905534"/>
              <a:ext cx="242135" cy="2203450"/>
            </a:xfrm>
            <a:prstGeom prst="moon">
              <a:avLst>
                <a:gd name="adj" fmla="val 29292"/>
              </a:avLst>
            </a:prstGeom>
            <a:gradFill rotWithShape="1">
              <a:gsLst>
                <a:gs pos="0">
                  <a:srgbClr val="9B9BFF"/>
                </a:gs>
                <a:gs pos="50000">
                  <a:schemeClr val="bg1"/>
                </a:gs>
                <a:gs pos="100000">
                  <a:srgbClr val="9B9BF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nvGrpSpPr>
            <p:cNvPr id="114" name="グループ化 113"/>
            <p:cNvGrpSpPr/>
            <p:nvPr/>
          </p:nvGrpSpPr>
          <p:grpSpPr>
            <a:xfrm>
              <a:off x="4405827" y="3725665"/>
              <a:ext cx="2041938" cy="2551709"/>
              <a:chOff x="-384998" y="3761778"/>
              <a:chExt cx="2041938" cy="2551709"/>
            </a:xfrm>
          </p:grpSpPr>
          <p:sp>
            <p:nvSpPr>
              <p:cNvPr id="117" name="円柱 116"/>
              <p:cNvSpPr/>
              <p:nvPr/>
            </p:nvSpPr>
            <p:spPr bwMode="auto">
              <a:xfrm>
                <a:off x="-384998" y="3761778"/>
                <a:ext cx="2041938" cy="2551709"/>
              </a:xfrm>
              <a:prstGeom prst="can">
                <a:avLst>
                  <a:gd name="adj" fmla="val 17217"/>
                </a:avLst>
              </a:prstGeom>
              <a:gradFill flip="none" rotWithShape="1">
                <a:gsLst>
                  <a:gs pos="0">
                    <a:srgbClr val="FF6600"/>
                  </a:gs>
                  <a:gs pos="50000">
                    <a:srgbClr val="FF9933"/>
                  </a:gs>
                  <a:gs pos="100000">
                    <a:srgbClr val="FF6600"/>
                  </a:gs>
                </a:gsLst>
                <a:lin ang="0" scaled="1"/>
                <a:tileRect/>
              </a:gra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lstStyle/>
              <a:p>
                <a:pPr defTabSz="922952">
                  <a:defRPr/>
                </a:pPr>
                <a:endParaRPr lang="ja-JP" altLang="en-US" sz="2902" dirty="0">
                  <a:solidFill>
                    <a:schemeClr val="tx1"/>
                  </a:solidFill>
                  <a:latin typeface="Meiryo UI" pitchFamily="50" charset="-128"/>
                  <a:ea typeface="Meiryo UI" pitchFamily="50" charset="-128"/>
                  <a:cs typeface="Meiryo UI" pitchFamily="50" charset="-128"/>
                </a:endParaRPr>
              </a:p>
            </p:txBody>
          </p:sp>
          <p:sp>
            <p:nvSpPr>
              <p:cNvPr id="118" name="Oval 24"/>
              <p:cNvSpPr>
                <a:spLocks noChangeArrowheads="1"/>
              </p:cNvSpPr>
              <p:nvPr/>
            </p:nvSpPr>
            <p:spPr bwMode="auto">
              <a:xfrm>
                <a:off x="-384998" y="3761778"/>
                <a:ext cx="2038351" cy="353813"/>
              </a:xfrm>
              <a:prstGeom prst="ellipse">
                <a:avLst/>
              </a:prstGeom>
              <a:gradFill rotWithShape="1">
                <a:gsLst>
                  <a:gs pos="0">
                    <a:srgbClr val="FF6600"/>
                  </a:gs>
                  <a:gs pos="100000">
                    <a:srgbClr val="FF9933"/>
                  </a:gs>
                </a:gsLst>
                <a:lin ang="5400000" scaled="1"/>
              </a:gradFill>
              <a:ln>
                <a:noFill/>
              </a:ln>
              <a:effectLst/>
              <a:extLst>
                <a:ext uri="{91240B29-F687-4F45-9708-019B960494DF}">
                  <a14:hiddenLine xmlns:a14="http://schemas.microsoft.com/office/drawing/2010/main" w="3175" algn="ctr">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sp>
          <p:nvSpPr>
            <p:cNvPr id="115" name="円柱 114"/>
            <p:cNvSpPr/>
            <p:nvPr/>
          </p:nvSpPr>
          <p:spPr bwMode="auto">
            <a:xfrm>
              <a:off x="4325072" y="2667310"/>
              <a:ext cx="2203450" cy="3706813"/>
            </a:xfrm>
            <a:prstGeom prst="can">
              <a:avLst>
                <a:gd name="adj" fmla="val 20327"/>
              </a:avLst>
            </a:prstGeom>
            <a:gradFill flip="none" rotWithShape="1">
              <a:gsLst>
                <a:gs pos="0">
                  <a:srgbClr val="9999FF">
                    <a:alpha val="65000"/>
                  </a:srgbClr>
                </a:gs>
                <a:gs pos="50000">
                  <a:srgbClr val="CCECFF">
                    <a:alpha val="20000"/>
                  </a:srgbClr>
                </a:gs>
                <a:gs pos="100000">
                  <a:srgbClr val="9999FF">
                    <a:alpha val="65000"/>
                  </a:srgbClr>
                </a:gs>
              </a:gsLst>
              <a:lin ang="0" scaled="1"/>
              <a:tileRect/>
            </a:gra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lstStyle/>
            <a:p>
              <a:pPr defTabSz="922952">
                <a:defRPr/>
              </a:pPr>
              <a:endParaRPr lang="ja-JP" altLang="en-US" sz="2902" dirty="0">
                <a:solidFill>
                  <a:schemeClr val="tx1"/>
                </a:solidFill>
                <a:latin typeface="Meiryo UI" pitchFamily="50" charset="-128"/>
                <a:ea typeface="Meiryo UI" pitchFamily="50" charset="-128"/>
                <a:cs typeface="Meiryo UI" pitchFamily="50" charset="-128"/>
              </a:endParaRPr>
            </a:p>
          </p:txBody>
        </p:sp>
        <p:sp>
          <p:nvSpPr>
            <p:cNvPr id="116" name="Oval 42"/>
            <p:cNvSpPr>
              <a:spLocks noChangeArrowheads="1"/>
            </p:cNvSpPr>
            <p:nvPr/>
          </p:nvSpPr>
          <p:spPr bwMode="auto">
            <a:xfrm>
              <a:off x="5842847" y="3007260"/>
              <a:ext cx="492410" cy="3270114"/>
            </a:xfrm>
            <a:prstGeom prst="ellipse">
              <a:avLst/>
            </a:prstGeom>
            <a:gradFill rotWithShape="1">
              <a:gsLst>
                <a:gs pos="0">
                  <a:schemeClr val="bg1">
                    <a:alpha val="68000"/>
                  </a:schemeClr>
                </a:gs>
                <a:gs pos="100000">
                  <a:schemeClr val="bg1">
                    <a:alpha val="0"/>
                  </a:schemeClr>
                </a:gs>
              </a:gsLst>
              <a:path path="shape">
                <a:fillToRect l="50000" t="50000" r="50000" b="50000"/>
              </a:path>
            </a:gradFill>
            <a:ln>
              <a:noFill/>
            </a:ln>
            <a:effectLst/>
          </p:spPr>
          <p:txBody>
            <a:bodyPr wrap="none" anchor="ctr"/>
            <a:lstStyle/>
            <a:p>
              <a:endParaRPr lang="ja-JP" altLang="en-US" sz="1706" dirty="0"/>
            </a:p>
          </p:txBody>
        </p:sp>
      </p:grpSp>
      <p:sp>
        <p:nvSpPr>
          <p:cNvPr id="121" name="正方形/長方形 120"/>
          <p:cNvSpPr/>
          <p:nvPr/>
        </p:nvSpPr>
        <p:spPr>
          <a:xfrm>
            <a:off x="1145997" y="5778407"/>
            <a:ext cx="1806585" cy="354841"/>
          </a:xfrm>
          <a:prstGeom prst="rect">
            <a:avLst/>
          </a:prstGeom>
          <a:noFill/>
          <a:effectLst/>
        </p:spPr>
        <p:txBody>
          <a:bodyPr wrap="none">
            <a:spAutoFit/>
            <a:scene3d>
              <a:camera prst="orthographicFront"/>
              <a:lightRig rig="soft" dir="tl">
                <a:rot lat="0" lon="0" rev="0"/>
              </a:lightRig>
            </a:scene3d>
            <a:sp3d contourW="25400" prstMaterial="matte">
              <a:contourClr>
                <a:schemeClr val="accent2">
                  <a:tint val="20000"/>
                </a:schemeClr>
              </a:contourClr>
            </a:sp3d>
          </a:bodyPr>
          <a:lstStyle/>
          <a:p>
            <a:pPr algn="ctr">
              <a:defRPr/>
            </a:pPr>
            <a:r>
              <a:rPr lang="ja-JP" altLang="en-US" sz="1706" b="1" spc="45" dirty="0">
                <a:ln w="11430"/>
                <a:solidFill>
                  <a:schemeClr val="tx1">
                    <a:lumMod val="75000"/>
                    <a:lumOff val="25000"/>
                  </a:schemeClr>
                </a:solidFill>
                <a:latin typeface="Meiryo UI" pitchFamily="50" charset="-128"/>
                <a:ea typeface="Meiryo UI" pitchFamily="50" charset="-128"/>
                <a:cs typeface="Meiryo UI" pitchFamily="50" charset="-128"/>
              </a:rPr>
              <a:t>現在のコスト分布</a:t>
            </a:r>
          </a:p>
        </p:txBody>
      </p:sp>
      <p:sp>
        <p:nvSpPr>
          <p:cNvPr id="123" name="下矢印 122"/>
          <p:cNvSpPr/>
          <p:nvPr/>
        </p:nvSpPr>
        <p:spPr>
          <a:xfrm rot="5400000" flipV="1">
            <a:off x="3068939" y="3932536"/>
            <a:ext cx="882128" cy="422686"/>
          </a:xfrm>
          <a:prstGeom prst="downArrow">
            <a:avLst>
              <a:gd name="adj1" fmla="val 70593"/>
              <a:gd name="adj2" fmla="val 100000"/>
            </a:avLst>
          </a:prstGeom>
          <a:gradFill flip="none" rotWithShape="1">
            <a:gsLst>
              <a:gs pos="0">
                <a:srgbClr val="FF0066">
                  <a:alpha val="5098"/>
                </a:srgbClr>
              </a:gs>
              <a:gs pos="84000">
                <a:srgbClr val="FF0066"/>
              </a:gs>
              <a:gs pos="100000">
                <a:srgbClr val="FF00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06"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下矢印 129"/>
          <p:cNvSpPr/>
          <p:nvPr/>
        </p:nvSpPr>
        <p:spPr>
          <a:xfrm rot="5400000" flipV="1">
            <a:off x="5957262" y="3932537"/>
            <a:ext cx="882128" cy="422686"/>
          </a:xfrm>
          <a:prstGeom prst="downArrow">
            <a:avLst>
              <a:gd name="adj1" fmla="val 70593"/>
              <a:gd name="adj2" fmla="val 100000"/>
            </a:avLst>
          </a:prstGeom>
          <a:gradFill flip="none" rotWithShape="1">
            <a:gsLst>
              <a:gs pos="0">
                <a:srgbClr val="FF0066">
                  <a:alpha val="5098"/>
                </a:srgbClr>
              </a:gs>
              <a:gs pos="84000">
                <a:srgbClr val="FF0066"/>
              </a:gs>
              <a:gs pos="100000">
                <a:srgbClr val="FF0066"/>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706"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3" name="グループ化 2"/>
          <p:cNvGrpSpPr/>
          <p:nvPr/>
        </p:nvGrpSpPr>
        <p:grpSpPr>
          <a:xfrm>
            <a:off x="3913283" y="2321217"/>
            <a:ext cx="2033484" cy="3420880"/>
            <a:chOff x="3875441" y="3034070"/>
            <a:chExt cx="2242010" cy="3771679"/>
          </a:xfrm>
        </p:grpSpPr>
        <p:grpSp>
          <p:nvGrpSpPr>
            <p:cNvPr id="124" name="グループ化 123"/>
            <p:cNvGrpSpPr/>
            <p:nvPr/>
          </p:nvGrpSpPr>
          <p:grpSpPr>
            <a:xfrm>
              <a:off x="3959436" y="6320513"/>
              <a:ext cx="2074022" cy="407703"/>
              <a:chOff x="1743073" y="5912796"/>
              <a:chExt cx="2038352" cy="400691"/>
            </a:xfrm>
          </p:grpSpPr>
          <p:sp>
            <p:nvSpPr>
              <p:cNvPr id="125" name="Oval 8"/>
              <p:cNvSpPr>
                <a:spLocks noChangeArrowheads="1"/>
              </p:cNvSpPr>
              <p:nvPr/>
            </p:nvSpPr>
            <p:spPr bwMode="auto">
              <a:xfrm>
                <a:off x="1743073" y="5912796"/>
                <a:ext cx="2038351" cy="380143"/>
              </a:xfrm>
              <a:prstGeom prst="ellipse">
                <a:avLst/>
              </a:prstGeom>
              <a:gradFill rotWithShape="1">
                <a:gsLst>
                  <a:gs pos="0">
                    <a:srgbClr val="9999FF">
                      <a:alpha val="75999"/>
                    </a:srgbClr>
                  </a:gs>
                  <a:gs pos="50000">
                    <a:srgbClr val="CCECFF">
                      <a:alpha val="59000"/>
                    </a:srgbClr>
                  </a:gs>
                  <a:gs pos="100000">
                    <a:srgbClr val="9999FF">
                      <a:alpha val="75999"/>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126" name="Oval 11"/>
              <p:cNvSpPr>
                <a:spLocks noChangeArrowheads="1"/>
              </p:cNvSpPr>
              <p:nvPr/>
            </p:nvSpPr>
            <p:spPr bwMode="auto">
              <a:xfrm>
                <a:off x="1743075" y="5912796"/>
                <a:ext cx="2038350" cy="400691"/>
              </a:xfrm>
              <a:prstGeom prst="ellipse">
                <a:avLst/>
              </a:prstGeom>
              <a:gradFill rotWithShape="1">
                <a:gsLst>
                  <a:gs pos="0">
                    <a:srgbClr val="9999FF">
                      <a:alpha val="59000"/>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grpSp>
          <p:nvGrpSpPr>
            <p:cNvPr id="127" name="グループ化 126"/>
            <p:cNvGrpSpPr/>
            <p:nvPr/>
          </p:nvGrpSpPr>
          <p:grpSpPr>
            <a:xfrm>
              <a:off x="3953964" y="3411927"/>
              <a:ext cx="2077670" cy="3295381"/>
              <a:chOff x="-384998" y="3761778"/>
              <a:chExt cx="2041938" cy="2551709"/>
            </a:xfrm>
          </p:grpSpPr>
          <p:sp>
            <p:nvSpPr>
              <p:cNvPr id="128" name="円柱 127"/>
              <p:cNvSpPr/>
              <p:nvPr/>
            </p:nvSpPr>
            <p:spPr bwMode="auto">
              <a:xfrm>
                <a:off x="-384998" y="3761778"/>
                <a:ext cx="2041938" cy="2551709"/>
              </a:xfrm>
              <a:prstGeom prst="can">
                <a:avLst>
                  <a:gd name="adj" fmla="val 17217"/>
                </a:avLst>
              </a:prstGeom>
              <a:gradFill flip="none" rotWithShape="1">
                <a:gsLst>
                  <a:gs pos="0">
                    <a:srgbClr val="FF6600"/>
                  </a:gs>
                  <a:gs pos="50000">
                    <a:srgbClr val="FF9933"/>
                  </a:gs>
                  <a:gs pos="100000">
                    <a:srgbClr val="FF6600"/>
                  </a:gs>
                </a:gsLst>
                <a:lin ang="0" scaled="1"/>
                <a:tileRect/>
              </a:gra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lstStyle/>
              <a:p>
                <a:pPr defTabSz="922952">
                  <a:defRPr/>
                </a:pPr>
                <a:endParaRPr lang="ja-JP" altLang="en-US" sz="2902" dirty="0">
                  <a:solidFill>
                    <a:schemeClr val="tx1"/>
                  </a:solidFill>
                  <a:latin typeface="Meiryo UI" pitchFamily="50" charset="-128"/>
                  <a:ea typeface="Meiryo UI" pitchFamily="50" charset="-128"/>
                  <a:cs typeface="Meiryo UI" pitchFamily="50" charset="-128"/>
                </a:endParaRPr>
              </a:p>
            </p:txBody>
          </p:sp>
          <p:sp>
            <p:nvSpPr>
              <p:cNvPr id="129" name="Oval 24"/>
              <p:cNvSpPr>
                <a:spLocks noChangeArrowheads="1"/>
              </p:cNvSpPr>
              <p:nvPr/>
            </p:nvSpPr>
            <p:spPr bwMode="auto">
              <a:xfrm>
                <a:off x="-384998" y="3761778"/>
                <a:ext cx="2038351" cy="278762"/>
              </a:xfrm>
              <a:prstGeom prst="ellipse">
                <a:avLst/>
              </a:prstGeom>
              <a:gradFill rotWithShape="1">
                <a:gsLst>
                  <a:gs pos="0">
                    <a:srgbClr val="FF6600"/>
                  </a:gs>
                  <a:gs pos="100000">
                    <a:srgbClr val="FF9933"/>
                  </a:gs>
                </a:gsLst>
                <a:lin ang="5400000" scaled="1"/>
              </a:gradFill>
              <a:ln>
                <a:noFill/>
              </a:ln>
              <a:effectLst/>
              <a:extLst>
                <a:ext uri="{91240B29-F687-4F45-9708-019B960494DF}">
                  <a14:hiddenLine xmlns:a14="http://schemas.microsoft.com/office/drawing/2010/main" w="3175" algn="ctr">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grpSp>
        <p:sp>
          <p:nvSpPr>
            <p:cNvPr id="131" name="AutoShape 38"/>
            <p:cNvSpPr>
              <a:spLocks noChangeArrowheads="1"/>
            </p:cNvSpPr>
            <p:nvPr/>
          </p:nvSpPr>
          <p:spPr bwMode="auto">
            <a:xfrm rot="16200000">
              <a:off x="4873260" y="2258965"/>
              <a:ext cx="246372" cy="2242009"/>
            </a:xfrm>
            <a:prstGeom prst="moon">
              <a:avLst>
                <a:gd name="adj" fmla="val 29292"/>
              </a:avLst>
            </a:prstGeom>
            <a:gradFill rotWithShape="1">
              <a:gsLst>
                <a:gs pos="0">
                  <a:srgbClr val="9B9BFF"/>
                </a:gs>
                <a:gs pos="50000">
                  <a:schemeClr val="bg1"/>
                </a:gs>
                <a:gs pos="100000">
                  <a:srgbClr val="9B9BFF"/>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ja-JP" altLang="en-US" sz="1706" dirty="0"/>
            </a:p>
          </p:txBody>
        </p:sp>
        <p:sp>
          <p:nvSpPr>
            <p:cNvPr id="132" name="円柱 131"/>
            <p:cNvSpPr/>
            <p:nvPr/>
          </p:nvSpPr>
          <p:spPr bwMode="auto">
            <a:xfrm>
              <a:off x="3875442" y="3034070"/>
              <a:ext cx="2242009" cy="3771679"/>
            </a:xfrm>
            <a:prstGeom prst="can">
              <a:avLst>
                <a:gd name="adj" fmla="val 20327"/>
              </a:avLst>
            </a:prstGeom>
            <a:gradFill flip="none" rotWithShape="1">
              <a:gsLst>
                <a:gs pos="0">
                  <a:srgbClr val="9999FF">
                    <a:alpha val="65000"/>
                  </a:srgbClr>
                </a:gs>
                <a:gs pos="50000">
                  <a:srgbClr val="CCECFF">
                    <a:alpha val="20000"/>
                  </a:srgbClr>
                </a:gs>
                <a:gs pos="100000">
                  <a:srgbClr val="9999FF">
                    <a:alpha val="65000"/>
                  </a:srgbClr>
                </a:gs>
              </a:gsLst>
              <a:lin ang="0" scaled="1"/>
              <a:tileRect/>
            </a:gradFill>
            <a:ln>
              <a:noFill/>
              <a:headEnd type="none" w="med" len="med"/>
              <a:tailEnd type="none" w="med" len="med"/>
            </a:ln>
            <a:effectLst/>
          </p:spPr>
          <p:style>
            <a:lnRef idx="1">
              <a:schemeClr val="accent6"/>
            </a:lnRef>
            <a:fillRef idx="2">
              <a:schemeClr val="accent6"/>
            </a:fillRef>
            <a:effectRef idx="1">
              <a:schemeClr val="accent6"/>
            </a:effectRef>
            <a:fontRef idx="minor">
              <a:schemeClr val="dk1"/>
            </a:fontRef>
          </p:style>
          <p:txBody>
            <a:bodyPr/>
            <a:lstStyle/>
            <a:p>
              <a:pPr defTabSz="922952">
                <a:defRPr/>
              </a:pPr>
              <a:endParaRPr lang="ja-JP" altLang="en-US" sz="2902" dirty="0">
                <a:solidFill>
                  <a:schemeClr val="tx1"/>
                </a:solidFill>
                <a:latin typeface="Meiryo UI" pitchFamily="50" charset="-128"/>
                <a:ea typeface="Meiryo UI" pitchFamily="50" charset="-128"/>
                <a:cs typeface="Meiryo UI" pitchFamily="50" charset="-128"/>
              </a:endParaRPr>
            </a:p>
          </p:txBody>
        </p:sp>
        <p:sp>
          <p:nvSpPr>
            <p:cNvPr id="133" name="Oval 42"/>
            <p:cNvSpPr>
              <a:spLocks noChangeArrowheads="1"/>
            </p:cNvSpPr>
            <p:nvPr/>
          </p:nvSpPr>
          <p:spPr bwMode="auto">
            <a:xfrm>
              <a:off x="5419777" y="3379970"/>
              <a:ext cx="501027" cy="3327338"/>
            </a:xfrm>
            <a:prstGeom prst="ellipse">
              <a:avLst/>
            </a:prstGeom>
            <a:gradFill rotWithShape="1">
              <a:gsLst>
                <a:gs pos="0">
                  <a:schemeClr val="bg1">
                    <a:alpha val="68000"/>
                  </a:schemeClr>
                </a:gs>
                <a:gs pos="100000">
                  <a:schemeClr val="bg1">
                    <a:alpha val="0"/>
                  </a:schemeClr>
                </a:gs>
              </a:gsLst>
              <a:path path="shape">
                <a:fillToRect l="50000" t="50000" r="50000" b="50000"/>
              </a:path>
            </a:gradFill>
            <a:ln>
              <a:noFill/>
            </a:ln>
            <a:effectLst/>
          </p:spPr>
          <p:txBody>
            <a:bodyPr wrap="none" anchor="ctr"/>
            <a:lstStyle/>
            <a:p>
              <a:endParaRPr lang="ja-JP" altLang="en-US" sz="1706" dirty="0"/>
            </a:p>
          </p:txBody>
        </p:sp>
        <p:sp>
          <p:nvSpPr>
            <p:cNvPr id="134" name="正方形/長方形 133"/>
            <p:cNvSpPr/>
            <p:nvPr/>
          </p:nvSpPr>
          <p:spPr>
            <a:xfrm>
              <a:off x="3953964" y="4692750"/>
              <a:ext cx="2070368" cy="563442"/>
            </a:xfrm>
            <a:prstGeom prst="rect">
              <a:avLst/>
            </a:prstGeom>
            <a:noFill/>
          </p:spPr>
          <p:txBody>
            <a:bodyPr wrap="square">
              <a:spAutoFit/>
            </a:bodyPr>
            <a:lstStyle/>
            <a:p>
              <a:pPr algn="ctr">
                <a:defRPr/>
              </a:pPr>
              <a:r>
                <a:rPr lang="ja-JP" altLang="en-US" sz="2721" b="1" spc="45" dirty="0">
                  <a:ln w="13500">
                    <a:solidFill>
                      <a:schemeClr val="bg1">
                        <a:alpha val="6500"/>
                      </a:schemeClr>
                    </a:solidFill>
                    <a:prstDash val="solid"/>
                  </a:ln>
                  <a:solidFill>
                    <a:schemeClr val="bg1">
                      <a:alpha val="95000"/>
                    </a:schemeClr>
                  </a:solidFill>
                  <a:effectLst>
                    <a:innerShdw blurRad="50900" dist="38500" dir="13500000">
                      <a:srgbClr val="000000">
                        <a:alpha val="60000"/>
                      </a:srgbClr>
                    </a:innerShdw>
                  </a:effectLst>
                  <a:latin typeface="Meiryo UI" pitchFamily="50" charset="-128"/>
                  <a:ea typeface="Meiryo UI" pitchFamily="50" charset="-128"/>
                  <a:cs typeface="Meiryo UI" pitchFamily="50" charset="-128"/>
                </a:rPr>
                <a:t>大塚商会</a:t>
              </a:r>
            </a:p>
          </p:txBody>
        </p:sp>
      </p:grpSp>
      <p:sp>
        <p:nvSpPr>
          <p:cNvPr id="135" name="正方形/長方形 134"/>
          <p:cNvSpPr/>
          <p:nvPr/>
        </p:nvSpPr>
        <p:spPr>
          <a:xfrm>
            <a:off x="6882000" y="4202996"/>
            <a:ext cx="1877806" cy="511037"/>
          </a:xfrm>
          <a:prstGeom prst="rect">
            <a:avLst/>
          </a:prstGeom>
          <a:noFill/>
        </p:spPr>
        <p:txBody>
          <a:bodyPr wrap="square">
            <a:spAutoFit/>
          </a:bodyPr>
          <a:lstStyle/>
          <a:p>
            <a:pPr algn="ctr">
              <a:defRPr/>
            </a:pPr>
            <a:r>
              <a:rPr lang="ja-JP" altLang="en-US" sz="2721" b="1" spc="45" dirty="0">
                <a:ln w="13500">
                  <a:solidFill>
                    <a:schemeClr val="bg1">
                      <a:alpha val="6500"/>
                    </a:schemeClr>
                  </a:solidFill>
                  <a:prstDash val="solid"/>
                </a:ln>
                <a:solidFill>
                  <a:schemeClr val="bg1">
                    <a:alpha val="95000"/>
                  </a:schemeClr>
                </a:solidFill>
                <a:effectLst>
                  <a:innerShdw blurRad="50900" dist="38500" dir="13500000">
                    <a:srgbClr val="000000">
                      <a:alpha val="60000"/>
                    </a:srgbClr>
                  </a:innerShdw>
                </a:effectLst>
                <a:latin typeface="Meiryo UI" pitchFamily="50" charset="-128"/>
                <a:ea typeface="Meiryo UI" pitchFamily="50" charset="-128"/>
                <a:cs typeface="Meiryo UI" pitchFamily="50" charset="-128"/>
              </a:rPr>
              <a:t>大塚商会</a:t>
            </a:r>
          </a:p>
        </p:txBody>
      </p:sp>
      <p:sp>
        <p:nvSpPr>
          <p:cNvPr id="136" name="正方形/長方形 135"/>
          <p:cNvSpPr/>
          <p:nvPr/>
        </p:nvSpPr>
        <p:spPr>
          <a:xfrm>
            <a:off x="1105418" y="5054696"/>
            <a:ext cx="1877806" cy="427361"/>
          </a:xfrm>
          <a:prstGeom prst="rect">
            <a:avLst/>
          </a:prstGeom>
          <a:noFill/>
        </p:spPr>
        <p:txBody>
          <a:bodyPr wrap="square">
            <a:spAutoFit/>
          </a:bodyPr>
          <a:lstStyle/>
          <a:p>
            <a:pPr algn="ctr">
              <a:defRPr/>
            </a:pPr>
            <a:r>
              <a:rPr lang="ja-JP" altLang="en-US" sz="2177" b="1" spc="45" dirty="0">
                <a:ln w="13500">
                  <a:solidFill>
                    <a:schemeClr val="bg1">
                      <a:alpha val="6500"/>
                    </a:schemeClr>
                  </a:solidFill>
                  <a:prstDash val="solid"/>
                </a:ln>
                <a:solidFill>
                  <a:schemeClr val="bg1">
                    <a:alpha val="95000"/>
                  </a:schemeClr>
                </a:solidFill>
                <a:effectLst>
                  <a:innerShdw blurRad="50900" dist="38500" dir="13500000">
                    <a:srgbClr val="000000">
                      <a:alpha val="60000"/>
                    </a:srgbClr>
                  </a:innerShdw>
                </a:effectLst>
                <a:latin typeface="Meiryo UI" pitchFamily="50" charset="-128"/>
                <a:ea typeface="Meiryo UI" pitchFamily="50" charset="-128"/>
                <a:cs typeface="Meiryo UI" pitchFamily="50" charset="-128"/>
              </a:rPr>
              <a:t>大塚商会</a:t>
            </a:r>
          </a:p>
        </p:txBody>
      </p:sp>
      <p:sp>
        <p:nvSpPr>
          <p:cNvPr id="137" name="正方形/長方形 136"/>
          <p:cNvSpPr/>
          <p:nvPr/>
        </p:nvSpPr>
        <p:spPr>
          <a:xfrm>
            <a:off x="3435010" y="5778407"/>
            <a:ext cx="2999213" cy="617348"/>
          </a:xfrm>
          <a:prstGeom prst="rect">
            <a:avLst/>
          </a:prstGeom>
          <a:noFill/>
          <a:effectLst/>
        </p:spPr>
        <p:txBody>
          <a:bodyPr wrap="square">
            <a:spAutoFit/>
            <a:scene3d>
              <a:camera prst="orthographicFront"/>
              <a:lightRig rig="soft" dir="tl">
                <a:rot lat="0" lon="0" rev="0"/>
              </a:lightRig>
            </a:scene3d>
            <a:sp3d contourW="25400" prstMaterial="matte">
              <a:contourClr>
                <a:schemeClr val="accent2">
                  <a:tint val="20000"/>
                </a:schemeClr>
              </a:contourClr>
            </a:sp3d>
          </a:bodyPr>
          <a:lstStyle/>
          <a:p>
            <a:pPr algn="ctr">
              <a:defRPr/>
            </a:pPr>
            <a:r>
              <a:rPr lang="ja-JP" altLang="en-US" sz="1706" b="1" spc="45" dirty="0">
                <a:ln w="11430"/>
                <a:solidFill>
                  <a:srgbClr val="0064B4"/>
                </a:solidFill>
                <a:latin typeface="Meiryo UI" pitchFamily="50" charset="-128"/>
                <a:ea typeface="Meiryo UI" pitchFamily="50" charset="-128"/>
                <a:cs typeface="Meiryo UI" pitchFamily="50" charset="-128"/>
              </a:rPr>
              <a:t>全て大塚商会に</a:t>
            </a:r>
            <a:endParaRPr lang="en-US" altLang="ja-JP" sz="1706" b="1" spc="45" dirty="0">
              <a:ln w="11430"/>
              <a:solidFill>
                <a:srgbClr val="0064B4"/>
              </a:solidFill>
              <a:latin typeface="Meiryo UI" pitchFamily="50" charset="-128"/>
              <a:ea typeface="Meiryo UI" pitchFamily="50" charset="-128"/>
              <a:cs typeface="Meiryo UI" pitchFamily="50" charset="-128"/>
            </a:endParaRPr>
          </a:p>
          <a:p>
            <a:pPr algn="ctr">
              <a:defRPr/>
            </a:pPr>
            <a:r>
              <a:rPr lang="ja-JP" altLang="en-US" sz="1706" b="1" spc="45" dirty="0">
                <a:ln w="11430"/>
                <a:solidFill>
                  <a:srgbClr val="0064B4"/>
                </a:solidFill>
                <a:latin typeface="Meiryo UI" pitchFamily="50" charset="-128"/>
                <a:ea typeface="Meiryo UI" pitchFamily="50" charset="-128"/>
                <a:cs typeface="Meiryo UI" pitchFamily="50" charset="-128"/>
              </a:rPr>
              <a:t>お任せ頂いた場合</a:t>
            </a:r>
          </a:p>
        </p:txBody>
      </p:sp>
      <p:sp>
        <p:nvSpPr>
          <p:cNvPr id="138" name="正方形/長方形 137"/>
          <p:cNvSpPr/>
          <p:nvPr/>
        </p:nvSpPr>
        <p:spPr>
          <a:xfrm>
            <a:off x="6307818" y="5778407"/>
            <a:ext cx="2999213" cy="617348"/>
          </a:xfrm>
          <a:prstGeom prst="rect">
            <a:avLst/>
          </a:prstGeom>
          <a:noFill/>
          <a:effectLst/>
        </p:spPr>
        <p:txBody>
          <a:bodyPr wrap="square">
            <a:spAutoFit/>
            <a:scene3d>
              <a:camera prst="orthographicFront"/>
              <a:lightRig rig="soft" dir="tl">
                <a:rot lat="0" lon="0" rev="0"/>
              </a:lightRig>
            </a:scene3d>
            <a:sp3d contourW="25400" prstMaterial="matte">
              <a:contourClr>
                <a:schemeClr val="accent2">
                  <a:tint val="20000"/>
                </a:schemeClr>
              </a:contourClr>
            </a:sp3d>
          </a:bodyPr>
          <a:lstStyle/>
          <a:p>
            <a:pPr algn="ctr">
              <a:defRPr/>
            </a:pPr>
            <a:r>
              <a:rPr lang="ja-JP" altLang="en-US" sz="1706" b="1" spc="45" dirty="0">
                <a:ln w="11430"/>
                <a:solidFill>
                  <a:srgbClr val="0064B4"/>
                </a:solidFill>
                <a:latin typeface="Meiryo UI" pitchFamily="50" charset="-128"/>
                <a:ea typeface="Meiryo UI" pitchFamily="50" charset="-128"/>
                <a:cs typeface="Meiryo UI" pitchFamily="50" charset="-128"/>
              </a:rPr>
              <a:t>ボリューム</a:t>
            </a:r>
            <a:endParaRPr lang="en-US" altLang="ja-JP" sz="1706" b="1" spc="45" dirty="0">
              <a:ln w="11430"/>
              <a:solidFill>
                <a:srgbClr val="0064B4"/>
              </a:solidFill>
              <a:latin typeface="Meiryo UI" pitchFamily="50" charset="-128"/>
              <a:ea typeface="Meiryo UI" pitchFamily="50" charset="-128"/>
              <a:cs typeface="Meiryo UI" pitchFamily="50" charset="-128"/>
            </a:endParaRPr>
          </a:p>
          <a:p>
            <a:pPr algn="ctr">
              <a:defRPr/>
            </a:pPr>
            <a:r>
              <a:rPr lang="ja-JP" altLang="en-US" sz="1706" b="1" spc="45" dirty="0">
                <a:ln w="11430"/>
                <a:solidFill>
                  <a:srgbClr val="0064B4"/>
                </a:solidFill>
                <a:latin typeface="Meiryo UI" pitchFamily="50" charset="-128"/>
                <a:ea typeface="Meiryo UI" pitchFamily="50" charset="-128"/>
                <a:cs typeface="Meiryo UI" pitchFamily="50" charset="-128"/>
              </a:rPr>
              <a:t>ディスカウント適用</a:t>
            </a:r>
          </a:p>
        </p:txBody>
      </p:sp>
      <p:sp>
        <p:nvSpPr>
          <p:cNvPr id="139" name="テキスト ボックス 138"/>
          <p:cNvSpPr txBox="1"/>
          <p:nvPr/>
        </p:nvSpPr>
        <p:spPr bwMode="auto">
          <a:xfrm>
            <a:off x="449788" y="950043"/>
            <a:ext cx="9006425" cy="9756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ctr" eaLnBrk="1" hangingPunct="1"/>
            <a:r>
              <a:rPr lang="ja-JP" altLang="en-US" sz="2902" dirty="0">
                <a:solidFill>
                  <a:srgbClr val="5A5A5A"/>
                </a:solidFill>
                <a:latin typeface="Meiryo UI" pitchFamily="50" charset="-128"/>
                <a:ea typeface="Meiryo UI" pitchFamily="50" charset="-128"/>
                <a:cs typeface="Meiryo UI" pitchFamily="50" charset="-128"/>
              </a:rPr>
              <a:t>「大塚商会だから」ジャンルを選ばず、</a:t>
            </a:r>
            <a:endParaRPr lang="en-US" altLang="ja-JP" sz="2902" dirty="0">
              <a:solidFill>
                <a:srgbClr val="5A5A5A"/>
              </a:solidFill>
              <a:latin typeface="Meiryo UI" pitchFamily="50" charset="-128"/>
              <a:ea typeface="Meiryo UI" pitchFamily="50" charset="-128"/>
              <a:cs typeface="Meiryo UI" pitchFamily="50" charset="-128"/>
            </a:endParaRPr>
          </a:p>
          <a:p>
            <a:pPr algn="ctr" eaLnBrk="1" hangingPunct="1"/>
            <a:r>
              <a:rPr lang="ja-JP" altLang="en-US" sz="2902" dirty="0">
                <a:solidFill>
                  <a:srgbClr val="5A5A5A"/>
                </a:solidFill>
                <a:latin typeface="Meiryo UI" pitchFamily="50" charset="-128"/>
                <a:ea typeface="Meiryo UI" pitchFamily="50" charset="-128"/>
                <a:cs typeface="Meiryo UI" pitchFamily="50" charset="-128"/>
              </a:rPr>
              <a:t>様々な角度からのコスト削減が実施可能</a:t>
            </a:r>
            <a:endParaRPr lang="en-US" altLang="ja-JP" sz="2902" dirty="0">
              <a:solidFill>
                <a:srgbClr val="5A5A5A"/>
              </a:solidFill>
              <a:latin typeface="Meiryo UI" pitchFamily="50" charset="-128"/>
              <a:ea typeface="Meiryo UI" pitchFamily="50" charset="-128"/>
              <a:cs typeface="Meiryo UI" pitchFamily="50" charset="-128"/>
            </a:endParaRPr>
          </a:p>
        </p:txBody>
      </p:sp>
      <p:sp>
        <p:nvSpPr>
          <p:cNvPr id="122" name="角丸四角形吹き出し 121"/>
          <p:cNvSpPr/>
          <p:nvPr/>
        </p:nvSpPr>
        <p:spPr>
          <a:xfrm>
            <a:off x="7848399" y="2106270"/>
            <a:ext cx="1467429" cy="843493"/>
          </a:xfrm>
          <a:prstGeom prst="wedgeRoundRectCallout">
            <a:avLst>
              <a:gd name="adj1" fmla="val -48854"/>
              <a:gd name="adj2" fmla="val 103801"/>
              <a:gd name="adj3" fmla="val 16667"/>
            </a:avLst>
          </a:prstGeom>
          <a:solidFill>
            <a:srgbClr val="0064B4"/>
          </a:solidFill>
        </p:spPr>
        <p:txBody>
          <a:bodyPr wrap="none">
            <a:spAutoFit/>
          </a:bodyPr>
          <a:lstStyle/>
          <a:p>
            <a:pPr algn="ctr"/>
            <a:r>
              <a:rPr lang="ja-JP" altLang="en-US" sz="2177" b="1"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目標</a:t>
            </a:r>
            <a:endParaRPr lang="en-US" altLang="ja-JP" sz="2177" b="1"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endParaRPr>
          </a:p>
          <a:p>
            <a:pPr algn="ctr"/>
            <a:r>
              <a:rPr lang="en-US" altLang="ja-JP" sz="2177" b="1" dirty="0">
                <a:solidFill>
                  <a:schemeClr val="bg1"/>
                </a:solidFill>
                <a:effectLst>
                  <a:outerShdw blurRad="38100" dist="38100" dir="2700000" algn="tl">
                    <a:srgbClr val="000000">
                      <a:alpha val="43137"/>
                    </a:srgbClr>
                  </a:outerShdw>
                </a:effectLst>
                <a:latin typeface="Meiryo UI" pitchFamily="50" charset="-128"/>
                <a:ea typeface="Meiryo UI" pitchFamily="50" charset="-128"/>
                <a:cs typeface="Meiryo UI" pitchFamily="50" charset="-128"/>
              </a:rPr>
              <a:t>20</a:t>
            </a:r>
            <a:r>
              <a:rPr lang="ja-JP" altLang="en-US" sz="2177" b="1" dirty="0">
                <a:solidFill>
                  <a:schemeClr val="bg1"/>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％削減</a:t>
            </a:r>
          </a:p>
        </p:txBody>
      </p:sp>
      <p:sp>
        <p:nvSpPr>
          <p:cNvPr id="2" name="タイトル 1">
            <a:extLst>
              <a:ext uri="{FF2B5EF4-FFF2-40B4-BE49-F238E27FC236}">
                <a16:creationId xmlns:a16="http://schemas.microsoft.com/office/drawing/2014/main" id="{C0C69C3A-7A94-4150-9D36-7E8C05BCD73A}"/>
              </a:ext>
            </a:extLst>
          </p:cNvPr>
          <p:cNvSpPr>
            <a:spLocks noGrp="1"/>
          </p:cNvSpPr>
          <p:nvPr>
            <p:ph type="title"/>
          </p:nvPr>
        </p:nvSpPr>
        <p:spPr/>
        <p:txBody>
          <a:bodyPr/>
          <a:lstStyle/>
          <a:p>
            <a:r>
              <a:rPr lang="ja-JP" altLang="en-US" dirty="0"/>
              <a:t>ボリュームディスカウントのご提供</a:t>
            </a:r>
          </a:p>
        </p:txBody>
      </p:sp>
      <p:sp>
        <p:nvSpPr>
          <p:cNvPr id="4" name="スライド番号プレースホルダー 3">
            <a:extLst>
              <a:ext uri="{FF2B5EF4-FFF2-40B4-BE49-F238E27FC236}">
                <a16:creationId xmlns:a16="http://schemas.microsoft.com/office/drawing/2014/main" id="{53F95C41-A00C-45CD-8325-D9F9CBC00BD8}"/>
              </a:ext>
            </a:extLst>
          </p:cNvPr>
          <p:cNvSpPr>
            <a:spLocks noGrp="1"/>
          </p:cNvSpPr>
          <p:nvPr>
            <p:ph type="sldNum" sz="quarter" idx="4"/>
          </p:nvPr>
        </p:nvSpPr>
        <p:spPr/>
        <p:txBody>
          <a:bodyPr/>
          <a:lstStyle/>
          <a:p>
            <a:pPr>
              <a:defRPr/>
            </a:pPr>
            <a:fld id="{FB3629B8-3F17-4C5D-9EA5-923845F78C95}" type="slidenum">
              <a:rPr lang="en-US" altLang="ja-JP" smtClean="0"/>
              <a:pPr>
                <a:defRPr/>
              </a:pPr>
              <a:t>71</a:t>
            </a:fld>
            <a:endParaRPr lang="en-US" altLang="ja-JP" dirty="0"/>
          </a:p>
        </p:txBody>
      </p:sp>
    </p:spTree>
    <p:extLst>
      <p:ext uri="{BB962C8B-B14F-4D97-AF65-F5344CB8AC3E}">
        <p14:creationId xmlns:p14="http://schemas.microsoft.com/office/powerpoint/2010/main" val="40057328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正方形/長方形 43"/>
          <p:cNvSpPr/>
          <p:nvPr/>
        </p:nvSpPr>
        <p:spPr bwMode="auto">
          <a:xfrm>
            <a:off x="561462" y="1613952"/>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66" name="図 65">
            <a:extLst>
              <a:ext uri="{FF2B5EF4-FFF2-40B4-BE49-F238E27FC236}">
                <a16:creationId xmlns:a16="http://schemas.microsoft.com/office/drawing/2014/main" id="{44FD4527-FE02-4C5C-BDF9-A0544B6F6A01}"/>
              </a:ext>
            </a:extLst>
          </p:cNvPr>
          <p:cNvPicPr>
            <a:picLocks noChangeAspect="1"/>
          </p:cNvPicPr>
          <p:nvPr/>
        </p:nvPicPr>
        <p:blipFill>
          <a:blip r:embed="rId2"/>
          <a:stretch>
            <a:fillRect/>
          </a:stretch>
        </p:blipFill>
        <p:spPr>
          <a:xfrm>
            <a:off x="2858688" y="1728474"/>
            <a:ext cx="524138" cy="865433"/>
          </a:xfrm>
          <a:prstGeom prst="rect">
            <a:avLst/>
          </a:prstGeom>
        </p:spPr>
      </p:pic>
      <p:pic>
        <p:nvPicPr>
          <p:cNvPr id="3" name="図 2"/>
          <p:cNvPicPr>
            <a:picLocks noChangeAspect="1"/>
          </p:cNvPicPr>
          <p:nvPr/>
        </p:nvPicPr>
        <p:blipFill>
          <a:blip r:embed="rId3"/>
          <a:stretch>
            <a:fillRect/>
          </a:stretch>
        </p:blipFill>
        <p:spPr>
          <a:xfrm>
            <a:off x="3118286" y="2644719"/>
            <a:ext cx="3776648" cy="2515922"/>
          </a:xfrm>
          <a:prstGeom prst="rect">
            <a:avLst/>
          </a:prstGeom>
        </p:spPr>
      </p:pic>
      <p:sp>
        <p:nvSpPr>
          <p:cNvPr id="45" name="正方形/長方形 44"/>
          <p:cNvSpPr/>
          <p:nvPr/>
        </p:nvSpPr>
        <p:spPr bwMode="auto">
          <a:xfrm>
            <a:off x="561462" y="2783377"/>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48" name="正方形/長方形 47"/>
          <p:cNvSpPr/>
          <p:nvPr/>
        </p:nvSpPr>
        <p:spPr bwMode="auto">
          <a:xfrm>
            <a:off x="561462" y="3986065"/>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49" name="正方形/長方形 48"/>
          <p:cNvSpPr/>
          <p:nvPr/>
        </p:nvSpPr>
        <p:spPr bwMode="auto">
          <a:xfrm>
            <a:off x="561462" y="5161196"/>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0" name="正方形/長方形 49"/>
          <p:cNvSpPr/>
          <p:nvPr/>
        </p:nvSpPr>
        <p:spPr bwMode="auto">
          <a:xfrm>
            <a:off x="3525884" y="1613952"/>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2" name="正方形/長方形 51"/>
          <p:cNvSpPr/>
          <p:nvPr/>
        </p:nvSpPr>
        <p:spPr bwMode="auto">
          <a:xfrm>
            <a:off x="3525884" y="5161196"/>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3" name="正方形/長方形 52"/>
          <p:cNvSpPr/>
          <p:nvPr/>
        </p:nvSpPr>
        <p:spPr bwMode="auto">
          <a:xfrm>
            <a:off x="6490307" y="1613952"/>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4" name="正方形/長方形 53"/>
          <p:cNvSpPr/>
          <p:nvPr/>
        </p:nvSpPr>
        <p:spPr bwMode="auto">
          <a:xfrm>
            <a:off x="6490307" y="2783377"/>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7" name="正方形/長方形 56"/>
          <p:cNvSpPr/>
          <p:nvPr/>
        </p:nvSpPr>
        <p:spPr bwMode="auto">
          <a:xfrm>
            <a:off x="6490307" y="3986065"/>
            <a:ext cx="2867191" cy="1030767"/>
          </a:xfrm>
          <a:prstGeom prst="rect">
            <a:avLst/>
          </a:prstGeom>
          <a:solidFill>
            <a:srgbClr val="BEE1FF"/>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59" name="テキスト ボックス 58"/>
          <p:cNvSpPr txBox="1"/>
          <p:nvPr/>
        </p:nvSpPr>
        <p:spPr bwMode="auto">
          <a:xfrm>
            <a:off x="6270201" y="5654996"/>
            <a:ext cx="308729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2902" b="1" dirty="0">
                <a:solidFill>
                  <a:schemeClr val="bg1">
                    <a:lumMod val="65000"/>
                  </a:schemeClr>
                </a:solidFill>
                <a:latin typeface="Meiryo UI" pitchFamily="50" charset="-128"/>
                <a:ea typeface="Meiryo UI" pitchFamily="50" charset="-128"/>
                <a:cs typeface="Meiryo UI" pitchFamily="50" charset="-128"/>
              </a:rPr>
              <a:t>and more..</a:t>
            </a:r>
            <a:endParaRPr lang="ja-JP" altLang="en-US" sz="2902" b="1" dirty="0">
              <a:solidFill>
                <a:schemeClr val="bg1">
                  <a:lumMod val="65000"/>
                </a:schemeClr>
              </a:solidFill>
              <a:latin typeface="Meiryo UI" pitchFamily="50" charset="-128"/>
              <a:ea typeface="Meiryo UI" pitchFamily="50" charset="-128"/>
              <a:cs typeface="Meiryo UI" pitchFamily="50" charset="-128"/>
            </a:endParaRPr>
          </a:p>
        </p:txBody>
      </p:sp>
      <p:grpSp>
        <p:nvGrpSpPr>
          <p:cNvPr id="68" name="グループ化 67"/>
          <p:cNvGrpSpPr/>
          <p:nvPr/>
        </p:nvGrpSpPr>
        <p:grpSpPr>
          <a:xfrm>
            <a:off x="5506183" y="5412041"/>
            <a:ext cx="710338" cy="539845"/>
            <a:chOff x="5817340" y="2292329"/>
            <a:chExt cx="1189833" cy="904253"/>
          </a:xfrm>
        </p:grpSpPr>
        <p:pic>
          <p:nvPicPr>
            <p:cNvPr id="69" name="Picture 23" descr="C:\Users\825831\Desktop\gif\03_woman_happy.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6047" r="74637"/>
            <a:stretch/>
          </p:blipFill>
          <p:spPr bwMode="auto">
            <a:xfrm>
              <a:off x="5817340" y="2665720"/>
              <a:ext cx="594809" cy="5308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3" descr="C:\Users\825831\Desktop\gif\03_woman_happy.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6047" r="74637"/>
            <a:stretch/>
          </p:blipFill>
          <p:spPr bwMode="auto">
            <a:xfrm>
              <a:off x="6412364" y="2665720"/>
              <a:ext cx="594809" cy="53086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3" descr="C:\Users\825831\Desktop\gif\03_woman_happy.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6047" r="74637"/>
            <a:stretch/>
          </p:blipFill>
          <p:spPr bwMode="auto">
            <a:xfrm>
              <a:off x="6179889" y="2292329"/>
              <a:ext cx="594809" cy="530862"/>
            </a:xfrm>
            <a:prstGeom prst="rect">
              <a:avLst/>
            </a:prstGeom>
            <a:noFill/>
            <a:extLst>
              <a:ext uri="{909E8E84-426E-40DD-AFC4-6F175D3DCCD1}">
                <a14:hiddenFill xmlns:a14="http://schemas.microsoft.com/office/drawing/2010/main">
                  <a:solidFill>
                    <a:srgbClr val="FFFFFF"/>
                  </a:solidFill>
                </a14:hiddenFill>
              </a:ext>
            </a:extLst>
          </p:spPr>
        </p:pic>
      </p:grpSp>
      <p:sp>
        <p:nvSpPr>
          <p:cNvPr id="84" name="テキスト ボックス 83"/>
          <p:cNvSpPr txBox="1"/>
          <p:nvPr/>
        </p:nvSpPr>
        <p:spPr bwMode="auto">
          <a:xfrm>
            <a:off x="561462" y="1864797"/>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ハードウェア</a:t>
            </a:r>
          </a:p>
        </p:txBody>
      </p:sp>
      <p:sp>
        <p:nvSpPr>
          <p:cNvPr id="85" name="テキスト ボックス 84"/>
          <p:cNvSpPr txBox="1"/>
          <p:nvPr/>
        </p:nvSpPr>
        <p:spPr bwMode="auto">
          <a:xfrm>
            <a:off x="3525886" y="1864797"/>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ソフトウェア</a:t>
            </a:r>
          </a:p>
        </p:txBody>
      </p:sp>
      <p:sp>
        <p:nvSpPr>
          <p:cNvPr id="86" name="テキスト ボックス 85"/>
          <p:cNvSpPr txBox="1"/>
          <p:nvPr/>
        </p:nvSpPr>
        <p:spPr bwMode="auto">
          <a:xfrm>
            <a:off x="6490307" y="1864797"/>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セキュリティ</a:t>
            </a:r>
          </a:p>
        </p:txBody>
      </p:sp>
      <p:sp>
        <p:nvSpPr>
          <p:cNvPr id="87" name="テキスト ボックス 86"/>
          <p:cNvSpPr txBox="1"/>
          <p:nvPr/>
        </p:nvSpPr>
        <p:spPr bwMode="auto">
          <a:xfrm>
            <a:off x="561462" y="3034222"/>
            <a:ext cx="20482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サポート</a:t>
            </a:r>
          </a:p>
        </p:txBody>
      </p:sp>
      <p:sp>
        <p:nvSpPr>
          <p:cNvPr id="89" name="テキスト ボックス 88"/>
          <p:cNvSpPr txBox="1"/>
          <p:nvPr/>
        </p:nvSpPr>
        <p:spPr bwMode="auto">
          <a:xfrm>
            <a:off x="6490307" y="3034222"/>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ネットワーク</a:t>
            </a:r>
          </a:p>
        </p:txBody>
      </p:sp>
      <p:sp>
        <p:nvSpPr>
          <p:cNvPr id="90" name="テキスト ボックス 89"/>
          <p:cNvSpPr txBox="1"/>
          <p:nvPr/>
        </p:nvSpPr>
        <p:spPr bwMode="auto">
          <a:xfrm>
            <a:off x="561462" y="4236910"/>
            <a:ext cx="20482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クラウド</a:t>
            </a:r>
          </a:p>
        </p:txBody>
      </p:sp>
      <p:sp>
        <p:nvSpPr>
          <p:cNvPr id="91" name="テキスト ボックス 90"/>
          <p:cNvSpPr txBox="1"/>
          <p:nvPr/>
        </p:nvSpPr>
        <p:spPr bwMode="auto">
          <a:xfrm>
            <a:off x="6490307" y="4237195"/>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基幹システム</a:t>
            </a:r>
          </a:p>
        </p:txBody>
      </p:sp>
      <p:sp>
        <p:nvSpPr>
          <p:cNvPr id="92" name="テキスト ボックス 91"/>
          <p:cNvSpPr txBox="1"/>
          <p:nvPr/>
        </p:nvSpPr>
        <p:spPr bwMode="auto">
          <a:xfrm>
            <a:off x="561462" y="5412042"/>
            <a:ext cx="2048287"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電力管理</a:t>
            </a:r>
          </a:p>
        </p:txBody>
      </p:sp>
      <p:sp>
        <p:nvSpPr>
          <p:cNvPr id="93" name="テキスト ボックス 92"/>
          <p:cNvSpPr txBox="1"/>
          <p:nvPr/>
        </p:nvSpPr>
        <p:spPr bwMode="auto">
          <a:xfrm>
            <a:off x="3525886" y="5412042"/>
            <a:ext cx="2483786" cy="5290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902" b="1" dirty="0">
                <a:solidFill>
                  <a:srgbClr val="5A5A5A"/>
                </a:solidFill>
                <a:latin typeface="Meiryo UI" pitchFamily="50" charset="-128"/>
                <a:ea typeface="Meiryo UI" pitchFamily="50" charset="-128"/>
                <a:cs typeface="Meiryo UI" pitchFamily="50" charset="-128"/>
              </a:rPr>
              <a:t>サプライ</a:t>
            </a:r>
          </a:p>
        </p:txBody>
      </p:sp>
      <p:pic>
        <p:nvPicPr>
          <p:cNvPr id="94" name="Picture 51" descr="tanokun_set"/>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541839" y="5941118"/>
            <a:ext cx="639027" cy="15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28"/>
          <p:cNvSpPr txBox="1">
            <a:spLocks noChangeArrowheads="1"/>
          </p:cNvSpPr>
          <p:nvPr/>
        </p:nvSpPr>
        <p:spPr>
          <a:xfrm>
            <a:off x="561461" y="963794"/>
            <a:ext cx="8796037" cy="525544"/>
          </a:xfrm>
          <a:prstGeom prst="rect">
            <a:avLst/>
          </a:prstGeom>
        </p:spPr>
        <p:txBody>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algn="ctr">
              <a:defRPr/>
            </a:pPr>
            <a:r>
              <a:rPr lang="ja-JP" altLang="en-US" sz="2902" kern="0" dirty="0">
                <a:solidFill>
                  <a:srgbClr val="5A5A5A"/>
                </a:solidFill>
                <a:latin typeface="Meiryo UI" pitchFamily="50" charset="-128"/>
                <a:ea typeface="Meiryo UI" pitchFamily="50" charset="-128"/>
                <a:cs typeface="Meiryo UI" pitchFamily="50" charset="-128"/>
              </a:rPr>
              <a:t>継続的にお客様のお手伝いをいたします</a:t>
            </a:r>
          </a:p>
        </p:txBody>
      </p:sp>
      <p:grpSp>
        <p:nvGrpSpPr>
          <p:cNvPr id="47" name="グループ化 46"/>
          <p:cNvGrpSpPr/>
          <p:nvPr/>
        </p:nvGrpSpPr>
        <p:grpSpPr>
          <a:xfrm>
            <a:off x="8645513" y="4133297"/>
            <a:ext cx="646318" cy="736302"/>
            <a:chOff x="5653018" y="1289607"/>
            <a:chExt cx="1005124" cy="1145062"/>
          </a:xfrm>
        </p:grpSpPr>
        <p:pic>
          <p:nvPicPr>
            <p:cNvPr id="55" name="図 54"/>
            <p:cNvPicPr>
              <a:picLocks noChangeAspect="1"/>
            </p:cNvPicPr>
            <p:nvPr/>
          </p:nvPicPr>
          <p:blipFill>
            <a:blip r:embed="rId6"/>
            <a:stretch>
              <a:fillRect/>
            </a:stretch>
          </p:blipFill>
          <p:spPr>
            <a:xfrm>
              <a:off x="5653018" y="1289607"/>
              <a:ext cx="803403" cy="1145062"/>
            </a:xfrm>
            <a:prstGeom prst="rect">
              <a:avLst/>
            </a:prstGeom>
          </p:spPr>
        </p:pic>
        <p:pic>
          <p:nvPicPr>
            <p:cNvPr id="56" name="図 55"/>
            <p:cNvPicPr>
              <a:picLocks noChangeAspect="1"/>
            </p:cNvPicPr>
            <p:nvPr/>
          </p:nvPicPr>
          <p:blipFill>
            <a:blip r:embed="rId7"/>
            <a:stretch>
              <a:fillRect/>
            </a:stretch>
          </p:blipFill>
          <p:spPr>
            <a:xfrm>
              <a:off x="6233127" y="1862138"/>
              <a:ext cx="425015" cy="537289"/>
            </a:xfrm>
            <a:prstGeom prst="rect">
              <a:avLst/>
            </a:prstGeom>
          </p:spPr>
        </p:pic>
      </p:grpSp>
      <p:pic>
        <p:nvPicPr>
          <p:cNvPr id="58" name="図 57"/>
          <p:cNvPicPr>
            <a:picLocks noChangeAspect="1"/>
          </p:cNvPicPr>
          <p:nvPr/>
        </p:nvPicPr>
        <p:blipFill>
          <a:blip r:embed="rId8"/>
          <a:stretch>
            <a:fillRect/>
          </a:stretch>
        </p:blipFill>
        <p:spPr>
          <a:xfrm>
            <a:off x="8578401" y="3052057"/>
            <a:ext cx="661669" cy="554585"/>
          </a:xfrm>
          <a:prstGeom prst="rect">
            <a:avLst/>
          </a:prstGeom>
        </p:spPr>
      </p:pic>
      <p:grpSp>
        <p:nvGrpSpPr>
          <p:cNvPr id="61" name="グループ化 60"/>
          <p:cNvGrpSpPr/>
          <p:nvPr/>
        </p:nvGrpSpPr>
        <p:grpSpPr>
          <a:xfrm>
            <a:off x="2282092" y="5305562"/>
            <a:ext cx="989140" cy="780897"/>
            <a:chOff x="9759860" y="4196296"/>
            <a:chExt cx="1112419" cy="878222"/>
          </a:xfrm>
        </p:grpSpPr>
        <p:pic>
          <p:nvPicPr>
            <p:cNvPr id="62" name="Picture 23" descr="LED2"/>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759860" y="4196296"/>
              <a:ext cx="1003204" cy="7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3" descr="C:\Users\812516\Desktop\ライティング2017\Resize\80w.jpg"/>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ackgroundRemoval t="1493" b="100000" l="3307" r="100000"/>
                      </a14:imgEffect>
                    </a14:imgLayer>
                  </a14:imgProps>
                </a:ext>
                <a:ext uri="{28A0092B-C50C-407E-A947-70E740481C1C}">
                  <a14:useLocalDpi xmlns:a14="http://schemas.microsoft.com/office/drawing/2010/main"/>
                </a:ext>
              </a:extLst>
            </a:blip>
            <a:srcRect/>
            <a:stretch/>
          </p:blipFill>
          <p:spPr bwMode="auto">
            <a:xfrm>
              <a:off x="10089229" y="4361566"/>
              <a:ext cx="783050" cy="7129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グループ化 63"/>
          <p:cNvGrpSpPr/>
          <p:nvPr/>
        </p:nvGrpSpPr>
        <p:grpSpPr>
          <a:xfrm>
            <a:off x="2520866" y="3157444"/>
            <a:ext cx="762899" cy="186706"/>
            <a:chOff x="2478589" y="6195787"/>
            <a:chExt cx="1324364" cy="324116"/>
          </a:xfrm>
        </p:grpSpPr>
        <p:pic>
          <p:nvPicPr>
            <p:cNvPr id="65" name="図 64"/>
            <p:cNvPicPr>
              <a:picLocks noChangeAspect="1"/>
            </p:cNvPicPr>
            <p:nvPr/>
          </p:nvPicPr>
          <p:blipFill>
            <a:blip r:embed="rId12"/>
            <a:stretch>
              <a:fillRect/>
            </a:stretch>
          </p:blipFill>
          <p:spPr>
            <a:xfrm rot="18821532">
              <a:off x="2996506" y="5701584"/>
              <a:ext cx="312244" cy="1300650"/>
            </a:xfrm>
            <a:prstGeom prst="rect">
              <a:avLst/>
            </a:prstGeom>
          </p:spPr>
        </p:pic>
        <p:pic>
          <p:nvPicPr>
            <p:cNvPr id="88" name="図 87"/>
            <p:cNvPicPr>
              <a:picLocks noChangeAspect="1"/>
            </p:cNvPicPr>
            <p:nvPr/>
          </p:nvPicPr>
          <p:blipFill>
            <a:blip r:embed="rId13"/>
            <a:stretch>
              <a:fillRect/>
            </a:stretch>
          </p:blipFill>
          <p:spPr>
            <a:xfrm rot="3277910">
              <a:off x="3018273" y="5778644"/>
              <a:ext cx="201575" cy="1280944"/>
            </a:xfrm>
            <a:prstGeom prst="rect">
              <a:avLst/>
            </a:prstGeom>
          </p:spPr>
        </p:pic>
      </p:grpSp>
      <p:grpSp>
        <p:nvGrpSpPr>
          <p:cNvPr id="96" name="グループ化 95"/>
          <p:cNvGrpSpPr/>
          <p:nvPr/>
        </p:nvGrpSpPr>
        <p:grpSpPr>
          <a:xfrm>
            <a:off x="2431217" y="2187101"/>
            <a:ext cx="644114" cy="419460"/>
            <a:chOff x="6001164" y="1877630"/>
            <a:chExt cx="1616504" cy="1052700"/>
          </a:xfrm>
        </p:grpSpPr>
        <p:pic>
          <p:nvPicPr>
            <p:cNvPr id="97" name="図 96"/>
            <p:cNvPicPr>
              <a:picLocks noChangeAspect="1"/>
            </p:cNvPicPr>
            <p:nvPr/>
          </p:nvPicPr>
          <p:blipFill>
            <a:blip r:embed="rId14"/>
            <a:stretch>
              <a:fillRect/>
            </a:stretch>
          </p:blipFill>
          <p:spPr>
            <a:xfrm>
              <a:off x="6001164" y="1877630"/>
              <a:ext cx="1616504" cy="1052700"/>
            </a:xfrm>
            <a:prstGeom prst="rect">
              <a:avLst/>
            </a:prstGeom>
          </p:spPr>
        </p:pic>
        <p:sp>
          <p:nvSpPr>
            <p:cNvPr id="99" name="正方形/長方形 98"/>
            <p:cNvSpPr/>
            <p:nvPr/>
          </p:nvSpPr>
          <p:spPr bwMode="auto">
            <a:xfrm>
              <a:off x="6104005" y="2017616"/>
              <a:ext cx="969964" cy="663515"/>
            </a:xfrm>
            <a:prstGeom prst="rect">
              <a:avLst/>
            </a:prstGeom>
            <a:gradFill flip="none" rotWithShape="1">
              <a:gsLst>
                <a:gs pos="0">
                  <a:srgbClr val="2DBAF5"/>
                </a:gs>
                <a:gs pos="100000">
                  <a:srgbClr val="0B86CF"/>
                </a:gs>
              </a:gsLst>
              <a:lin ang="2700000" scaled="1"/>
              <a:tileRect/>
            </a:gradFill>
            <a:ln w="9525" cap="flat" cmpd="sng" algn="ctr">
              <a:noFill/>
              <a:prstDash val="solid"/>
              <a:round/>
              <a:headEnd type="none" w="med" len="med"/>
              <a:tailEnd type="none" w="med" len="med"/>
            </a:ln>
            <a:effectLst/>
          </p:spPr>
          <p:txBody>
            <a:bodyPr vert="horz" wrap="square" lIns="82935" tIns="41468" rIns="82935" bIns="41468" numCol="1" rtlCol="0" anchor="t" anchorCtr="0" compatLnSpc="1">
              <a:prstTxWarp prst="textNoShape">
                <a:avLst/>
              </a:prstTxWarp>
            </a:bodyPr>
            <a:lstStyle/>
            <a:p>
              <a:pPr defTabSz="922952"/>
              <a:r>
                <a:rPr lang="ja-JP" altLang="en-US" sz="1814" dirty="0">
                  <a:latin typeface="ＭＳ Ｐゴシック" pitchFamily="50" charset="-128"/>
                </a:rPr>
                <a:t>　</a:t>
              </a:r>
            </a:p>
          </p:txBody>
        </p:sp>
      </p:grpSp>
      <p:pic>
        <p:nvPicPr>
          <p:cNvPr id="100" name="図 99"/>
          <p:cNvPicPr>
            <a:picLocks noChangeAspect="1"/>
          </p:cNvPicPr>
          <p:nvPr/>
        </p:nvPicPr>
        <p:blipFill>
          <a:blip r:embed="rId15"/>
          <a:stretch>
            <a:fillRect/>
          </a:stretch>
        </p:blipFill>
        <p:spPr>
          <a:xfrm>
            <a:off x="8556410" y="1696369"/>
            <a:ext cx="742481" cy="824978"/>
          </a:xfrm>
          <a:prstGeom prst="rect">
            <a:avLst/>
          </a:prstGeom>
        </p:spPr>
      </p:pic>
      <p:pic>
        <p:nvPicPr>
          <p:cNvPr id="4" name="図 3"/>
          <p:cNvPicPr>
            <a:picLocks noChangeAspect="1"/>
          </p:cNvPicPr>
          <p:nvPr/>
        </p:nvPicPr>
        <p:blipFill>
          <a:blip r:embed="rId16"/>
          <a:stretch>
            <a:fillRect/>
          </a:stretch>
        </p:blipFill>
        <p:spPr>
          <a:xfrm>
            <a:off x="5651425" y="1708728"/>
            <a:ext cx="579444" cy="841216"/>
          </a:xfrm>
          <a:prstGeom prst="rect">
            <a:avLst/>
          </a:prstGeom>
        </p:spPr>
      </p:pic>
      <p:pic>
        <p:nvPicPr>
          <p:cNvPr id="60" name="図 59"/>
          <p:cNvPicPr>
            <a:picLocks noChangeAspect="1"/>
          </p:cNvPicPr>
          <p:nvPr/>
        </p:nvPicPr>
        <p:blipFill>
          <a:blip r:embed="rId17"/>
          <a:stretch>
            <a:fillRect/>
          </a:stretch>
        </p:blipFill>
        <p:spPr>
          <a:xfrm>
            <a:off x="2334632" y="4213859"/>
            <a:ext cx="978948" cy="582574"/>
          </a:xfrm>
          <a:prstGeom prst="rect">
            <a:avLst/>
          </a:prstGeom>
        </p:spPr>
      </p:pic>
      <p:sp>
        <p:nvSpPr>
          <p:cNvPr id="5" name="タイトル 4">
            <a:extLst>
              <a:ext uri="{FF2B5EF4-FFF2-40B4-BE49-F238E27FC236}">
                <a16:creationId xmlns:a16="http://schemas.microsoft.com/office/drawing/2014/main" id="{0E7804A5-59C2-4D7F-9956-468C4AF3809E}"/>
              </a:ext>
            </a:extLst>
          </p:cNvPr>
          <p:cNvSpPr>
            <a:spLocks noGrp="1"/>
          </p:cNvSpPr>
          <p:nvPr>
            <p:ph type="title"/>
          </p:nvPr>
        </p:nvSpPr>
        <p:spPr/>
        <p:txBody>
          <a:bodyPr/>
          <a:lstStyle/>
          <a:p>
            <a:r>
              <a:rPr lang="ja-JP" altLang="en-US" dirty="0"/>
              <a:t>最後に</a:t>
            </a:r>
          </a:p>
        </p:txBody>
      </p:sp>
      <p:sp>
        <p:nvSpPr>
          <p:cNvPr id="2" name="スライド番号プレースホルダー 1">
            <a:extLst>
              <a:ext uri="{FF2B5EF4-FFF2-40B4-BE49-F238E27FC236}">
                <a16:creationId xmlns:a16="http://schemas.microsoft.com/office/drawing/2014/main" id="{50493952-82C8-4C43-88CE-1D45F7944105}"/>
              </a:ext>
            </a:extLst>
          </p:cNvPr>
          <p:cNvSpPr>
            <a:spLocks noGrp="1"/>
          </p:cNvSpPr>
          <p:nvPr>
            <p:ph type="sldNum" sz="quarter" idx="4"/>
          </p:nvPr>
        </p:nvSpPr>
        <p:spPr/>
        <p:txBody>
          <a:bodyPr/>
          <a:lstStyle/>
          <a:p>
            <a:pPr>
              <a:defRPr/>
            </a:pPr>
            <a:fld id="{FB3629B8-3F17-4C5D-9EA5-923845F78C95}" type="slidenum">
              <a:rPr lang="en-US" altLang="ja-JP" smtClean="0"/>
              <a:pPr>
                <a:defRPr/>
              </a:pPr>
              <a:t>72</a:t>
            </a:fld>
            <a:endParaRPr lang="en-US" altLang="ja-JP" dirty="0"/>
          </a:p>
        </p:txBody>
      </p:sp>
    </p:spTree>
    <p:extLst>
      <p:ext uri="{BB962C8B-B14F-4D97-AF65-F5344CB8AC3E}">
        <p14:creationId xmlns:p14="http://schemas.microsoft.com/office/powerpoint/2010/main" val="3425742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rotWithShape="1">
          <a:blip r:embed="rId2" cstate="print">
            <a:extLst>
              <a:ext uri="{28A0092B-C50C-407E-A947-70E740481C1C}">
                <a14:useLocalDpi xmlns:a14="http://schemas.microsoft.com/office/drawing/2010/main" val="0"/>
              </a:ext>
            </a:extLst>
          </a:blip>
          <a:srcRect l="10067" r="190" b="16634"/>
          <a:stretch/>
        </p:blipFill>
        <p:spPr>
          <a:xfrm>
            <a:off x="541303" y="917350"/>
            <a:ext cx="8827714" cy="5441023"/>
          </a:xfrm>
          <a:prstGeom prst="rect">
            <a:avLst/>
          </a:prstGeom>
        </p:spPr>
      </p:pic>
      <p:sp>
        <p:nvSpPr>
          <p:cNvPr id="9" name="Rectangle 2"/>
          <p:cNvSpPr txBox="1">
            <a:spLocks noChangeArrowheads="1"/>
          </p:cNvSpPr>
          <p:nvPr/>
        </p:nvSpPr>
        <p:spPr bwMode="auto">
          <a:xfrm>
            <a:off x="815864" y="1095580"/>
            <a:ext cx="7788922" cy="825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scene3d>
              <a:camera prst="orthographicFront"/>
              <a:lightRig rig="threePt" dir="t"/>
            </a:scene3d>
            <a:sp3d contourW="44450">
              <a:bevelT w="6350"/>
              <a:contourClr>
                <a:schemeClr val="bg1"/>
              </a:contourClr>
            </a:sp3d>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defTabSz="977289" eaLnBrk="1" hangingPunct="1">
              <a:defRPr/>
            </a:pPr>
            <a:r>
              <a:rPr lang="ja-JP" altLang="en-US" sz="4807" b="1" kern="0"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rPr>
              <a:t>お客様の良きパートナーに</a:t>
            </a:r>
            <a:endParaRPr lang="ja-JP" altLang="ja-JP" sz="4807" kern="0" dirty="0">
              <a:solidFill>
                <a:schemeClr val="tx1">
                  <a:lumMod val="85000"/>
                  <a:lumOff val="1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2"/>
          <p:cNvSpPr txBox="1">
            <a:spLocks noChangeArrowheads="1"/>
          </p:cNvSpPr>
          <p:nvPr/>
        </p:nvSpPr>
        <p:spPr>
          <a:xfrm>
            <a:off x="840550" y="2086636"/>
            <a:ext cx="8795586" cy="1180901"/>
          </a:xfrm>
          <a:prstGeom prst="rect">
            <a:avLst/>
          </a:prstGeom>
        </p:spPr>
        <p:txBody>
          <a:bodyPr>
            <a:spAutoFit/>
            <a:scene3d>
              <a:camera prst="orthographicFront"/>
              <a:lightRig rig="threePt" dir="t"/>
            </a:scene3d>
            <a:sp3d contourW="25400">
              <a:bevelT w="6350"/>
              <a:contourClr>
                <a:schemeClr val="bg1"/>
              </a:contourClr>
            </a:sp3d>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defTabSz="977289" eaLnBrk="1" hangingPunct="1">
              <a:defRPr/>
            </a:pPr>
            <a: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お客様の目線でお客様のビジネスに密着することで、</a:t>
            </a:r>
            <a:b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br>
            <a: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課題や期待、ビジョンやプロセスを共有し、</a:t>
            </a:r>
            <a:b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br>
            <a: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パートナーとしてご信頼いただける関係を築きたい</a:t>
            </a:r>
            <a:endParaRPr lang="ja-JP" altLang="ja-JP"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Rectangle 2"/>
          <p:cNvSpPr txBox="1">
            <a:spLocks noChangeArrowheads="1"/>
          </p:cNvSpPr>
          <p:nvPr/>
        </p:nvSpPr>
        <p:spPr bwMode="auto">
          <a:xfrm>
            <a:off x="840550" y="5470773"/>
            <a:ext cx="4886189" cy="81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606" tIns="42304" rIns="84606" bIns="42304" numCol="1" anchor="t" anchorCtr="0" compatLnSpc="1">
            <a:prstTxWarp prst="textNoShape">
              <a:avLst/>
            </a:prstTxWarp>
            <a:spAutoFit/>
            <a:scene3d>
              <a:camera prst="orthographicFront"/>
              <a:lightRig rig="threePt" dir="t"/>
            </a:scene3d>
            <a:sp3d contourW="25400">
              <a:bevelT w="6350"/>
              <a:contourClr>
                <a:schemeClr val="bg1"/>
              </a:contourClr>
            </a:sp3d>
          </a:bodyPr>
          <a:lstStyle>
            <a:lvl1pPr algn="l" defTabSz="1028700" rtl="0" eaLnBrk="0" fontAlgn="base" hangingPunct="0">
              <a:spcBef>
                <a:spcPct val="0"/>
              </a:spcBef>
              <a:spcAft>
                <a:spcPct val="0"/>
              </a:spcAft>
              <a:defRPr kumimoji="1" sz="3200">
                <a:solidFill>
                  <a:schemeClr val="tx1"/>
                </a:solidFill>
                <a:latin typeface="+mj-lt"/>
                <a:ea typeface="+mj-ea"/>
                <a:cs typeface="+mj-cs"/>
              </a:defRPr>
            </a:lvl1pPr>
            <a:lvl2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2pPr>
            <a:lvl3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3pPr>
            <a:lvl4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4pPr>
            <a:lvl5pPr algn="l" defTabSz="1028700" rtl="0" eaLnBrk="0" fontAlgn="base" hangingPunct="0">
              <a:spcBef>
                <a:spcPct val="0"/>
              </a:spcBef>
              <a:spcAft>
                <a:spcPct val="0"/>
              </a:spcAft>
              <a:defRPr kumimoji="1" sz="3200">
                <a:solidFill>
                  <a:schemeClr val="tx1"/>
                </a:solidFill>
                <a:latin typeface="ＭＳ Ｐゴシック" pitchFamily="50" charset="-128"/>
                <a:ea typeface="ＭＳ Ｐゴシック" pitchFamily="50" charset="-128"/>
              </a:defRPr>
            </a:lvl5pPr>
            <a:lvl6pPr marL="4572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6pPr>
            <a:lvl7pPr marL="9144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7pPr>
            <a:lvl8pPr marL="13716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8pPr>
            <a:lvl9pPr marL="1828800" algn="l" defTabSz="1028700" rtl="0" fontAlgn="base">
              <a:spcBef>
                <a:spcPct val="0"/>
              </a:spcBef>
              <a:spcAft>
                <a:spcPct val="0"/>
              </a:spcAft>
              <a:defRPr kumimoji="1" sz="3200">
                <a:solidFill>
                  <a:schemeClr val="tx1"/>
                </a:solidFill>
                <a:latin typeface="ＭＳ Ｐゴシック" pitchFamily="50" charset="-128"/>
                <a:ea typeface="ＭＳ Ｐゴシック" pitchFamily="50" charset="-128"/>
              </a:defRPr>
            </a:lvl9pPr>
          </a:lstStyle>
          <a:p>
            <a:pPr defTabSz="977289" eaLnBrk="1" hangingPunct="1">
              <a:defRPr/>
            </a:pPr>
            <a: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お客様の生産性向上のため、</a:t>
            </a:r>
            <a:endParaRPr lang="en-US" altLang="ja-JP"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a:p>
            <a:pPr defTabSz="977289" eaLnBrk="1" hangingPunct="1">
              <a:defRPr/>
            </a:pPr>
            <a:r>
              <a:rPr lang="ja-JP" altLang="en-US"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誠心誠意取り組んで参ります</a:t>
            </a:r>
            <a:endParaRPr lang="ja-JP" altLang="ja-JP" sz="2358" b="1" kern="0"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48524F75-B2A9-424C-85F8-32BC6339B544}"/>
              </a:ext>
            </a:extLst>
          </p:cNvPr>
          <p:cNvSpPr>
            <a:spLocks noGrp="1"/>
          </p:cNvSpPr>
          <p:nvPr>
            <p:ph type="sldNum" sz="quarter" idx="4"/>
          </p:nvPr>
        </p:nvSpPr>
        <p:spPr/>
        <p:txBody>
          <a:bodyPr/>
          <a:lstStyle/>
          <a:p>
            <a:pPr>
              <a:defRPr/>
            </a:pPr>
            <a:fld id="{FB3629B8-3F17-4C5D-9EA5-923845F78C95}" type="slidenum">
              <a:rPr lang="en-US" altLang="ja-JP" smtClean="0"/>
              <a:pPr>
                <a:defRPr/>
              </a:pPr>
              <a:t>73</a:t>
            </a:fld>
            <a:endParaRPr lang="en-US" altLang="ja-JP" dirty="0"/>
          </a:p>
        </p:txBody>
      </p:sp>
    </p:spTree>
    <p:extLst>
      <p:ext uri="{BB962C8B-B14F-4D97-AF65-F5344CB8AC3E}">
        <p14:creationId xmlns:p14="http://schemas.microsoft.com/office/powerpoint/2010/main" val="1390972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2325821" y="920176"/>
            <a:ext cx="4445717" cy="5081610"/>
          </a:xfrm>
          <a:prstGeom prst="rect">
            <a:avLst/>
          </a:prstGeom>
        </p:spPr>
      </p:pic>
      <p:pic>
        <p:nvPicPr>
          <p:cNvPr id="7" name="図 6"/>
          <p:cNvPicPr>
            <a:picLocks noChangeAspect="1"/>
          </p:cNvPicPr>
          <p:nvPr/>
        </p:nvPicPr>
        <p:blipFill>
          <a:blip r:embed="rId4"/>
          <a:stretch>
            <a:fillRect/>
          </a:stretch>
        </p:blipFill>
        <p:spPr>
          <a:xfrm>
            <a:off x="3105532" y="1950991"/>
            <a:ext cx="3798766" cy="3190521"/>
          </a:xfrm>
          <a:prstGeom prst="rect">
            <a:avLst/>
          </a:prstGeom>
        </p:spPr>
      </p:pic>
      <p:sp>
        <p:nvSpPr>
          <p:cNvPr id="22" name="テキスト ボックス 21"/>
          <p:cNvSpPr txBox="1"/>
          <p:nvPr/>
        </p:nvSpPr>
        <p:spPr bwMode="auto">
          <a:xfrm>
            <a:off x="1691317" y="5559293"/>
            <a:ext cx="6523368" cy="584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44450">
              <a:bevelT w="6350" h="25400"/>
              <a:contourClr>
                <a:schemeClr val="bg1"/>
              </a:contourClr>
            </a:sp3d>
          </a:bodyPr>
          <a:lstStyle/>
          <a:p>
            <a:pPr algn="ctr" eaLnBrk="1" hangingPunct="1"/>
            <a:r>
              <a:rPr lang="ja-JP" altLang="en-US" sz="3265" b="1" dirty="0">
                <a:solidFill>
                  <a:srgbClr val="4D4D4D"/>
                </a:solidFill>
                <a:latin typeface="Meiryo UI" pitchFamily="50" charset="-128"/>
                <a:ea typeface="Meiryo UI" pitchFamily="50" charset="-128"/>
                <a:cs typeface="Meiryo UI" pitchFamily="50" charset="-128"/>
              </a:rPr>
              <a:t>万全な体制でお客様をサポートします</a:t>
            </a:r>
          </a:p>
        </p:txBody>
      </p:sp>
      <p:sp>
        <p:nvSpPr>
          <p:cNvPr id="5" name="AutoShape 38"/>
          <p:cNvSpPr>
            <a:spLocks noChangeArrowheads="1"/>
          </p:cNvSpPr>
          <p:nvPr/>
        </p:nvSpPr>
        <p:spPr bwMode="auto">
          <a:xfrm>
            <a:off x="607178" y="1733998"/>
            <a:ext cx="3638116" cy="3471542"/>
          </a:xfrm>
          <a:prstGeom prst="roundRect">
            <a:avLst>
              <a:gd name="adj" fmla="val 3327"/>
            </a:avLst>
          </a:prstGeom>
          <a:solidFill>
            <a:schemeClr val="bg1"/>
          </a:solidFill>
          <a:ln>
            <a:noFill/>
            <a:headEnd/>
            <a:tailEnd/>
          </a:ln>
          <a:effectLst/>
          <a:scene3d>
            <a:camera prst="orthographicFront">
              <a:rot lat="0" lon="0" rev="0"/>
            </a:camera>
            <a:lightRig rig="threePt" dir="t"/>
          </a:scene3d>
          <a:sp3d contourW="38100">
            <a:bevelT w="171450" h="139700"/>
            <a:bevelB w="0" h="0"/>
            <a:contourClr>
              <a:schemeClr val="bg1">
                <a:lumMod val="85000"/>
              </a:schemeClr>
            </a:contourClr>
          </a:sp3d>
        </p:spPr>
        <p:style>
          <a:lnRef idx="0">
            <a:schemeClr val="accent6"/>
          </a:lnRef>
          <a:fillRef idx="3">
            <a:schemeClr val="accent6"/>
          </a:fillRef>
          <a:effectRef idx="3">
            <a:schemeClr val="accent6"/>
          </a:effectRef>
          <a:fontRef idx="minor">
            <a:schemeClr val="lt1"/>
          </a:fontRef>
        </p:style>
        <p:txBody>
          <a:bodyPr wrap="none" lIns="88169" tIns="44084" rIns="88169" bIns="44084" anchor="ctr"/>
          <a:lstStyle/>
          <a:p>
            <a:pPr algn="ctr"/>
            <a:endParaRPr lang="en-US" altLang="ja-JP" sz="2449" dirty="0">
              <a:solidFill>
                <a:schemeClr val="bg1"/>
              </a:solidFill>
              <a:effectLst>
                <a:outerShdw blurRad="38100" dist="38100" dir="2700000" algn="tl">
                  <a:srgbClr val="000000">
                    <a:alpha val="43137"/>
                  </a:srgbClr>
                </a:outerShdw>
              </a:effectLst>
              <a:latin typeface="Arial Black" pitchFamily="34" charset="0"/>
              <a:ea typeface="HGP創英角ｺﾞｼｯｸUB" pitchFamily="50" charset="-128"/>
            </a:endParaRPr>
          </a:p>
        </p:txBody>
      </p:sp>
      <p:sp>
        <p:nvSpPr>
          <p:cNvPr id="6" name="AutoShape 38"/>
          <p:cNvSpPr>
            <a:spLocks noChangeArrowheads="1"/>
          </p:cNvSpPr>
          <p:nvPr/>
        </p:nvSpPr>
        <p:spPr bwMode="auto">
          <a:xfrm>
            <a:off x="5650016" y="1733998"/>
            <a:ext cx="3638116" cy="3471542"/>
          </a:xfrm>
          <a:prstGeom prst="roundRect">
            <a:avLst>
              <a:gd name="adj" fmla="val 4322"/>
            </a:avLst>
          </a:prstGeom>
          <a:solidFill>
            <a:schemeClr val="bg1"/>
          </a:solidFill>
          <a:ln>
            <a:noFill/>
            <a:headEnd/>
            <a:tailEnd/>
          </a:ln>
          <a:effectLst/>
          <a:scene3d>
            <a:camera prst="orthographicFront">
              <a:rot lat="0" lon="0" rev="0"/>
            </a:camera>
            <a:lightRig rig="threePt" dir="t"/>
          </a:scene3d>
          <a:sp3d contourW="38100">
            <a:bevelT w="171450" h="139700"/>
            <a:bevelB w="0" h="0"/>
            <a:contourClr>
              <a:schemeClr val="bg1">
                <a:lumMod val="85000"/>
              </a:schemeClr>
            </a:contourClr>
          </a:sp3d>
        </p:spPr>
        <p:style>
          <a:lnRef idx="0">
            <a:schemeClr val="accent6"/>
          </a:lnRef>
          <a:fillRef idx="3">
            <a:schemeClr val="accent6"/>
          </a:fillRef>
          <a:effectRef idx="3">
            <a:schemeClr val="accent6"/>
          </a:effectRef>
          <a:fontRef idx="minor">
            <a:schemeClr val="lt1"/>
          </a:fontRef>
        </p:style>
        <p:txBody>
          <a:bodyPr wrap="none" lIns="88169" tIns="44084" rIns="88169" bIns="44084" anchor="ctr"/>
          <a:lstStyle/>
          <a:p>
            <a:pPr algn="ctr"/>
            <a:endParaRPr lang="en-US" altLang="ja-JP" sz="2449" dirty="0">
              <a:solidFill>
                <a:schemeClr val="bg1"/>
              </a:solidFill>
              <a:effectLst>
                <a:outerShdw blurRad="38100" dist="38100" dir="2700000" algn="tl">
                  <a:srgbClr val="000000">
                    <a:alpha val="43137"/>
                  </a:srgbClr>
                </a:outerShdw>
              </a:effectLst>
              <a:latin typeface="Arial Black" pitchFamily="34" charset="0"/>
              <a:ea typeface="HGP創英角ｺﾞｼｯｸUB" pitchFamily="50" charset="-128"/>
            </a:endParaRPr>
          </a:p>
        </p:txBody>
      </p:sp>
      <p:sp>
        <p:nvSpPr>
          <p:cNvPr id="2" name="角丸四角形 1"/>
          <p:cNvSpPr/>
          <p:nvPr/>
        </p:nvSpPr>
        <p:spPr bwMode="auto">
          <a:xfrm>
            <a:off x="849586" y="3170544"/>
            <a:ext cx="3153299" cy="1746601"/>
          </a:xfrm>
          <a:prstGeom prst="roundRect">
            <a:avLst/>
          </a:prstGeom>
          <a:solidFill>
            <a:srgbClr val="FF9966"/>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2" name="角丸四角形 11"/>
          <p:cNvSpPr/>
          <p:nvPr/>
        </p:nvSpPr>
        <p:spPr bwMode="auto">
          <a:xfrm>
            <a:off x="5892424" y="3170544"/>
            <a:ext cx="3153299" cy="1746601"/>
          </a:xfrm>
          <a:prstGeom prst="roundRect">
            <a:avLst/>
          </a:prstGeom>
          <a:solidFill>
            <a:srgbClr val="FF8989"/>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1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978" y="2057976"/>
            <a:ext cx="3238517" cy="395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テキスト ボックス 14"/>
          <p:cNvSpPr txBox="1"/>
          <p:nvPr/>
        </p:nvSpPr>
        <p:spPr bwMode="auto">
          <a:xfrm>
            <a:off x="849586" y="2870022"/>
            <a:ext cx="2867191"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451" dirty="0">
                <a:solidFill>
                  <a:srgbClr val="5A5A5A"/>
                </a:solidFill>
                <a:latin typeface="Meiryo UI" pitchFamily="50" charset="-128"/>
                <a:ea typeface="Meiryo UI" pitchFamily="50" charset="-128"/>
                <a:cs typeface="Meiryo UI" pitchFamily="50" charset="-128"/>
              </a:rPr>
              <a:t>サポート拠点</a:t>
            </a:r>
          </a:p>
        </p:txBody>
      </p:sp>
      <p:sp>
        <p:nvSpPr>
          <p:cNvPr id="16" name="テキスト ボックス 15"/>
          <p:cNvSpPr txBox="1"/>
          <p:nvPr/>
        </p:nvSpPr>
        <p:spPr bwMode="auto">
          <a:xfrm>
            <a:off x="5892424" y="2870022"/>
            <a:ext cx="2867191" cy="305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1451" dirty="0">
                <a:solidFill>
                  <a:srgbClr val="5A5A5A"/>
                </a:solidFill>
                <a:latin typeface="Meiryo UI" pitchFamily="50" charset="-128"/>
                <a:ea typeface="Meiryo UI" pitchFamily="50" charset="-128"/>
                <a:cs typeface="Meiryo UI" pitchFamily="50" charset="-128"/>
              </a:rPr>
              <a:t>サポート拠点</a:t>
            </a:r>
          </a:p>
        </p:txBody>
      </p:sp>
      <p:sp>
        <p:nvSpPr>
          <p:cNvPr id="18" name="テキスト ボックス 17"/>
          <p:cNvSpPr txBox="1"/>
          <p:nvPr/>
        </p:nvSpPr>
        <p:spPr bwMode="auto">
          <a:xfrm>
            <a:off x="987811" y="3258173"/>
            <a:ext cx="863673"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540" b="1" dirty="0">
                <a:solidFill>
                  <a:schemeClr val="bg1"/>
                </a:solidFill>
                <a:latin typeface="Meiryo UI" pitchFamily="50" charset="-128"/>
                <a:ea typeface="Meiryo UI" pitchFamily="50" charset="-128"/>
                <a:cs typeface="Meiryo UI" pitchFamily="50" charset="-128"/>
              </a:rPr>
              <a:t>全国</a:t>
            </a:r>
          </a:p>
        </p:txBody>
      </p:sp>
      <p:sp>
        <p:nvSpPr>
          <p:cNvPr id="19" name="テキスト ボックス 18"/>
          <p:cNvSpPr txBox="1"/>
          <p:nvPr/>
        </p:nvSpPr>
        <p:spPr bwMode="auto">
          <a:xfrm>
            <a:off x="5947114" y="3258173"/>
            <a:ext cx="863673" cy="473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2540" b="1" dirty="0">
                <a:solidFill>
                  <a:schemeClr val="bg1"/>
                </a:solidFill>
                <a:latin typeface="Meiryo UI" pitchFamily="50" charset="-128"/>
                <a:ea typeface="Meiryo UI" pitchFamily="50" charset="-128"/>
                <a:cs typeface="Meiryo UI" pitchFamily="50" charset="-128"/>
              </a:rPr>
              <a:t>全国</a:t>
            </a:r>
          </a:p>
        </p:txBody>
      </p:sp>
      <p:sp>
        <p:nvSpPr>
          <p:cNvPr id="20" name="テキスト ボックス 19"/>
          <p:cNvSpPr txBox="1"/>
          <p:nvPr/>
        </p:nvSpPr>
        <p:spPr bwMode="auto">
          <a:xfrm>
            <a:off x="987811" y="3731420"/>
            <a:ext cx="2817742" cy="1087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6530" b="1" dirty="0">
                <a:solidFill>
                  <a:schemeClr val="bg1"/>
                </a:solidFill>
                <a:latin typeface="Meiryo UI" pitchFamily="50" charset="-128"/>
                <a:ea typeface="Meiryo UI" pitchFamily="50" charset="-128"/>
                <a:cs typeface="Meiryo UI" pitchFamily="50" charset="-128"/>
              </a:rPr>
              <a:t>280</a:t>
            </a:r>
            <a:r>
              <a:rPr lang="ja-JP" altLang="en-US" sz="2540" b="1" dirty="0">
                <a:solidFill>
                  <a:schemeClr val="bg1"/>
                </a:solidFill>
                <a:latin typeface="Meiryo UI" pitchFamily="50" charset="-128"/>
                <a:ea typeface="Meiryo UI" pitchFamily="50" charset="-128"/>
                <a:cs typeface="Meiryo UI" pitchFamily="50" charset="-128"/>
              </a:rPr>
              <a:t>拠点</a:t>
            </a:r>
          </a:p>
        </p:txBody>
      </p:sp>
      <p:sp>
        <p:nvSpPr>
          <p:cNvPr id="21" name="テキスト ボックス 20"/>
          <p:cNvSpPr txBox="1"/>
          <p:nvPr/>
        </p:nvSpPr>
        <p:spPr bwMode="auto">
          <a:xfrm>
            <a:off x="6060202" y="3731420"/>
            <a:ext cx="2817742" cy="1087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eaLnBrk="1" hangingPunct="1"/>
            <a:r>
              <a:rPr lang="en-US" altLang="ja-JP" sz="6530" b="1" dirty="0">
                <a:solidFill>
                  <a:schemeClr val="bg1"/>
                </a:solidFill>
                <a:latin typeface="Meiryo UI" pitchFamily="50" charset="-128"/>
                <a:ea typeface="Meiryo UI" pitchFamily="50" charset="-128"/>
                <a:cs typeface="Meiryo UI" pitchFamily="50" charset="-128"/>
              </a:rPr>
              <a:t>428</a:t>
            </a:r>
            <a:r>
              <a:rPr lang="ja-JP" altLang="en-US" sz="2540" b="1" dirty="0">
                <a:solidFill>
                  <a:schemeClr val="bg1"/>
                </a:solidFill>
                <a:latin typeface="Meiryo UI" pitchFamily="50" charset="-128"/>
                <a:ea typeface="Meiryo UI" pitchFamily="50" charset="-128"/>
                <a:cs typeface="Meiryo UI" pitchFamily="50" charset="-128"/>
              </a:rPr>
              <a:t>拠点</a:t>
            </a:r>
          </a:p>
        </p:txBody>
      </p:sp>
      <p:sp>
        <p:nvSpPr>
          <p:cNvPr id="28" name="テキスト ボックス 27"/>
          <p:cNvSpPr txBox="1"/>
          <p:nvPr/>
        </p:nvSpPr>
        <p:spPr bwMode="auto">
          <a:xfrm>
            <a:off x="7016766" y="4900044"/>
            <a:ext cx="1951673"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lvl="0" algn="r">
              <a:defRPr/>
            </a:pPr>
            <a:r>
              <a:rPr lang="en-US" altLang="ja-JP" sz="726" dirty="0">
                <a:solidFill>
                  <a:prstClr val="black"/>
                </a:solidFill>
                <a:latin typeface="Meiryo UI" pitchFamily="50" charset="-128"/>
                <a:ea typeface="Meiryo UI" pitchFamily="50" charset="-128"/>
                <a:cs typeface="Meiryo UI" pitchFamily="50" charset="-128"/>
              </a:rPr>
              <a:t>※RICOH HP</a:t>
            </a:r>
            <a:r>
              <a:rPr lang="ja-JP" altLang="en-US" sz="726" dirty="0">
                <a:solidFill>
                  <a:prstClr val="black"/>
                </a:solidFill>
                <a:latin typeface="Meiryo UI" pitchFamily="50" charset="-128"/>
                <a:ea typeface="Meiryo UI" pitchFamily="50" charset="-128"/>
                <a:cs typeface="Meiryo UI" pitchFamily="50" charset="-128"/>
              </a:rPr>
              <a:t>参照　</a:t>
            </a:r>
            <a:r>
              <a:rPr lang="en-US" altLang="ja-JP" sz="726" dirty="0">
                <a:solidFill>
                  <a:prstClr val="black"/>
                </a:solidFill>
                <a:latin typeface="Meiryo UI" pitchFamily="50" charset="-128"/>
                <a:ea typeface="Meiryo UI" pitchFamily="50" charset="-128"/>
                <a:cs typeface="Meiryo UI" pitchFamily="50" charset="-128"/>
              </a:rPr>
              <a:t>2018</a:t>
            </a:r>
            <a:r>
              <a:rPr lang="ja-JP" altLang="en-US" sz="726" dirty="0">
                <a:solidFill>
                  <a:prstClr val="black"/>
                </a:solidFill>
                <a:latin typeface="Meiryo UI" pitchFamily="50" charset="-128"/>
                <a:ea typeface="Meiryo UI" pitchFamily="50" charset="-128"/>
                <a:cs typeface="Meiryo UI" pitchFamily="50" charset="-128"/>
              </a:rPr>
              <a:t>年</a:t>
            </a:r>
            <a:r>
              <a:rPr lang="en-US" altLang="ja-JP" sz="726" dirty="0">
                <a:solidFill>
                  <a:prstClr val="black"/>
                </a:solidFill>
                <a:latin typeface="Meiryo UI" pitchFamily="50" charset="-128"/>
                <a:ea typeface="Meiryo UI" pitchFamily="50" charset="-128"/>
                <a:cs typeface="Meiryo UI" pitchFamily="50" charset="-128"/>
              </a:rPr>
              <a:t>4</a:t>
            </a:r>
            <a:r>
              <a:rPr lang="ja-JP" altLang="en-US" sz="726" dirty="0">
                <a:solidFill>
                  <a:prstClr val="black"/>
                </a:solidFill>
                <a:latin typeface="Meiryo UI" pitchFamily="50" charset="-128"/>
                <a:ea typeface="Meiryo UI" pitchFamily="50" charset="-128"/>
                <a:cs typeface="Meiryo UI" pitchFamily="50" charset="-128"/>
              </a:rPr>
              <a:t>月現在　</a:t>
            </a:r>
            <a:r>
              <a:rPr lang="en-US" altLang="ja-JP" sz="726" dirty="0">
                <a:solidFill>
                  <a:prstClr val="black"/>
                </a:solidFill>
                <a:latin typeface="Meiryo UI" pitchFamily="50" charset="-128"/>
                <a:ea typeface="Meiryo UI" pitchFamily="50" charset="-128"/>
                <a:cs typeface="Meiryo UI" pitchFamily="50" charset="-128"/>
              </a:rPr>
              <a:t> </a:t>
            </a:r>
            <a:endParaRPr lang="ja-JP" altLang="en-US" sz="726" dirty="0">
              <a:solidFill>
                <a:prstClr val="black"/>
              </a:solidFill>
              <a:latin typeface="Meiryo UI" pitchFamily="50" charset="-128"/>
              <a:ea typeface="Meiryo UI" pitchFamily="50" charset="-128"/>
              <a:cs typeface="Meiryo UI" pitchFamily="50" charset="-128"/>
            </a:endParaRPr>
          </a:p>
        </p:txBody>
      </p:sp>
      <p:sp>
        <p:nvSpPr>
          <p:cNvPr id="29" name="テキスト ボックス 28"/>
          <p:cNvSpPr txBox="1"/>
          <p:nvPr/>
        </p:nvSpPr>
        <p:spPr bwMode="auto">
          <a:xfrm>
            <a:off x="2784093" y="4900044"/>
            <a:ext cx="1091900" cy="194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algn="r" defTabSz="829361">
              <a:defRPr/>
            </a:pPr>
            <a:r>
              <a:rPr lang="en-US" altLang="ja-JP" sz="726" dirty="0">
                <a:solidFill>
                  <a:prstClr val="black"/>
                </a:solidFill>
                <a:latin typeface="Meiryo UI" pitchFamily="50" charset="-128"/>
                <a:ea typeface="Meiryo UI" pitchFamily="50" charset="-128"/>
                <a:cs typeface="Meiryo UI" pitchFamily="50" charset="-128"/>
              </a:rPr>
              <a:t>※</a:t>
            </a:r>
            <a:r>
              <a:rPr lang="ja-JP" altLang="en-US" sz="726" dirty="0">
                <a:solidFill>
                  <a:prstClr val="black"/>
                </a:solidFill>
                <a:latin typeface="Meiryo UI" pitchFamily="50" charset="-128"/>
                <a:ea typeface="Meiryo UI" pitchFamily="50" charset="-128"/>
                <a:cs typeface="Meiryo UI" pitchFamily="50" charset="-128"/>
              </a:rPr>
              <a:t>協力会社含む</a:t>
            </a:r>
          </a:p>
        </p:txBody>
      </p:sp>
      <p:sp>
        <p:nvSpPr>
          <p:cNvPr id="9" name="タイトル 8">
            <a:extLst>
              <a:ext uri="{FF2B5EF4-FFF2-40B4-BE49-F238E27FC236}">
                <a16:creationId xmlns:a16="http://schemas.microsoft.com/office/drawing/2014/main" id="{D35EABE2-2DD6-4F83-826F-FA785A25D8C1}"/>
              </a:ext>
            </a:extLst>
          </p:cNvPr>
          <p:cNvSpPr>
            <a:spLocks noGrp="1"/>
          </p:cNvSpPr>
          <p:nvPr>
            <p:ph type="title"/>
          </p:nvPr>
        </p:nvSpPr>
        <p:spPr/>
        <p:txBody>
          <a:bodyPr/>
          <a:lstStyle/>
          <a:p>
            <a:r>
              <a:rPr lang="ja-JP" altLang="en-US" dirty="0"/>
              <a:t>サポート体制について</a:t>
            </a:r>
          </a:p>
        </p:txBody>
      </p:sp>
      <p:sp>
        <p:nvSpPr>
          <p:cNvPr id="8" name="テキスト ボックス 7">
            <a:extLst>
              <a:ext uri="{FF2B5EF4-FFF2-40B4-BE49-F238E27FC236}">
                <a16:creationId xmlns:a16="http://schemas.microsoft.com/office/drawing/2014/main" id="{9C29C310-1135-4367-A7F2-2E6EE4076A75}"/>
              </a:ext>
            </a:extLst>
          </p:cNvPr>
          <p:cNvSpPr txBox="1"/>
          <p:nvPr/>
        </p:nvSpPr>
        <p:spPr>
          <a:xfrm>
            <a:off x="6164992" y="1833320"/>
            <a:ext cx="2656240" cy="929806"/>
          </a:xfrm>
          <a:prstGeom prst="rect">
            <a:avLst/>
          </a:prstGeom>
          <a:noFill/>
        </p:spPr>
        <p:txBody>
          <a:bodyPr wrap="none" rtlCol="0">
            <a:spAutoFit/>
          </a:bodyPr>
          <a:lstStyle/>
          <a:p>
            <a:pPr algn="ctr"/>
            <a:r>
              <a:rPr lang="en-US" altLang="ja-JP" sz="5442" b="1" dirty="0">
                <a:solidFill>
                  <a:srgbClr val="E03D40"/>
                </a:solidFill>
                <a:latin typeface="メイリオ" panose="020B0604030504040204" pitchFamily="50" charset="-128"/>
                <a:ea typeface="メイリオ" panose="020B0604030504040204" pitchFamily="50" charset="-128"/>
              </a:rPr>
              <a:t>RICOH</a:t>
            </a:r>
            <a:endParaRPr lang="ja-JP" altLang="en-US" sz="5442" b="1" dirty="0">
              <a:solidFill>
                <a:srgbClr val="E03D40"/>
              </a:solidFill>
              <a:latin typeface="メイリオ" panose="020B0604030504040204" pitchFamily="50" charset="-128"/>
              <a:ea typeface="メイリオ" panose="020B0604030504040204" pitchFamily="50" charset="-128"/>
            </a:endParaRPr>
          </a:p>
        </p:txBody>
      </p:sp>
      <p:sp>
        <p:nvSpPr>
          <p:cNvPr id="4" name="スライド番号プレースホルダー 3">
            <a:extLst>
              <a:ext uri="{FF2B5EF4-FFF2-40B4-BE49-F238E27FC236}">
                <a16:creationId xmlns:a16="http://schemas.microsoft.com/office/drawing/2014/main" id="{B07D665F-D496-4742-9DC7-6C7DB64724DB}"/>
              </a:ext>
            </a:extLst>
          </p:cNvPr>
          <p:cNvSpPr>
            <a:spLocks noGrp="1"/>
          </p:cNvSpPr>
          <p:nvPr>
            <p:ph type="sldNum" sz="quarter" idx="4"/>
          </p:nvPr>
        </p:nvSpPr>
        <p:spPr/>
        <p:txBody>
          <a:bodyPr/>
          <a:lstStyle/>
          <a:p>
            <a:pPr>
              <a:defRPr/>
            </a:pPr>
            <a:fld id="{FB3629B8-3F17-4C5D-9EA5-923845F78C95}" type="slidenum">
              <a:rPr lang="en-US" altLang="ja-JP" smtClean="0"/>
              <a:pPr>
                <a:defRPr/>
              </a:pPr>
              <a:t>7</a:t>
            </a:fld>
            <a:endParaRPr lang="en-US" altLang="ja-JP" dirty="0"/>
          </a:p>
        </p:txBody>
      </p:sp>
    </p:spTree>
    <p:extLst>
      <p:ext uri="{BB962C8B-B14F-4D97-AF65-F5344CB8AC3E}">
        <p14:creationId xmlns:p14="http://schemas.microsoft.com/office/powerpoint/2010/main" val="2823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円/楕円 101"/>
          <p:cNvSpPr/>
          <p:nvPr/>
        </p:nvSpPr>
        <p:spPr bwMode="auto">
          <a:xfrm>
            <a:off x="673546" y="2170328"/>
            <a:ext cx="856874" cy="856874"/>
          </a:xfrm>
          <a:prstGeom prst="ellipse">
            <a:avLst/>
          </a:prstGeom>
          <a:solidFill>
            <a:srgbClr val="FFE1E1"/>
          </a:solidFill>
          <a:ln>
            <a:noFill/>
            <a:headEnd type="none" w="med" len="med"/>
            <a:tailEnd type="none" w="med" len="med"/>
          </a:ln>
          <a:effectLst>
            <a:softEdge rad="127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64" name="図 63">
            <a:extLst>
              <a:ext uri="{FF2B5EF4-FFF2-40B4-BE49-F238E27FC236}">
                <a16:creationId xmlns:a16="http://schemas.microsoft.com/office/drawing/2014/main" id="{A4E8ECF8-44D1-4784-865B-57C2F689A347}"/>
              </a:ext>
            </a:extLst>
          </p:cNvPr>
          <p:cNvPicPr>
            <a:picLocks noChangeAspect="1"/>
          </p:cNvPicPr>
          <p:nvPr/>
        </p:nvPicPr>
        <p:blipFill>
          <a:blip r:embed="rId3"/>
          <a:stretch>
            <a:fillRect/>
          </a:stretch>
        </p:blipFill>
        <p:spPr>
          <a:xfrm>
            <a:off x="870781" y="2155354"/>
            <a:ext cx="428400" cy="707355"/>
          </a:xfrm>
          <a:prstGeom prst="rect">
            <a:avLst/>
          </a:prstGeom>
        </p:spPr>
      </p:pic>
      <p:pic>
        <p:nvPicPr>
          <p:cNvPr id="7" name="図 6"/>
          <p:cNvPicPr>
            <a:picLocks noChangeAspect="1"/>
          </p:cNvPicPr>
          <p:nvPr/>
        </p:nvPicPr>
        <p:blipFill>
          <a:blip r:embed="rId4"/>
          <a:stretch>
            <a:fillRect/>
          </a:stretch>
        </p:blipFill>
        <p:spPr>
          <a:xfrm>
            <a:off x="515578" y="3565433"/>
            <a:ext cx="8874845" cy="2681807"/>
          </a:xfrm>
          <a:prstGeom prst="rect">
            <a:avLst/>
          </a:prstGeom>
        </p:spPr>
      </p:pic>
      <p:sp>
        <p:nvSpPr>
          <p:cNvPr id="65" name="角丸四角形 64"/>
          <p:cNvSpPr/>
          <p:nvPr/>
        </p:nvSpPr>
        <p:spPr bwMode="auto">
          <a:xfrm>
            <a:off x="597563" y="3616931"/>
            <a:ext cx="1634011" cy="2571800"/>
          </a:xfrm>
          <a:prstGeom prst="roundRect">
            <a:avLst>
              <a:gd name="adj" fmla="val 3871"/>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51" name="角丸四角形 150"/>
          <p:cNvSpPr/>
          <p:nvPr/>
        </p:nvSpPr>
        <p:spPr bwMode="auto">
          <a:xfrm>
            <a:off x="2477084" y="3616931"/>
            <a:ext cx="4767147" cy="2571800"/>
          </a:xfrm>
          <a:prstGeom prst="roundRect">
            <a:avLst>
              <a:gd name="adj" fmla="val 3871"/>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12" name="図 11"/>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263636" y="4189961"/>
            <a:ext cx="1305620" cy="1647954"/>
          </a:xfrm>
          <a:prstGeom prst="rect">
            <a:avLst/>
          </a:prstGeom>
        </p:spPr>
      </p:pic>
      <p:pic>
        <p:nvPicPr>
          <p:cNvPr id="10" name="図 9"/>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flipH="1">
            <a:off x="791845" y="4295991"/>
            <a:ext cx="1252661" cy="1591891"/>
          </a:xfrm>
          <a:prstGeom prst="rect">
            <a:avLst/>
          </a:prstGeom>
        </p:spPr>
      </p:pic>
      <p:pic>
        <p:nvPicPr>
          <p:cNvPr id="9" name="図 8"/>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764555" y="4181321"/>
            <a:ext cx="1333820" cy="1661711"/>
          </a:xfrm>
          <a:prstGeom prst="rect">
            <a:avLst/>
          </a:prstGeom>
        </p:spPr>
      </p:pic>
      <p:pic>
        <p:nvPicPr>
          <p:cNvPr id="6" name="図 5"/>
          <p:cNvPicPr>
            <a:picLocks noChangeAspect="1"/>
          </p:cNvPicPr>
          <p:nvPr/>
        </p:nvPicPr>
        <p:blipFill rotWithShape="1">
          <a:blip r:embed="rId8" cstate="print">
            <a:extLst>
              <a:ext uri="{28A0092B-C50C-407E-A947-70E740481C1C}">
                <a14:useLocalDpi xmlns:a14="http://schemas.microsoft.com/office/drawing/2010/main" val="0"/>
              </a:ext>
            </a:extLst>
          </a:blip>
          <a:srcRect t="15475"/>
          <a:stretch/>
        </p:blipFill>
        <p:spPr>
          <a:xfrm>
            <a:off x="2669693" y="4164043"/>
            <a:ext cx="1327546" cy="1683586"/>
          </a:xfrm>
          <a:prstGeom prst="rect">
            <a:avLst/>
          </a:prstGeom>
        </p:spPr>
      </p:pic>
      <p:sp>
        <p:nvSpPr>
          <p:cNvPr id="76" name="テキスト ボックス 75"/>
          <p:cNvSpPr txBox="1"/>
          <p:nvPr/>
        </p:nvSpPr>
        <p:spPr bwMode="auto">
          <a:xfrm>
            <a:off x="3554425" y="1444713"/>
            <a:ext cx="5392716" cy="5848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bodyPr>
          <a:lstStyle/>
          <a:p>
            <a:pPr eaLnBrk="1" hangingPunct="1"/>
            <a:r>
              <a:rPr lang="ja-JP" altLang="en-US" sz="3265" dirty="0">
                <a:solidFill>
                  <a:srgbClr val="5A5A5A"/>
                </a:solidFill>
                <a:latin typeface="Meiryo UI" pitchFamily="50" charset="-128"/>
                <a:ea typeface="Meiryo UI" pitchFamily="50" charset="-128"/>
                <a:cs typeface="Meiryo UI" pitchFamily="50" charset="-128"/>
              </a:rPr>
              <a:t>万全のトータルサポート体制</a:t>
            </a:r>
            <a:endParaRPr lang="en-US" altLang="ja-JP" sz="3265" dirty="0">
              <a:solidFill>
                <a:srgbClr val="5A5A5A"/>
              </a:solidFill>
              <a:latin typeface="Meiryo UI" pitchFamily="50" charset="-128"/>
              <a:ea typeface="Meiryo UI" pitchFamily="50" charset="-128"/>
              <a:cs typeface="Meiryo UI" pitchFamily="50" charset="-128"/>
            </a:endParaRPr>
          </a:p>
        </p:txBody>
      </p:sp>
      <p:sp>
        <p:nvSpPr>
          <p:cNvPr id="3" name="ホームベース 2"/>
          <p:cNvSpPr/>
          <p:nvPr/>
        </p:nvSpPr>
        <p:spPr bwMode="auto">
          <a:xfrm>
            <a:off x="552778" y="960082"/>
            <a:ext cx="1713332" cy="304161"/>
          </a:xfrm>
          <a:prstGeom prst="homePlate">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4" name="山形 3"/>
          <p:cNvSpPr/>
          <p:nvPr/>
        </p:nvSpPr>
        <p:spPr bwMode="auto">
          <a:xfrm>
            <a:off x="2250403" y="960082"/>
            <a:ext cx="1760296" cy="304161"/>
          </a:xfrm>
          <a:prstGeom prst="chevron">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83" name="山形 82"/>
          <p:cNvSpPr/>
          <p:nvPr/>
        </p:nvSpPr>
        <p:spPr bwMode="auto">
          <a:xfrm>
            <a:off x="3994993" y="960082"/>
            <a:ext cx="1760296" cy="304161"/>
          </a:xfrm>
          <a:prstGeom prst="chevron">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84" name="山形 83"/>
          <p:cNvSpPr/>
          <p:nvPr/>
        </p:nvSpPr>
        <p:spPr bwMode="auto">
          <a:xfrm>
            <a:off x="5739583" y="960082"/>
            <a:ext cx="1760296" cy="304161"/>
          </a:xfrm>
          <a:prstGeom prst="chevron">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85" name="山形 84"/>
          <p:cNvSpPr/>
          <p:nvPr/>
        </p:nvSpPr>
        <p:spPr bwMode="auto">
          <a:xfrm>
            <a:off x="7484171" y="960082"/>
            <a:ext cx="1760296" cy="304161"/>
          </a:xfrm>
          <a:prstGeom prst="chevron">
            <a:avLst/>
          </a:prstGeom>
          <a:solidFill>
            <a:srgbClr val="0064B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prstClr val="black"/>
              </a:solidFill>
              <a:latin typeface="HGS創英角ﾎﾟｯﾌﾟ体" pitchFamily="50" charset="-128"/>
              <a:ea typeface="HGS創英角ﾎﾟｯﾌﾟ体" pitchFamily="50" charset="-128"/>
            </a:endParaRPr>
          </a:p>
        </p:txBody>
      </p:sp>
      <p:sp>
        <p:nvSpPr>
          <p:cNvPr id="86" name="Text Box 54"/>
          <p:cNvSpPr txBox="1">
            <a:spLocks noChangeArrowheads="1"/>
          </p:cNvSpPr>
          <p:nvPr/>
        </p:nvSpPr>
        <p:spPr bwMode="auto">
          <a:xfrm>
            <a:off x="906093" y="952747"/>
            <a:ext cx="954758"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solidFill>
                  <a:schemeClr val="bg1"/>
                </a:solidFill>
                <a:latin typeface="Meiryo UI" pitchFamily="50" charset="-128"/>
                <a:ea typeface="Meiryo UI" pitchFamily="50" charset="-128"/>
                <a:cs typeface="Meiryo UI" pitchFamily="50" charset="-128"/>
              </a:rPr>
              <a:t>販売</a:t>
            </a:r>
          </a:p>
        </p:txBody>
      </p:sp>
      <p:sp>
        <p:nvSpPr>
          <p:cNvPr id="88" name="Text Box 54"/>
          <p:cNvSpPr txBox="1">
            <a:spLocks noChangeArrowheads="1"/>
          </p:cNvSpPr>
          <p:nvPr/>
        </p:nvSpPr>
        <p:spPr bwMode="auto">
          <a:xfrm>
            <a:off x="2653172" y="952747"/>
            <a:ext cx="954758"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solidFill>
                  <a:schemeClr val="bg1"/>
                </a:solidFill>
                <a:latin typeface="Meiryo UI" pitchFamily="50" charset="-128"/>
                <a:ea typeface="Meiryo UI" pitchFamily="50" charset="-128"/>
                <a:cs typeface="Meiryo UI" pitchFamily="50" charset="-128"/>
              </a:rPr>
              <a:t>設置</a:t>
            </a:r>
          </a:p>
        </p:txBody>
      </p:sp>
      <p:sp>
        <p:nvSpPr>
          <p:cNvPr id="89" name="Text Box 54"/>
          <p:cNvSpPr txBox="1">
            <a:spLocks noChangeArrowheads="1"/>
          </p:cNvSpPr>
          <p:nvPr/>
        </p:nvSpPr>
        <p:spPr bwMode="auto">
          <a:xfrm>
            <a:off x="4397762" y="952747"/>
            <a:ext cx="954758"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solidFill>
                  <a:schemeClr val="bg1"/>
                </a:solidFill>
                <a:latin typeface="Meiryo UI" pitchFamily="50" charset="-128"/>
                <a:ea typeface="Meiryo UI" pitchFamily="50" charset="-128"/>
                <a:cs typeface="Meiryo UI" pitchFamily="50" charset="-128"/>
              </a:rPr>
              <a:t>設定</a:t>
            </a:r>
          </a:p>
        </p:txBody>
      </p:sp>
      <p:sp>
        <p:nvSpPr>
          <p:cNvPr id="90" name="Text Box 54"/>
          <p:cNvSpPr txBox="1">
            <a:spLocks noChangeArrowheads="1"/>
          </p:cNvSpPr>
          <p:nvPr/>
        </p:nvSpPr>
        <p:spPr bwMode="auto">
          <a:xfrm>
            <a:off x="5984338" y="952747"/>
            <a:ext cx="1270784"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solidFill>
                  <a:schemeClr val="bg1"/>
                </a:solidFill>
                <a:latin typeface="Meiryo UI" pitchFamily="50" charset="-128"/>
                <a:ea typeface="Meiryo UI" pitchFamily="50" charset="-128"/>
                <a:cs typeface="Meiryo UI" pitchFamily="50" charset="-128"/>
              </a:rPr>
              <a:t>運用支援</a:t>
            </a:r>
            <a:endParaRPr lang="en-US" altLang="ja-JP" sz="1706" dirty="0">
              <a:solidFill>
                <a:schemeClr val="bg1"/>
              </a:solidFill>
              <a:latin typeface="Meiryo UI" pitchFamily="50" charset="-128"/>
              <a:ea typeface="Meiryo UI" pitchFamily="50" charset="-128"/>
              <a:cs typeface="Meiryo UI" pitchFamily="50" charset="-128"/>
            </a:endParaRPr>
          </a:p>
        </p:txBody>
      </p:sp>
      <p:sp>
        <p:nvSpPr>
          <p:cNvPr id="91" name="Text Box 54"/>
          <p:cNvSpPr txBox="1">
            <a:spLocks noChangeArrowheads="1"/>
          </p:cNvSpPr>
          <p:nvPr/>
        </p:nvSpPr>
        <p:spPr bwMode="auto">
          <a:xfrm>
            <a:off x="7341014" y="952747"/>
            <a:ext cx="2046611"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solidFill>
                  <a:schemeClr val="bg1"/>
                </a:solidFill>
                <a:latin typeface="Meiryo UI" pitchFamily="50" charset="-128"/>
                <a:ea typeface="Meiryo UI" pitchFamily="50" charset="-128"/>
                <a:cs typeface="Meiryo UI" pitchFamily="50" charset="-128"/>
              </a:rPr>
              <a:t>アフターサポート</a:t>
            </a:r>
            <a:endParaRPr lang="en-US" altLang="ja-JP" sz="1706" dirty="0">
              <a:solidFill>
                <a:schemeClr val="bg1"/>
              </a:solidFill>
              <a:latin typeface="Meiryo UI" pitchFamily="50" charset="-128"/>
              <a:ea typeface="Meiryo UI" pitchFamily="50" charset="-128"/>
              <a:cs typeface="Meiryo UI" pitchFamily="50" charset="-128"/>
            </a:endParaRPr>
          </a:p>
        </p:txBody>
      </p:sp>
      <p:sp>
        <p:nvSpPr>
          <p:cNvPr id="92" name="Text Box 31"/>
          <p:cNvSpPr txBox="1">
            <a:spLocks noChangeArrowheads="1"/>
          </p:cNvSpPr>
          <p:nvPr/>
        </p:nvSpPr>
        <p:spPr bwMode="auto">
          <a:xfrm>
            <a:off x="3554425" y="2888304"/>
            <a:ext cx="5101461"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814" dirty="0">
                <a:solidFill>
                  <a:srgbClr val="0064B4"/>
                </a:solidFill>
                <a:latin typeface="Meiryo UI" pitchFamily="50" charset="-128"/>
                <a:ea typeface="Meiryo UI" pitchFamily="50" charset="-128"/>
                <a:cs typeface="Meiryo UI" pitchFamily="50" charset="-128"/>
              </a:rPr>
              <a:t>■</a:t>
            </a:r>
            <a:r>
              <a:rPr lang="ja-JP" altLang="en-US" sz="1814" dirty="0">
                <a:solidFill>
                  <a:srgbClr val="5A5A5A"/>
                </a:solidFill>
                <a:latin typeface="Meiryo UI" pitchFamily="50" charset="-128"/>
                <a:ea typeface="Meiryo UI" pitchFamily="50" charset="-128"/>
                <a:cs typeface="Meiryo UI" pitchFamily="50" charset="-128"/>
              </a:rPr>
              <a:t>トータルワンストップサポートにより、</a:t>
            </a:r>
            <a:r>
              <a:rPr lang="en-US" altLang="ja-JP" sz="1814" dirty="0">
                <a:solidFill>
                  <a:srgbClr val="5A5A5A"/>
                </a:solidFill>
                <a:latin typeface="Meiryo UI" pitchFamily="50" charset="-128"/>
                <a:ea typeface="Meiryo UI" pitchFamily="50" charset="-128"/>
                <a:cs typeface="Meiryo UI" pitchFamily="50" charset="-128"/>
              </a:rPr>
              <a:t>TCO</a:t>
            </a:r>
            <a:r>
              <a:rPr lang="ja-JP" altLang="en-US" sz="1814" dirty="0">
                <a:solidFill>
                  <a:srgbClr val="5A5A5A"/>
                </a:solidFill>
                <a:latin typeface="Meiryo UI" pitchFamily="50" charset="-128"/>
                <a:ea typeface="Meiryo UI" pitchFamily="50" charset="-128"/>
                <a:cs typeface="Meiryo UI" pitchFamily="50" charset="-128"/>
              </a:rPr>
              <a:t>削減に貢献</a:t>
            </a:r>
          </a:p>
        </p:txBody>
      </p:sp>
      <p:sp>
        <p:nvSpPr>
          <p:cNvPr id="93" name="Text Box 31"/>
          <p:cNvSpPr txBox="1">
            <a:spLocks noChangeArrowheads="1"/>
          </p:cNvSpPr>
          <p:nvPr/>
        </p:nvSpPr>
        <p:spPr bwMode="auto">
          <a:xfrm>
            <a:off x="3554425" y="2508856"/>
            <a:ext cx="4624984"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814" dirty="0">
                <a:solidFill>
                  <a:srgbClr val="0064B4"/>
                </a:solidFill>
                <a:latin typeface="Meiryo UI" pitchFamily="50" charset="-128"/>
                <a:ea typeface="Meiryo UI" pitchFamily="50" charset="-128"/>
                <a:cs typeface="Meiryo UI" pitchFamily="50" charset="-128"/>
              </a:rPr>
              <a:t>■</a:t>
            </a:r>
            <a:r>
              <a:rPr lang="ja-JP" altLang="en-US" sz="1814" dirty="0">
                <a:solidFill>
                  <a:srgbClr val="5A5A5A"/>
                </a:solidFill>
                <a:latin typeface="Meiryo UI" pitchFamily="50" charset="-128"/>
                <a:ea typeface="Meiryo UI" pitchFamily="50" charset="-128"/>
                <a:cs typeface="Meiryo UI" pitchFamily="50" charset="-128"/>
              </a:rPr>
              <a:t>あらゆる商材のサポート・メンテナンス対応可能</a:t>
            </a:r>
          </a:p>
        </p:txBody>
      </p:sp>
      <p:sp>
        <p:nvSpPr>
          <p:cNvPr id="94" name="Text Box 31"/>
          <p:cNvSpPr txBox="1">
            <a:spLocks noChangeArrowheads="1"/>
          </p:cNvSpPr>
          <p:nvPr/>
        </p:nvSpPr>
        <p:spPr bwMode="auto">
          <a:xfrm>
            <a:off x="3554424" y="2129409"/>
            <a:ext cx="5798382" cy="3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ja-JP" altLang="en-US" sz="1814" dirty="0">
                <a:solidFill>
                  <a:srgbClr val="0064B4"/>
                </a:solidFill>
                <a:latin typeface="Meiryo UI" pitchFamily="50" charset="-128"/>
                <a:ea typeface="Meiryo UI" pitchFamily="50" charset="-128"/>
                <a:cs typeface="Meiryo UI" pitchFamily="50" charset="-128"/>
              </a:rPr>
              <a:t>■</a:t>
            </a:r>
            <a:r>
              <a:rPr lang="ja-JP" altLang="en-US" sz="1814" dirty="0">
                <a:solidFill>
                  <a:srgbClr val="5A5A5A"/>
                </a:solidFill>
                <a:latin typeface="Meiryo UI" pitchFamily="50" charset="-128"/>
                <a:ea typeface="Meiryo UI" pitchFamily="50" charset="-128"/>
                <a:cs typeface="Meiryo UI" pitchFamily="50" charset="-128"/>
              </a:rPr>
              <a:t>窓口は全て大塚商会</a:t>
            </a:r>
            <a:r>
              <a:rPr lang="ja-JP" altLang="en-US" sz="1088" dirty="0">
                <a:solidFill>
                  <a:srgbClr val="5A5A5A"/>
                </a:solidFill>
                <a:latin typeface="Meiryo UI" pitchFamily="50" charset="-128"/>
                <a:ea typeface="Meiryo UI" pitchFamily="50" charset="-128"/>
                <a:cs typeface="Meiryo UI" pitchFamily="50" charset="-128"/>
              </a:rPr>
              <a:t>（弊社拠点のない地区に関しては協力企業にて保守対応）</a:t>
            </a:r>
          </a:p>
        </p:txBody>
      </p:sp>
      <p:sp>
        <p:nvSpPr>
          <p:cNvPr id="97" name="円/楕円 96"/>
          <p:cNvSpPr/>
          <p:nvPr/>
        </p:nvSpPr>
        <p:spPr bwMode="auto">
          <a:xfrm>
            <a:off x="2172763" y="1517148"/>
            <a:ext cx="856874" cy="856874"/>
          </a:xfrm>
          <a:prstGeom prst="ellipse">
            <a:avLst/>
          </a:prstGeom>
          <a:solidFill>
            <a:srgbClr val="FFE1E1"/>
          </a:solidFill>
          <a:ln>
            <a:noFill/>
            <a:headEnd type="none" w="med" len="med"/>
            <a:tailEnd type="none" w="med" len="med"/>
          </a:ln>
          <a:effectLst>
            <a:softEdge rad="127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99" name="円/楕円 98"/>
          <p:cNvSpPr/>
          <p:nvPr/>
        </p:nvSpPr>
        <p:spPr bwMode="auto">
          <a:xfrm>
            <a:off x="2486942" y="2170328"/>
            <a:ext cx="856874" cy="856874"/>
          </a:xfrm>
          <a:prstGeom prst="ellipse">
            <a:avLst/>
          </a:prstGeom>
          <a:solidFill>
            <a:srgbClr val="FFE1E1"/>
          </a:solidFill>
          <a:ln>
            <a:noFill/>
            <a:headEnd type="none" w="med" len="med"/>
            <a:tailEnd type="none" w="med" len="med"/>
          </a:ln>
          <a:effectLst>
            <a:softEdge rad="127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00" name="円/楕円 99"/>
          <p:cNvSpPr/>
          <p:nvPr/>
        </p:nvSpPr>
        <p:spPr bwMode="auto">
          <a:xfrm>
            <a:off x="936861" y="1330824"/>
            <a:ext cx="856874" cy="856874"/>
          </a:xfrm>
          <a:prstGeom prst="ellipse">
            <a:avLst/>
          </a:prstGeom>
          <a:solidFill>
            <a:srgbClr val="FFE1E1"/>
          </a:solidFill>
          <a:ln>
            <a:noFill/>
            <a:headEnd type="none" w="med" len="med"/>
            <a:tailEnd type="none" w="med" len="med"/>
          </a:ln>
          <a:effectLst>
            <a:softEdge rad="127000"/>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pic>
        <p:nvPicPr>
          <p:cNvPr id="152"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85189" y="3729982"/>
            <a:ext cx="2399652" cy="29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6" name="角丸四角形 165"/>
          <p:cNvSpPr/>
          <p:nvPr/>
        </p:nvSpPr>
        <p:spPr bwMode="auto">
          <a:xfrm>
            <a:off x="7499879" y="3616931"/>
            <a:ext cx="1857618" cy="2571800"/>
          </a:xfrm>
          <a:prstGeom prst="roundRect">
            <a:avLst>
              <a:gd name="adj" fmla="val 3871"/>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lIns="82911" tIns="41457" rIns="82911" bIns="41457" rtlCol="0" anchor="ctr"/>
          <a:lstStyle/>
          <a:p>
            <a:pPr algn="ctr" defTabSz="922677"/>
            <a:endParaRPr lang="ja-JP" altLang="en-US" sz="2902" dirty="0">
              <a:solidFill>
                <a:schemeClr val="tx1"/>
              </a:solidFill>
              <a:latin typeface="HGS創英角ﾎﾟｯﾌﾟ体" pitchFamily="50" charset="-128"/>
              <a:ea typeface="HGS創英角ﾎﾟｯﾌﾟ体" pitchFamily="50" charset="-128"/>
            </a:endParaRPr>
          </a:p>
        </p:txBody>
      </p:sp>
      <p:sp>
        <p:nvSpPr>
          <p:cNvPr id="153" name="テキスト ボックス 2"/>
          <p:cNvSpPr txBox="1">
            <a:spLocks noChangeArrowheads="1"/>
          </p:cNvSpPr>
          <p:nvPr/>
        </p:nvSpPr>
        <p:spPr bwMode="auto">
          <a:xfrm>
            <a:off x="7356412" y="4150803"/>
            <a:ext cx="2122337" cy="48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270" dirty="0">
                <a:solidFill>
                  <a:srgbClr val="5A5A5A"/>
                </a:solidFill>
                <a:latin typeface="Meiryo UI" pitchFamily="50" charset="-128"/>
                <a:ea typeface="Meiryo UI" pitchFamily="50" charset="-128"/>
                <a:cs typeface="Meiryo UI" pitchFamily="50" charset="-128"/>
              </a:rPr>
              <a:t>大塚商会サポート区外</a:t>
            </a:r>
            <a:endParaRPr lang="en-US" altLang="ja-JP" sz="1270" dirty="0">
              <a:solidFill>
                <a:srgbClr val="5A5A5A"/>
              </a:solidFill>
              <a:latin typeface="Meiryo UI" pitchFamily="50" charset="-128"/>
              <a:ea typeface="Meiryo UI" pitchFamily="50" charset="-128"/>
              <a:cs typeface="Meiryo UI" pitchFamily="50" charset="-128"/>
            </a:endParaRPr>
          </a:p>
          <a:p>
            <a:pPr algn="ctr" eaLnBrk="1" hangingPunct="1"/>
            <a:r>
              <a:rPr lang="ja-JP" altLang="en-US" sz="1270" dirty="0">
                <a:solidFill>
                  <a:srgbClr val="5A5A5A"/>
                </a:solidFill>
                <a:latin typeface="Meiryo UI" pitchFamily="50" charset="-128"/>
                <a:ea typeface="Meiryo UI" pitchFamily="50" charset="-128"/>
                <a:cs typeface="Meiryo UI" pitchFamily="50" charset="-128"/>
              </a:rPr>
              <a:t>修理</a:t>
            </a:r>
            <a:r>
              <a:rPr lang="en-US" altLang="ja-JP" sz="1270" dirty="0">
                <a:solidFill>
                  <a:srgbClr val="5A5A5A"/>
                </a:solidFill>
                <a:latin typeface="Meiryo UI" pitchFamily="50" charset="-128"/>
                <a:ea typeface="Meiryo UI" pitchFamily="50" charset="-128"/>
                <a:cs typeface="Meiryo UI" pitchFamily="50" charset="-128"/>
              </a:rPr>
              <a:t>/</a:t>
            </a:r>
            <a:r>
              <a:rPr lang="ja-JP" altLang="en-US" sz="1270" dirty="0">
                <a:solidFill>
                  <a:srgbClr val="5A5A5A"/>
                </a:solidFill>
                <a:latin typeface="Meiryo UI" pitchFamily="50" charset="-128"/>
                <a:ea typeface="Meiryo UI" pitchFamily="50" charset="-128"/>
                <a:cs typeface="Meiryo UI" pitchFamily="50" charset="-128"/>
              </a:rPr>
              <a:t>メンテナンス</a:t>
            </a:r>
          </a:p>
        </p:txBody>
      </p:sp>
      <p:sp>
        <p:nvSpPr>
          <p:cNvPr id="156" name="正方形/長方形 137"/>
          <p:cNvSpPr>
            <a:spLocks noChangeArrowheads="1"/>
          </p:cNvSpPr>
          <p:nvPr/>
        </p:nvSpPr>
        <p:spPr bwMode="auto">
          <a:xfrm>
            <a:off x="7462240" y="4827907"/>
            <a:ext cx="1910680" cy="117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ja-JP" altLang="en-US" sz="1270" dirty="0">
                <a:latin typeface="Meiryo UI" pitchFamily="50" charset="-128"/>
                <a:ea typeface="Meiryo UI" pitchFamily="50" charset="-128"/>
                <a:cs typeface="Meiryo UI" pitchFamily="50" charset="-128"/>
              </a:rPr>
              <a:t>サポート拠点</a:t>
            </a:r>
            <a:endParaRPr lang="en-US" altLang="ja-JP" sz="1270" dirty="0">
              <a:latin typeface="Meiryo UI" pitchFamily="50" charset="-128"/>
              <a:ea typeface="Meiryo UI" pitchFamily="50" charset="-128"/>
              <a:cs typeface="Meiryo UI" pitchFamily="50" charset="-128"/>
            </a:endParaRPr>
          </a:p>
          <a:p>
            <a:pPr algn="ctr"/>
            <a:r>
              <a:rPr lang="ja-JP" altLang="en-US" sz="1270" dirty="0">
                <a:latin typeface="Meiryo UI" pitchFamily="50" charset="-128"/>
                <a:ea typeface="Meiryo UI" pitchFamily="50" charset="-128"/>
                <a:cs typeface="Meiryo UI" pitchFamily="50" charset="-128"/>
              </a:rPr>
              <a:t> リコージャパン</a:t>
            </a:r>
            <a:endParaRPr lang="en-US" altLang="ja-JP" sz="1270" dirty="0">
              <a:latin typeface="Meiryo UI" pitchFamily="50" charset="-128"/>
              <a:ea typeface="Meiryo UI" pitchFamily="50" charset="-128"/>
              <a:cs typeface="Meiryo UI" pitchFamily="50" charset="-128"/>
            </a:endParaRPr>
          </a:p>
          <a:p>
            <a:pPr algn="ctr"/>
            <a:r>
              <a:rPr lang="ja-JP" altLang="en-US" sz="1088" dirty="0">
                <a:latin typeface="Meiryo UI" pitchFamily="50" charset="-128"/>
                <a:ea typeface="Meiryo UI" pitchFamily="50" charset="-128"/>
                <a:cs typeface="Meiryo UI" pitchFamily="50" charset="-128"/>
              </a:rPr>
              <a:t>　 </a:t>
            </a:r>
            <a:endParaRPr lang="en-US" altLang="ja-JP" sz="1088" dirty="0">
              <a:latin typeface="Meiryo UI" pitchFamily="50" charset="-128"/>
              <a:ea typeface="Meiryo UI" pitchFamily="50" charset="-128"/>
              <a:cs typeface="Meiryo UI" pitchFamily="50" charset="-128"/>
            </a:endParaRPr>
          </a:p>
          <a:p>
            <a:pPr algn="ctr"/>
            <a:r>
              <a:rPr lang="ja-JP" altLang="en-US" sz="1088" dirty="0">
                <a:latin typeface="Meiryo UI" pitchFamily="50" charset="-128"/>
                <a:ea typeface="Meiryo UI" pitchFamily="50" charset="-128"/>
                <a:cs typeface="Meiryo UI" pitchFamily="50" charset="-128"/>
              </a:rPr>
              <a:t>全国</a:t>
            </a:r>
            <a:r>
              <a:rPr lang="en-US" altLang="ja-JP" sz="1706" b="1" dirty="0">
                <a:solidFill>
                  <a:srgbClr val="FF0000"/>
                </a:solidFill>
                <a:latin typeface="Meiryo UI" pitchFamily="50" charset="-128"/>
                <a:ea typeface="Meiryo UI" pitchFamily="50" charset="-128"/>
                <a:cs typeface="Meiryo UI" pitchFamily="50" charset="-128"/>
              </a:rPr>
              <a:t>428</a:t>
            </a:r>
            <a:r>
              <a:rPr lang="ja-JP" altLang="en-US" sz="1088" dirty="0">
                <a:latin typeface="Meiryo UI" pitchFamily="50" charset="-128"/>
                <a:ea typeface="Meiryo UI" pitchFamily="50" charset="-128"/>
                <a:cs typeface="Meiryo UI" pitchFamily="50" charset="-128"/>
              </a:rPr>
              <a:t>拠点</a:t>
            </a:r>
            <a:endParaRPr lang="en-US" altLang="ja-JP" sz="1088" dirty="0">
              <a:latin typeface="Meiryo UI" pitchFamily="50" charset="-128"/>
              <a:ea typeface="Meiryo UI" pitchFamily="50" charset="-128"/>
              <a:cs typeface="Meiryo UI" pitchFamily="50" charset="-128"/>
            </a:endParaRPr>
          </a:p>
          <a:p>
            <a:pPr algn="ctr"/>
            <a:r>
              <a:rPr lang="ja-JP" altLang="en-US" sz="1088" dirty="0">
                <a:latin typeface="Meiryo UI" pitchFamily="50" charset="-128"/>
                <a:ea typeface="Meiryo UI" pitchFamily="50" charset="-128"/>
                <a:cs typeface="Meiryo UI" pitchFamily="50" charset="-128"/>
              </a:rPr>
              <a:t>エンジニア約</a:t>
            </a:r>
            <a:r>
              <a:rPr lang="en-US" altLang="ja-JP" sz="1706" b="1" dirty="0">
                <a:solidFill>
                  <a:srgbClr val="FF0000"/>
                </a:solidFill>
                <a:latin typeface="Meiryo UI" pitchFamily="50" charset="-128"/>
                <a:ea typeface="Meiryo UI" pitchFamily="50" charset="-128"/>
                <a:cs typeface="Meiryo UI" pitchFamily="50" charset="-128"/>
              </a:rPr>
              <a:t>4,600</a:t>
            </a:r>
            <a:r>
              <a:rPr lang="ja-JP" altLang="en-US" sz="1088" dirty="0">
                <a:latin typeface="Meiryo UI" pitchFamily="50" charset="-128"/>
                <a:ea typeface="Meiryo UI" pitchFamily="50" charset="-128"/>
                <a:cs typeface="Meiryo UI" pitchFamily="50" charset="-128"/>
              </a:rPr>
              <a:t>名</a:t>
            </a:r>
            <a:endParaRPr lang="en-US" altLang="ja-JP" sz="1088" dirty="0">
              <a:latin typeface="Meiryo UI" pitchFamily="50" charset="-128"/>
              <a:ea typeface="Meiryo UI" pitchFamily="50" charset="-128"/>
              <a:cs typeface="Meiryo UI" pitchFamily="50" charset="-128"/>
            </a:endParaRPr>
          </a:p>
        </p:txBody>
      </p:sp>
      <p:sp>
        <p:nvSpPr>
          <p:cNvPr id="167" name="Text Box 57"/>
          <p:cNvSpPr txBox="1">
            <a:spLocks noChangeArrowheads="1"/>
          </p:cNvSpPr>
          <p:nvPr/>
        </p:nvSpPr>
        <p:spPr bwMode="auto">
          <a:xfrm>
            <a:off x="2111507" y="5842604"/>
            <a:ext cx="5527269" cy="35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1017588" eaLnBrk="0" hangingPunct="0">
              <a:defRPr kumimoji="1">
                <a:solidFill>
                  <a:schemeClr val="tx1"/>
                </a:solidFill>
                <a:latin typeface="ＭＳ Ｐゴシック" pitchFamily="50" charset="-128"/>
                <a:ea typeface="ＭＳ Ｐゴシック" pitchFamily="50" charset="-128"/>
              </a:defRPr>
            </a:lvl1pPr>
            <a:lvl2pPr marL="742950" indent="-285750" defTabSz="1017588" eaLnBrk="0" hangingPunct="0">
              <a:defRPr kumimoji="1">
                <a:solidFill>
                  <a:schemeClr val="tx1"/>
                </a:solidFill>
                <a:latin typeface="ＭＳ Ｐゴシック" pitchFamily="50" charset="-128"/>
                <a:ea typeface="ＭＳ Ｐゴシック" pitchFamily="50" charset="-128"/>
              </a:defRPr>
            </a:lvl2pPr>
            <a:lvl3pPr marL="1143000" indent="-228600" defTabSz="1017588" eaLnBrk="0" hangingPunct="0">
              <a:defRPr kumimoji="1">
                <a:solidFill>
                  <a:schemeClr val="tx1"/>
                </a:solidFill>
                <a:latin typeface="ＭＳ Ｐゴシック" pitchFamily="50" charset="-128"/>
                <a:ea typeface="ＭＳ Ｐゴシック" pitchFamily="50" charset="-128"/>
              </a:defRPr>
            </a:lvl3pPr>
            <a:lvl4pPr marL="1600200" indent="-228600" defTabSz="1017588" eaLnBrk="0" hangingPunct="0">
              <a:defRPr kumimoji="1">
                <a:solidFill>
                  <a:schemeClr val="tx1"/>
                </a:solidFill>
                <a:latin typeface="ＭＳ Ｐゴシック" pitchFamily="50" charset="-128"/>
                <a:ea typeface="ＭＳ Ｐゴシック" pitchFamily="50" charset="-128"/>
              </a:defRPr>
            </a:lvl4pPr>
            <a:lvl5pPr marL="2057400" indent="-228600" defTabSz="1017588" eaLnBrk="0" hangingPunct="0">
              <a:defRPr kumimoji="1">
                <a:solidFill>
                  <a:schemeClr val="tx1"/>
                </a:solidFill>
                <a:latin typeface="ＭＳ Ｐゴシック" pitchFamily="50" charset="-128"/>
                <a:ea typeface="ＭＳ Ｐゴシック" pitchFamily="50" charset="-128"/>
              </a:defRPr>
            </a:lvl5pPr>
            <a:lvl6pPr marL="25146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defTabSz="1017588"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270" dirty="0">
                <a:latin typeface="Meiryo UI" pitchFamily="50" charset="-128"/>
                <a:ea typeface="Meiryo UI" pitchFamily="50" charset="-128"/>
                <a:cs typeface="Meiryo UI" pitchFamily="50" charset="-128"/>
              </a:rPr>
              <a:t>全国</a:t>
            </a:r>
            <a:r>
              <a:rPr lang="en-US" altLang="ja-JP" sz="1706" b="1" dirty="0">
                <a:solidFill>
                  <a:srgbClr val="FF0000"/>
                </a:solidFill>
                <a:latin typeface="Meiryo UI" pitchFamily="50" charset="-128"/>
                <a:ea typeface="Meiryo UI" pitchFamily="50" charset="-128"/>
                <a:cs typeface="Meiryo UI" pitchFamily="50" charset="-128"/>
              </a:rPr>
              <a:t>280</a:t>
            </a:r>
            <a:r>
              <a:rPr lang="ja-JP" altLang="en-US" sz="1270" dirty="0">
                <a:latin typeface="Meiryo UI" pitchFamily="50" charset="-128"/>
                <a:ea typeface="Meiryo UI" pitchFamily="50" charset="-128"/>
                <a:cs typeface="Meiryo UI" pitchFamily="50" charset="-128"/>
              </a:rPr>
              <a:t>のサポートサイト</a:t>
            </a:r>
            <a:r>
              <a:rPr lang="en-US" altLang="ja-JP" sz="1270" dirty="0">
                <a:latin typeface="Meiryo UI" pitchFamily="50" charset="-128"/>
                <a:ea typeface="Meiryo UI" pitchFamily="50" charset="-128"/>
                <a:cs typeface="Meiryo UI" pitchFamily="50" charset="-128"/>
              </a:rPr>
              <a:t>(</a:t>
            </a:r>
            <a:r>
              <a:rPr lang="ja-JP" altLang="en-US" sz="1270" dirty="0">
                <a:latin typeface="Meiryo UI" pitchFamily="50" charset="-128"/>
                <a:ea typeface="Meiryo UI" pitchFamily="50" charset="-128"/>
                <a:cs typeface="Meiryo UI" pitchFamily="50" charset="-128"/>
              </a:rPr>
              <a:t>協力会社含む</a:t>
            </a:r>
            <a:r>
              <a:rPr lang="en-US" altLang="ja-JP" sz="1270" dirty="0">
                <a:latin typeface="Meiryo UI" pitchFamily="50" charset="-128"/>
                <a:ea typeface="Meiryo UI" pitchFamily="50" charset="-128"/>
                <a:cs typeface="Meiryo UI" pitchFamily="50" charset="-128"/>
              </a:rPr>
              <a:t>) </a:t>
            </a:r>
            <a:r>
              <a:rPr lang="ja-JP" altLang="en-US" sz="1270" dirty="0">
                <a:latin typeface="Meiryo UI" pitchFamily="50" charset="-128"/>
                <a:ea typeface="Meiryo UI" pitchFamily="50" charset="-128"/>
                <a:cs typeface="Meiryo UI" pitchFamily="50" charset="-128"/>
              </a:rPr>
              <a:t>、エンジニア約</a:t>
            </a:r>
            <a:r>
              <a:rPr lang="en-US" altLang="ja-JP" sz="1706" b="1" dirty="0">
                <a:solidFill>
                  <a:srgbClr val="FF0000"/>
                </a:solidFill>
                <a:latin typeface="Meiryo UI" pitchFamily="50" charset="-128"/>
                <a:ea typeface="Meiryo UI" pitchFamily="50" charset="-128"/>
                <a:cs typeface="Meiryo UI" pitchFamily="50" charset="-128"/>
              </a:rPr>
              <a:t>3,600</a:t>
            </a:r>
            <a:r>
              <a:rPr lang="ja-JP" altLang="en-US" sz="1270" dirty="0">
                <a:latin typeface="Meiryo UI" pitchFamily="50" charset="-128"/>
                <a:ea typeface="Meiryo UI" pitchFamily="50" charset="-128"/>
                <a:cs typeface="Meiryo UI" pitchFamily="50" charset="-128"/>
              </a:rPr>
              <a:t>名</a:t>
            </a:r>
          </a:p>
        </p:txBody>
      </p:sp>
      <p:sp>
        <p:nvSpPr>
          <p:cNvPr id="169" name="Text Box 31"/>
          <p:cNvSpPr txBox="1">
            <a:spLocks noChangeArrowheads="1"/>
          </p:cNvSpPr>
          <p:nvPr/>
        </p:nvSpPr>
        <p:spPr bwMode="auto">
          <a:xfrm>
            <a:off x="602487" y="3644663"/>
            <a:ext cx="1624164" cy="617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algn="ctr" eaLnBrk="1" hangingPunct="1"/>
            <a:r>
              <a:rPr lang="ja-JP" altLang="en-US" sz="1706" dirty="0">
                <a:latin typeface="Meiryo UI" pitchFamily="50" charset="-128"/>
                <a:ea typeface="Meiryo UI" pitchFamily="50" charset="-128"/>
                <a:cs typeface="Meiryo UI" pitchFamily="50" charset="-128"/>
              </a:rPr>
              <a:t>たよれーる</a:t>
            </a:r>
            <a:endParaRPr lang="en-US" altLang="ja-JP" sz="1706" dirty="0">
              <a:latin typeface="Meiryo UI" pitchFamily="50" charset="-128"/>
              <a:ea typeface="Meiryo UI" pitchFamily="50" charset="-128"/>
              <a:cs typeface="Meiryo UI" pitchFamily="50" charset="-128"/>
            </a:endParaRPr>
          </a:p>
          <a:p>
            <a:pPr algn="ctr" eaLnBrk="1" hangingPunct="1"/>
            <a:r>
              <a:rPr lang="ja-JP" altLang="en-US" sz="1706" dirty="0">
                <a:latin typeface="Meiryo UI" pitchFamily="50" charset="-128"/>
                <a:ea typeface="Meiryo UI" pitchFamily="50" charset="-128"/>
                <a:cs typeface="Meiryo UI" pitchFamily="50" charset="-128"/>
              </a:rPr>
              <a:t>コンタクトセンター</a:t>
            </a:r>
          </a:p>
        </p:txBody>
      </p:sp>
      <p:sp>
        <p:nvSpPr>
          <p:cNvPr id="172" name="正方形/長方形 171"/>
          <p:cNvSpPr/>
          <p:nvPr/>
        </p:nvSpPr>
        <p:spPr>
          <a:xfrm>
            <a:off x="569496" y="5869201"/>
            <a:ext cx="1670650" cy="371512"/>
          </a:xfrm>
          <a:prstGeom prst="rect">
            <a:avLst/>
          </a:prstGeom>
          <a:noFill/>
        </p:spPr>
        <p:txBody>
          <a:bodyPr wrap="none">
            <a:spAutoFit/>
          </a:bodyPr>
          <a:lstStyle/>
          <a:p>
            <a:pPr>
              <a:defRPr/>
            </a:pPr>
            <a:r>
              <a:rPr lang="ja-JP" altLang="en-US" sz="907" dirty="0">
                <a:solidFill>
                  <a:schemeClr val="tx1">
                    <a:lumMod val="75000"/>
                    <a:lumOff val="25000"/>
                  </a:schemeClr>
                </a:solidFill>
                <a:latin typeface="Meiryo UI" pitchFamily="50" charset="-128"/>
                <a:ea typeface="Meiryo UI" pitchFamily="50" charset="-128"/>
                <a:cs typeface="Meiryo UI" pitchFamily="50" charset="-128"/>
              </a:rPr>
              <a:t>お客様の情報を確認しながら、</a:t>
            </a:r>
          </a:p>
          <a:p>
            <a:pPr>
              <a:defRPr/>
            </a:pPr>
            <a:r>
              <a:rPr lang="ja-JP" altLang="en-US" sz="907" dirty="0">
                <a:solidFill>
                  <a:schemeClr val="tx1">
                    <a:lumMod val="75000"/>
                    <a:lumOff val="25000"/>
                  </a:schemeClr>
                </a:solidFill>
                <a:latin typeface="Meiryo UI" pitchFamily="50" charset="-128"/>
                <a:ea typeface="Meiryo UI" pitchFamily="50" charset="-128"/>
                <a:cs typeface="Meiryo UI" pitchFamily="50" charset="-128"/>
              </a:rPr>
              <a:t>速やかに問題解決にあたります。</a:t>
            </a:r>
          </a:p>
        </p:txBody>
      </p:sp>
      <p:pic>
        <p:nvPicPr>
          <p:cNvPr id="22221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7846" y="4920371"/>
            <a:ext cx="1211924" cy="87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16638" y="4920371"/>
            <a:ext cx="1211924" cy="87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5"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28495" y="4920371"/>
            <a:ext cx="1211924" cy="87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 name="テキスト ボックス 175"/>
          <p:cNvSpPr txBox="1"/>
          <p:nvPr/>
        </p:nvSpPr>
        <p:spPr bwMode="auto">
          <a:xfrm>
            <a:off x="4302171" y="4865571"/>
            <a:ext cx="1221190"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38100">
              <a:bevelT w="6350" h="25400"/>
              <a:contourClr>
                <a:schemeClr val="bg1"/>
              </a:contourClr>
            </a:sp3d>
          </a:bodyPr>
          <a:lstStyle/>
          <a:p>
            <a:pPr algn="ctr" eaLnBrk="1" hangingPunct="1"/>
            <a:r>
              <a:rPr lang="ja-JP" altLang="en-US" sz="2177" b="1" dirty="0">
                <a:solidFill>
                  <a:srgbClr val="FF8C28"/>
                </a:solidFill>
                <a:latin typeface="Meiryo UI" pitchFamily="50" charset="-128"/>
                <a:ea typeface="Meiryo UI" pitchFamily="50" charset="-128"/>
                <a:cs typeface="Meiryo UI" pitchFamily="50" charset="-128"/>
              </a:rPr>
              <a:t>営業</a:t>
            </a:r>
          </a:p>
        </p:txBody>
      </p:sp>
      <p:sp>
        <p:nvSpPr>
          <p:cNvPr id="177" name="テキスト ボックス 176"/>
          <p:cNvSpPr txBox="1"/>
          <p:nvPr/>
        </p:nvSpPr>
        <p:spPr bwMode="auto">
          <a:xfrm>
            <a:off x="2726488" y="4854138"/>
            <a:ext cx="1221190"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38100">
              <a:bevelT w="6350" h="25400"/>
              <a:contourClr>
                <a:schemeClr val="bg1"/>
              </a:contourClr>
            </a:sp3d>
          </a:bodyPr>
          <a:lstStyle/>
          <a:p>
            <a:pPr algn="ctr" eaLnBrk="1" hangingPunct="1"/>
            <a:r>
              <a:rPr lang="en-US" altLang="ja-JP" sz="2177" b="1" dirty="0">
                <a:solidFill>
                  <a:srgbClr val="00B050"/>
                </a:solidFill>
                <a:latin typeface="Meiryo UI" pitchFamily="50" charset="-128"/>
                <a:ea typeface="Meiryo UI" pitchFamily="50" charset="-128"/>
                <a:cs typeface="Meiryo UI" pitchFamily="50" charset="-128"/>
              </a:rPr>
              <a:t>C E</a:t>
            </a:r>
            <a:endParaRPr lang="ja-JP" altLang="en-US" sz="2177" b="1" dirty="0">
              <a:solidFill>
                <a:srgbClr val="00B050"/>
              </a:solidFill>
              <a:latin typeface="Meiryo UI" pitchFamily="50" charset="-128"/>
              <a:ea typeface="Meiryo UI" pitchFamily="50" charset="-128"/>
              <a:cs typeface="Meiryo UI" pitchFamily="50" charset="-128"/>
            </a:endParaRPr>
          </a:p>
        </p:txBody>
      </p:sp>
      <p:sp>
        <p:nvSpPr>
          <p:cNvPr id="178" name="テキスト ボックス 177"/>
          <p:cNvSpPr txBox="1"/>
          <p:nvPr/>
        </p:nvSpPr>
        <p:spPr bwMode="auto">
          <a:xfrm>
            <a:off x="5823862" y="4865571"/>
            <a:ext cx="1221190" cy="41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637" tIns="40819" rIns="81637" bIns="40819" rtlCol="0">
            <a:spAutoFit/>
            <a:scene3d>
              <a:camera prst="orthographicFront"/>
              <a:lightRig rig="threePt" dir="t"/>
            </a:scene3d>
            <a:sp3d contourW="38100">
              <a:bevelT w="6350" h="25400"/>
              <a:contourClr>
                <a:schemeClr val="bg1"/>
              </a:contourClr>
            </a:sp3d>
          </a:bodyPr>
          <a:lstStyle/>
          <a:p>
            <a:pPr algn="ctr" eaLnBrk="1" hangingPunct="1"/>
            <a:r>
              <a:rPr lang="en-US" altLang="ja-JP" sz="2177" b="1" dirty="0">
                <a:solidFill>
                  <a:srgbClr val="0066FF"/>
                </a:solidFill>
                <a:latin typeface="Meiryo UI" pitchFamily="50" charset="-128"/>
                <a:ea typeface="Meiryo UI" pitchFamily="50" charset="-128"/>
                <a:cs typeface="Meiryo UI" pitchFamily="50" charset="-128"/>
              </a:rPr>
              <a:t>S E</a:t>
            </a:r>
            <a:endParaRPr lang="ja-JP" altLang="en-US" sz="2177" b="1" dirty="0">
              <a:solidFill>
                <a:srgbClr val="0066FF"/>
              </a:solidFill>
              <a:latin typeface="Meiryo UI" pitchFamily="50" charset="-128"/>
              <a:ea typeface="Meiryo UI" pitchFamily="50" charset="-128"/>
              <a:cs typeface="Meiryo UI" pitchFamily="50" charset="-128"/>
            </a:endParaRPr>
          </a:p>
        </p:txBody>
      </p:sp>
      <p:sp>
        <p:nvSpPr>
          <p:cNvPr id="179" name="正方形/長方形 178"/>
          <p:cNvSpPr/>
          <p:nvPr/>
        </p:nvSpPr>
        <p:spPr>
          <a:xfrm>
            <a:off x="2679390" y="5216136"/>
            <a:ext cx="1234633" cy="594586"/>
          </a:xfrm>
          <a:prstGeom prst="rect">
            <a:avLst/>
          </a:prstGeom>
          <a:noFill/>
        </p:spPr>
        <p:txBody>
          <a:bodyPr wrap="none">
            <a:spAutoFit/>
          </a:bodyPr>
          <a:lstStyle/>
          <a:p>
            <a:pPr>
              <a:defRPr/>
            </a:pPr>
            <a:r>
              <a:rPr lang="ja-JP" altLang="en-US" sz="1088" dirty="0">
                <a:solidFill>
                  <a:srgbClr val="00B050"/>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訪問修理</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defRPr/>
            </a:pPr>
            <a:r>
              <a:rPr lang="ja-JP" altLang="en-US" sz="1088" dirty="0">
                <a:solidFill>
                  <a:srgbClr val="00B050"/>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操作指導</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defRPr/>
            </a:pPr>
            <a:r>
              <a:rPr lang="ja-JP" altLang="en-US" sz="1088" dirty="0">
                <a:solidFill>
                  <a:srgbClr val="00B050"/>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定期メンテナンス</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80" name="正方形/長方形 179"/>
          <p:cNvSpPr/>
          <p:nvPr/>
        </p:nvSpPr>
        <p:spPr>
          <a:xfrm>
            <a:off x="5815935" y="5216136"/>
            <a:ext cx="1242648" cy="427168"/>
          </a:xfrm>
          <a:prstGeom prst="rect">
            <a:avLst/>
          </a:prstGeom>
          <a:noFill/>
        </p:spPr>
        <p:txBody>
          <a:bodyPr wrap="none">
            <a:spAutoFit/>
          </a:bodyPr>
          <a:lstStyle/>
          <a:p>
            <a:pPr>
              <a:defRPr/>
            </a:pPr>
            <a:r>
              <a:rPr lang="ja-JP" altLang="en-US" sz="1088" dirty="0">
                <a:solidFill>
                  <a:srgbClr val="0066FF"/>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環境設定</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defRPr/>
            </a:pPr>
            <a:r>
              <a:rPr lang="ja-JP" altLang="en-US" sz="1088" dirty="0">
                <a:solidFill>
                  <a:srgbClr val="0066FF"/>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各種インストール</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81" name="正方形/長方形 180"/>
          <p:cNvSpPr/>
          <p:nvPr/>
        </p:nvSpPr>
        <p:spPr>
          <a:xfrm>
            <a:off x="4280929" y="5216136"/>
            <a:ext cx="1160895" cy="594586"/>
          </a:xfrm>
          <a:prstGeom prst="rect">
            <a:avLst/>
          </a:prstGeom>
          <a:noFill/>
        </p:spPr>
        <p:txBody>
          <a:bodyPr wrap="none">
            <a:spAutoFit/>
          </a:bodyPr>
          <a:lstStyle/>
          <a:p>
            <a:pPr>
              <a:defRPr/>
            </a:pPr>
            <a:r>
              <a:rPr lang="ja-JP" altLang="en-US" sz="1088" dirty="0">
                <a:solidFill>
                  <a:srgbClr val="FF8C28"/>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総合相談窓口</a:t>
            </a:r>
            <a:endParaRPr lang="en-US" altLang="ja-JP" sz="1088" dirty="0">
              <a:solidFill>
                <a:srgbClr val="FF8C28"/>
              </a:solidFill>
              <a:latin typeface="Meiryo UI" pitchFamily="50" charset="-128"/>
              <a:ea typeface="Meiryo UI" pitchFamily="50" charset="-128"/>
              <a:cs typeface="Meiryo UI" pitchFamily="50" charset="-128"/>
            </a:endParaRPr>
          </a:p>
          <a:p>
            <a:pPr>
              <a:defRPr/>
            </a:pPr>
            <a:r>
              <a:rPr lang="ja-JP" altLang="en-US" sz="1088" dirty="0">
                <a:solidFill>
                  <a:srgbClr val="FF8C28"/>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運用支援</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a:p>
            <a:pPr>
              <a:defRPr/>
            </a:pPr>
            <a:r>
              <a:rPr lang="ja-JP" altLang="en-US" sz="1088" dirty="0">
                <a:solidFill>
                  <a:srgbClr val="FF8C28"/>
                </a:solidFill>
                <a:latin typeface="Meiryo UI" pitchFamily="50" charset="-128"/>
                <a:ea typeface="Meiryo UI" pitchFamily="50" charset="-128"/>
                <a:cs typeface="Meiryo UI" pitchFamily="50" charset="-128"/>
              </a:rPr>
              <a:t>■</a:t>
            </a:r>
            <a:r>
              <a:rPr lang="ja-JP" altLang="en-US" sz="1088" dirty="0">
                <a:solidFill>
                  <a:schemeClr val="tx1">
                    <a:lumMod val="75000"/>
                    <a:lumOff val="25000"/>
                  </a:schemeClr>
                </a:solidFill>
                <a:latin typeface="Meiryo UI" pitchFamily="50" charset="-128"/>
                <a:ea typeface="Meiryo UI" pitchFamily="50" charset="-128"/>
                <a:cs typeface="Meiryo UI" pitchFamily="50" charset="-128"/>
              </a:rPr>
              <a:t>最適提案</a:t>
            </a:r>
            <a:endParaRPr lang="en-US" altLang="ja-JP" sz="1088" dirty="0">
              <a:solidFill>
                <a:schemeClr val="tx1">
                  <a:lumMod val="75000"/>
                  <a:lumOff val="25000"/>
                </a:schemeClr>
              </a:solidFill>
              <a:latin typeface="Meiryo UI" pitchFamily="50" charset="-128"/>
              <a:ea typeface="Meiryo UI" pitchFamily="50" charset="-128"/>
              <a:cs typeface="Meiryo UI" pitchFamily="50" charset="-128"/>
            </a:endParaRPr>
          </a:p>
        </p:txBody>
      </p:sp>
      <p:sp>
        <p:nvSpPr>
          <p:cNvPr id="184" name="下矢印 183"/>
          <p:cNvSpPr/>
          <p:nvPr/>
        </p:nvSpPr>
        <p:spPr>
          <a:xfrm rot="5400000" flipV="1">
            <a:off x="1829455" y="4769896"/>
            <a:ext cx="945389" cy="601193"/>
          </a:xfrm>
          <a:prstGeom prst="downArrow">
            <a:avLst>
              <a:gd name="adj1" fmla="val 74425"/>
              <a:gd name="adj2" fmla="val 50000"/>
            </a:avLst>
          </a:prstGeom>
          <a:gradFill flip="none" rotWithShape="1">
            <a:gsLst>
              <a:gs pos="0">
                <a:srgbClr val="006699">
                  <a:shade val="30000"/>
                  <a:satMod val="115000"/>
                  <a:alpha val="0"/>
                </a:srgbClr>
              </a:gs>
              <a:gs pos="93000">
                <a:srgbClr val="0070C0"/>
              </a:gs>
              <a:gs pos="100000">
                <a:srgbClr val="0070C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pPr>
            <a:endParaRPr lang="ja-JP" altLang="en-US" sz="1706" dirty="0">
              <a:latin typeface="HGPｺﾞｼｯｸM" pitchFamily="50" charset="-128"/>
              <a:ea typeface="HGPｺﾞｼｯｸM" pitchFamily="50" charset="-128"/>
            </a:endParaRPr>
          </a:p>
        </p:txBody>
      </p:sp>
      <p:sp>
        <p:nvSpPr>
          <p:cNvPr id="186" name="下矢印 185"/>
          <p:cNvSpPr/>
          <p:nvPr/>
        </p:nvSpPr>
        <p:spPr>
          <a:xfrm>
            <a:off x="806971" y="3091596"/>
            <a:ext cx="1191736" cy="526470"/>
          </a:xfrm>
          <a:prstGeom prst="downArrow">
            <a:avLst>
              <a:gd name="adj1" fmla="val 70157"/>
              <a:gd name="adj2" fmla="val 45387"/>
            </a:avLst>
          </a:prstGeom>
          <a:gradFill flip="none" rotWithShape="1">
            <a:gsLst>
              <a:gs pos="0">
                <a:srgbClr val="FF7C80">
                  <a:alpha val="5000"/>
                </a:srgbClr>
              </a:gs>
              <a:gs pos="84000">
                <a:srgbClr val="FF7C80"/>
              </a:gs>
              <a:gs pos="100000">
                <a:srgbClr val="FF7C8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pPr>
            <a:endParaRPr lang="ja-JP" altLang="en-US" sz="1706" dirty="0">
              <a:latin typeface="HGPｺﾞｼｯｸM" pitchFamily="50" charset="-128"/>
              <a:ea typeface="HGPｺﾞｼｯｸM" pitchFamily="50" charset="-128"/>
            </a:endParaRPr>
          </a:p>
        </p:txBody>
      </p:sp>
      <p:sp>
        <p:nvSpPr>
          <p:cNvPr id="170" name="正方形/長方形 169"/>
          <p:cNvSpPr/>
          <p:nvPr/>
        </p:nvSpPr>
        <p:spPr>
          <a:xfrm>
            <a:off x="561676" y="5484359"/>
            <a:ext cx="1167307" cy="427168"/>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defTabSz="922509"/>
            <a:r>
              <a:rPr lang="ja-JP" altLang="en-US" sz="1088"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修理受付</a:t>
            </a:r>
          </a:p>
          <a:p>
            <a:pPr defTabSz="922509"/>
            <a:r>
              <a:rPr lang="ja-JP" altLang="en-US" sz="1088" b="1" dirty="0">
                <a:solidFill>
                  <a:srgbClr val="FF66CC"/>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88"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エンジニア派遣</a:t>
            </a:r>
          </a:p>
        </p:txBody>
      </p:sp>
      <p:sp>
        <p:nvSpPr>
          <p:cNvPr id="187" name="正方形/長方形 186"/>
          <p:cNvSpPr/>
          <p:nvPr/>
        </p:nvSpPr>
        <p:spPr>
          <a:xfrm>
            <a:off x="1088204" y="3158576"/>
            <a:ext cx="620683"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706"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依頼</a:t>
            </a:r>
          </a:p>
        </p:txBody>
      </p:sp>
      <p:sp>
        <p:nvSpPr>
          <p:cNvPr id="189" name="下矢印 188"/>
          <p:cNvSpPr/>
          <p:nvPr/>
        </p:nvSpPr>
        <p:spPr>
          <a:xfrm flipV="1">
            <a:off x="2130626" y="3016246"/>
            <a:ext cx="1054741" cy="579345"/>
          </a:xfrm>
          <a:prstGeom prst="downArrow">
            <a:avLst>
              <a:gd name="adj1" fmla="val 74425"/>
              <a:gd name="adj2" fmla="val 50000"/>
            </a:avLst>
          </a:prstGeom>
          <a:gradFill flip="none" rotWithShape="1">
            <a:gsLst>
              <a:gs pos="0">
                <a:srgbClr val="006699">
                  <a:shade val="30000"/>
                  <a:satMod val="115000"/>
                  <a:alpha val="0"/>
                </a:srgbClr>
              </a:gs>
              <a:gs pos="93000">
                <a:srgbClr val="0070C0"/>
              </a:gs>
              <a:gs pos="100000">
                <a:srgbClr val="0070C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82895" tIns="41447" rIns="82895" bIns="41447" anchor="ctr"/>
          <a:lstStyle/>
          <a:p>
            <a:pPr algn="ctr" fontAlgn="auto">
              <a:spcBef>
                <a:spcPts val="0"/>
              </a:spcBef>
              <a:spcAft>
                <a:spcPts val="0"/>
              </a:spcAft>
            </a:pPr>
            <a:endParaRPr lang="ja-JP" altLang="en-US" sz="1706" dirty="0">
              <a:latin typeface="HGPｺﾞｼｯｸM" pitchFamily="50" charset="-128"/>
              <a:ea typeface="HGPｺﾞｼｯｸM" pitchFamily="50" charset="-128"/>
            </a:endParaRPr>
          </a:p>
        </p:txBody>
      </p:sp>
      <p:sp>
        <p:nvSpPr>
          <p:cNvPr id="188" name="正方形/長方形 187"/>
          <p:cNvSpPr/>
          <p:nvPr/>
        </p:nvSpPr>
        <p:spPr>
          <a:xfrm>
            <a:off x="2207037" y="3216230"/>
            <a:ext cx="902811" cy="35484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706"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サポート</a:t>
            </a:r>
          </a:p>
        </p:txBody>
      </p:sp>
      <p:pic>
        <p:nvPicPr>
          <p:cNvPr id="63" name="図 62"/>
          <p:cNvPicPr>
            <a:picLocks noChangeAspect="1"/>
          </p:cNvPicPr>
          <p:nvPr/>
        </p:nvPicPr>
        <p:blipFill rotWithShape="1">
          <a:blip r:embed="rId11"/>
          <a:srcRect l="22329" r="26275"/>
          <a:stretch/>
        </p:blipFill>
        <p:spPr>
          <a:xfrm>
            <a:off x="7140458" y="4578937"/>
            <a:ext cx="620204" cy="1013490"/>
          </a:xfrm>
          <a:prstGeom prst="rect">
            <a:avLst/>
          </a:prstGeom>
        </p:spPr>
      </p:pic>
      <p:pic>
        <p:nvPicPr>
          <p:cNvPr id="67" name="図 66"/>
          <p:cNvPicPr>
            <a:picLocks noChangeAspect="1"/>
          </p:cNvPicPr>
          <p:nvPr/>
        </p:nvPicPr>
        <p:blipFill>
          <a:blip r:embed="rId12"/>
          <a:stretch>
            <a:fillRect/>
          </a:stretch>
        </p:blipFill>
        <p:spPr>
          <a:xfrm>
            <a:off x="1047807" y="1477757"/>
            <a:ext cx="658853" cy="472581"/>
          </a:xfrm>
          <a:prstGeom prst="rect">
            <a:avLst/>
          </a:prstGeom>
        </p:spPr>
      </p:pic>
      <p:sp>
        <p:nvSpPr>
          <p:cNvPr id="121" name="正方形/長方形 120"/>
          <p:cNvSpPr/>
          <p:nvPr/>
        </p:nvSpPr>
        <p:spPr>
          <a:xfrm>
            <a:off x="1147917" y="1803188"/>
            <a:ext cx="409087" cy="28777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en-US" altLang="ja-JP"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PC</a:t>
            </a:r>
            <a:endParaRPr lang="ja-JP" altLang="en-US"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8" name="図 6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85173" y="1621254"/>
            <a:ext cx="398451" cy="494420"/>
          </a:xfrm>
          <a:prstGeom prst="rect">
            <a:avLst/>
          </a:prstGeom>
        </p:spPr>
      </p:pic>
      <p:sp>
        <p:nvSpPr>
          <p:cNvPr id="127" name="正方形/長方形 126"/>
          <p:cNvSpPr/>
          <p:nvPr/>
        </p:nvSpPr>
        <p:spPr>
          <a:xfrm>
            <a:off x="2315434" y="1989512"/>
            <a:ext cx="675185" cy="28777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電話機</a:t>
            </a:r>
          </a:p>
        </p:txBody>
      </p:sp>
      <p:pic>
        <p:nvPicPr>
          <p:cNvPr id="5" name="図 4"/>
          <p:cNvPicPr>
            <a:picLocks noChangeAspect="1"/>
          </p:cNvPicPr>
          <p:nvPr/>
        </p:nvPicPr>
        <p:blipFill>
          <a:blip r:embed="rId14"/>
          <a:stretch>
            <a:fillRect/>
          </a:stretch>
        </p:blipFill>
        <p:spPr>
          <a:xfrm>
            <a:off x="2724466" y="2306099"/>
            <a:ext cx="378371" cy="544736"/>
          </a:xfrm>
          <a:prstGeom prst="rect">
            <a:avLst/>
          </a:prstGeom>
        </p:spPr>
      </p:pic>
      <p:sp>
        <p:nvSpPr>
          <p:cNvPr id="125" name="正方形/長方形 124"/>
          <p:cNvSpPr/>
          <p:nvPr/>
        </p:nvSpPr>
        <p:spPr>
          <a:xfrm>
            <a:off x="2654719" y="2642692"/>
            <a:ext cx="548548" cy="28777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ソフト</a:t>
            </a:r>
          </a:p>
        </p:txBody>
      </p:sp>
      <p:sp>
        <p:nvSpPr>
          <p:cNvPr id="75" name="テキスト ボックス 2"/>
          <p:cNvSpPr txBox="1">
            <a:spLocks noChangeArrowheads="1"/>
          </p:cNvSpPr>
          <p:nvPr/>
        </p:nvSpPr>
        <p:spPr bwMode="auto">
          <a:xfrm>
            <a:off x="516020" y="6553229"/>
            <a:ext cx="1897722" cy="204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ＭＳ Ｐゴシック" pitchFamily="50" charset="-128"/>
                <a:ea typeface="ＭＳ Ｐゴシック" pitchFamily="50" charset="-128"/>
              </a:defRPr>
            </a:lvl1pPr>
            <a:lvl2pPr marL="742950" indent="-285750" eaLnBrk="0" hangingPunct="0">
              <a:defRPr kumimoji="1">
                <a:solidFill>
                  <a:schemeClr val="tx1"/>
                </a:solidFill>
                <a:latin typeface="ＭＳ Ｐゴシック" pitchFamily="50" charset="-128"/>
                <a:ea typeface="ＭＳ Ｐゴシック" pitchFamily="50" charset="-128"/>
              </a:defRPr>
            </a:lvl2pPr>
            <a:lvl3pPr marL="1143000" indent="-228600" eaLnBrk="0" hangingPunct="0">
              <a:defRPr kumimoji="1">
                <a:solidFill>
                  <a:schemeClr val="tx1"/>
                </a:solidFill>
                <a:latin typeface="ＭＳ Ｐゴシック" pitchFamily="50" charset="-128"/>
                <a:ea typeface="ＭＳ Ｐゴシック" pitchFamily="50" charset="-128"/>
              </a:defRPr>
            </a:lvl3pPr>
            <a:lvl4pPr marL="1600200" indent="-228600" eaLnBrk="0" hangingPunct="0">
              <a:defRPr kumimoji="1">
                <a:solidFill>
                  <a:schemeClr val="tx1"/>
                </a:solidFill>
                <a:latin typeface="ＭＳ Ｐゴシック" pitchFamily="50" charset="-128"/>
                <a:ea typeface="ＭＳ Ｐゴシック" pitchFamily="50" charset="-128"/>
              </a:defRPr>
            </a:lvl4pPr>
            <a:lvl5pPr marL="2057400" indent="-228600" eaLnBrk="0" hangingPunct="0">
              <a:defRPr kumimoji="1">
                <a:solidFill>
                  <a:schemeClr val="tx1"/>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chemeClr val="tx1"/>
                </a:solidFill>
                <a:latin typeface="ＭＳ Ｐゴシック" pitchFamily="50" charset="-128"/>
                <a:ea typeface="ＭＳ Ｐゴシック" pitchFamily="50" charset="-128"/>
              </a:defRPr>
            </a:lvl9pPr>
          </a:lstStyle>
          <a:p>
            <a:pPr eaLnBrk="1" hangingPunct="1"/>
            <a:r>
              <a:rPr lang="en-US" altLang="ja-JP" sz="726" dirty="0">
                <a:latin typeface="Meiryo UI" pitchFamily="50" charset="-128"/>
                <a:ea typeface="Meiryo UI" pitchFamily="50" charset="-128"/>
                <a:cs typeface="Meiryo UI" pitchFamily="50" charset="-128"/>
              </a:rPr>
              <a:t>※</a:t>
            </a:r>
            <a:r>
              <a:rPr lang="ja-JP" altLang="en-US" sz="726" dirty="0">
                <a:latin typeface="Meiryo UI" pitchFamily="50" charset="-128"/>
                <a:ea typeface="Meiryo UI" pitchFamily="50" charset="-128"/>
                <a:cs typeface="Meiryo UI" pitchFamily="50" charset="-128"/>
              </a:rPr>
              <a:t>画像はイメージです。</a:t>
            </a:r>
            <a:endParaRPr lang="en-US" altLang="ja-JP" sz="726" dirty="0">
              <a:latin typeface="Meiryo UI" pitchFamily="50" charset="-128"/>
              <a:ea typeface="Meiryo UI" pitchFamily="50" charset="-128"/>
              <a:cs typeface="Meiryo UI" pitchFamily="50" charset="-128"/>
            </a:endParaRPr>
          </a:p>
        </p:txBody>
      </p:sp>
      <p:pic>
        <p:nvPicPr>
          <p:cNvPr id="15" name="図 14"/>
          <p:cNvPicPr>
            <a:picLocks noChangeAspect="1"/>
          </p:cNvPicPr>
          <p:nvPr/>
        </p:nvPicPr>
        <p:blipFill rotWithShape="1">
          <a:blip r:embed="rId15" cstate="print">
            <a:extLst>
              <a:ext uri="{28A0092B-C50C-407E-A947-70E740481C1C}">
                <a14:useLocalDpi xmlns:a14="http://schemas.microsoft.com/office/drawing/2010/main" val="0"/>
              </a:ext>
            </a:extLst>
          </a:blip>
          <a:srcRect b="30206"/>
          <a:stretch/>
        </p:blipFill>
        <p:spPr>
          <a:xfrm>
            <a:off x="1449582" y="1653043"/>
            <a:ext cx="1225746" cy="1078169"/>
          </a:xfrm>
          <a:prstGeom prst="rect">
            <a:avLst/>
          </a:prstGeom>
        </p:spPr>
      </p:pic>
      <p:sp>
        <p:nvSpPr>
          <p:cNvPr id="147" name="正方形/長方形 146"/>
          <p:cNvSpPr/>
          <p:nvPr/>
        </p:nvSpPr>
        <p:spPr>
          <a:xfrm>
            <a:off x="1578209" y="2693250"/>
            <a:ext cx="843501" cy="371512"/>
          </a:xfrm>
          <a:prstGeom prst="rect">
            <a:avLst/>
          </a:prstGeom>
        </p:spPr>
        <p:txBody>
          <a:bodyPr wrap="none">
            <a:spAutoFit/>
          </a:bodyPr>
          <a:lstStyle/>
          <a:p>
            <a:pPr algn="ctr" defTabSz="922509"/>
            <a:r>
              <a:rPr lang="ja-JP" altLang="en-US" sz="1814" b="1" dirty="0">
                <a:solidFill>
                  <a:srgbClr val="5A5A5A"/>
                </a:solidFill>
                <a:latin typeface="Meiryo UI" panose="020B0604030504040204" pitchFamily="50" charset="-128"/>
                <a:ea typeface="Meiryo UI" panose="020B0604030504040204" pitchFamily="50" charset="-128"/>
                <a:cs typeface="Meiryo UI" panose="020B0604030504040204" pitchFamily="50" charset="-128"/>
              </a:rPr>
              <a:t>お客様</a:t>
            </a:r>
          </a:p>
        </p:txBody>
      </p:sp>
      <p:sp>
        <p:nvSpPr>
          <p:cNvPr id="2" name="タイトル 1">
            <a:extLst>
              <a:ext uri="{FF2B5EF4-FFF2-40B4-BE49-F238E27FC236}">
                <a16:creationId xmlns:a16="http://schemas.microsoft.com/office/drawing/2014/main" id="{0503F58A-446B-429E-BF21-7FC1742B55C5}"/>
              </a:ext>
            </a:extLst>
          </p:cNvPr>
          <p:cNvSpPr>
            <a:spLocks noGrp="1"/>
          </p:cNvSpPr>
          <p:nvPr>
            <p:ph type="title"/>
          </p:nvPr>
        </p:nvSpPr>
        <p:spPr/>
        <p:txBody>
          <a:bodyPr/>
          <a:lstStyle/>
          <a:p>
            <a:r>
              <a:rPr lang="ja-JP" altLang="en-US" dirty="0"/>
              <a:t>サポート体制　運用フロー</a:t>
            </a:r>
          </a:p>
        </p:txBody>
      </p:sp>
      <p:sp>
        <p:nvSpPr>
          <p:cNvPr id="66" name="テキスト ボックス 65">
            <a:extLst>
              <a:ext uri="{FF2B5EF4-FFF2-40B4-BE49-F238E27FC236}">
                <a16:creationId xmlns:a16="http://schemas.microsoft.com/office/drawing/2014/main" id="{5B58FF03-8A88-41A8-8BD1-52A72FD68B33}"/>
              </a:ext>
            </a:extLst>
          </p:cNvPr>
          <p:cNvSpPr txBox="1"/>
          <p:nvPr/>
        </p:nvSpPr>
        <p:spPr>
          <a:xfrm>
            <a:off x="7841412" y="3642699"/>
            <a:ext cx="1174553" cy="427361"/>
          </a:xfrm>
          <a:prstGeom prst="rect">
            <a:avLst/>
          </a:prstGeom>
          <a:noFill/>
        </p:spPr>
        <p:txBody>
          <a:bodyPr wrap="none" rtlCol="0">
            <a:spAutoFit/>
          </a:bodyPr>
          <a:lstStyle/>
          <a:p>
            <a:pPr algn="ctr"/>
            <a:r>
              <a:rPr lang="en-US" altLang="ja-JP" sz="2177" b="1" dirty="0">
                <a:solidFill>
                  <a:srgbClr val="E03D40"/>
                </a:solidFill>
                <a:latin typeface="メイリオ" panose="020B0604030504040204" pitchFamily="50" charset="-128"/>
                <a:ea typeface="メイリオ" panose="020B0604030504040204" pitchFamily="50" charset="-128"/>
              </a:rPr>
              <a:t>RICOH</a:t>
            </a:r>
            <a:endParaRPr lang="ja-JP" altLang="en-US" sz="2177" b="1" dirty="0">
              <a:solidFill>
                <a:srgbClr val="E03D40"/>
              </a:solidFill>
              <a:latin typeface="メイリオ" panose="020B0604030504040204" pitchFamily="50" charset="-128"/>
              <a:ea typeface="メイリオ" panose="020B0604030504040204" pitchFamily="50" charset="-128"/>
            </a:endParaRPr>
          </a:p>
        </p:txBody>
      </p:sp>
      <p:sp>
        <p:nvSpPr>
          <p:cNvPr id="11" name="スライド番号プレースホルダー 10">
            <a:extLst>
              <a:ext uri="{FF2B5EF4-FFF2-40B4-BE49-F238E27FC236}">
                <a16:creationId xmlns:a16="http://schemas.microsoft.com/office/drawing/2014/main" id="{FB0CAAB4-0197-49D2-82F2-2FA77ECA8B76}"/>
              </a:ext>
            </a:extLst>
          </p:cNvPr>
          <p:cNvSpPr>
            <a:spLocks noGrp="1"/>
          </p:cNvSpPr>
          <p:nvPr>
            <p:ph type="sldNum" sz="quarter" idx="4"/>
          </p:nvPr>
        </p:nvSpPr>
        <p:spPr/>
        <p:txBody>
          <a:bodyPr/>
          <a:lstStyle/>
          <a:p>
            <a:pPr>
              <a:defRPr/>
            </a:pPr>
            <a:fld id="{FB3629B8-3F17-4C5D-9EA5-923845F78C95}" type="slidenum">
              <a:rPr lang="en-US" altLang="ja-JP" smtClean="0"/>
              <a:pPr>
                <a:defRPr/>
              </a:pPr>
              <a:t>8</a:t>
            </a:fld>
            <a:endParaRPr lang="en-US" altLang="ja-JP" dirty="0"/>
          </a:p>
        </p:txBody>
      </p:sp>
      <p:sp>
        <p:nvSpPr>
          <p:cNvPr id="122" name="正方形/長方形 121"/>
          <p:cNvSpPr/>
          <p:nvPr/>
        </p:nvSpPr>
        <p:spPr>
          <a:xfrm>
            <a:off x="728844" y="2642692"/>
            <a:ext cx="675185" cy="287771"/>
          </a:xfrm>
          <a:prstGeom prst="rect">
            <a:avLst/>
          </a:prstGeom>
        </p:spPr>
        <p:txBody>
          <a:bodyPr wrap="none">
            <a:spAutoFit/>
            <a:scene3d>
              <a:camera prst="orthographicFront"/>
              <a:lightRig rig="threePt" dir="t"/>
            </a:scene3d>
            <a:sp3d extrusionH="57150" contourW="50800">
              <a:bevelT w="0" h="88900" prst="softRound"/>
              <a:contourClr>
                <a:schemeClr val="bg1"/>
              </a:contourClr>
            </a:sp3d>
          </a:bodyPr>
          <a:lstStyle/>
          <a:p>
            <a:pPr algn="ctr" defTabSz="922509"/>
            <a:r>
              <a:rPr lang="ja-JP" altLang="en-US" sz="1270" b="1" dirty="0">
                <a:solidFill>
                  <a:schemeClr val="tx1">
                    <a:lumMod val="75000"/>
                    <a:lumOff val="25000"/>
                  </a:schemeClr>
                </a:solidFill>
                <a:latin typeface="Meiryo UI" panose="020B0604030504040204" pitchFamily="50" charset="-128"/>
                <a:ea typeface="Meiryo UI" panose="020B0604030504040204" pitchFamily="50" charset="-128"/>
                <a:cs typeface="Meiryo UI" panose="020B0604030504040204" pitchFamily="50" charset="-128"/>
              </a:rPr>
              <a:t>複合機</a:t>
            </a:r>
          </a:p>
        </p:txBody>
      </p:sp>
    </p:spTree>
    <p:extLst>
      <p:ext uri="{BB962C8B-B14F-4D97-AF65-F5344CB8AC3E}">
        <p14:creationId xmlns:p14="http://schemas.microsoft.com/office/powerpoint/2010/main" val="3054873503"/>
      </p:ext>
    </p:extLst>
  </p:cSld>
  <p:clrMapOvr>
    <a:masterClrMapping/>
  </p:clrMapOvr>
</p:sld>
</file>

<file path=ppt/theme/theme1.xml><?xml version="1.0" encoding="utf-8"?>
<a:theme xmlns:a="http://schemas.openxmlformats.org/drawingml/2006/main" name="大塚商会標準フォーマッ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6">
      <a:majorFont>
        <a:latin typeface="Segoe UI"/>
        <a:ea typeface="Meiryo UI"/>
        <a:cs typeface=""/>
      </a:majorFont>
      <a:minorFont>
        <a:latin typeface="Segoe U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1017588" rtl="0" eaLnBrk="1" fontAlgn="base" latinLnBrk="0" hangingPunct="1">
          <a:lnSpc>
            <a:spcPct val="100000"/>
          </a:lnSpc>
          <a:spcBef>
            <a:spcPct val="0"/>
          </a:spcBef>
          <a:spcAft>
            <a:spcPct val="0"/>
          </a:spcAft>
          <a:buClrTx/>
          <a:buSzTx/>
          <a:buFontTx/>
          <a:buNone/>
          <a:tabLst/>
          <a:defRPr kumimoji="1" sz="1600" b="0" i="0" u="none" strike="noStrike" cap="none" normalizeH="0" baseline="0" dirty="0" err="1" smtClean="0">
            <a:ln>
              <a:noFill/>
            </a:ln>
            <a:solidFill>
              <a:schemeClr val="bg1"/>
            </a:solidFill>
            <a:effectLst/>
            <a:ea typeface="Meiryo UI" panose="020B0604030504040204" pitchFamily="50" charset="-128"/>
          </a:defRPr>
        </a:defPPr>
      </a:lstStyle>
      <a:style>
        <a:lnRef idx="2">
          <a:schemeClr val="accent5">
            <a:shade val="50000"/>
          </a:schemeClr>
        </a:lnRef>
        <a:fillRef idx="1">
          <a:schemeClr val="accent5"/>
        </a:fillRef>
        <a:effectRef idx="0">
          <a:schemeClr val="accent5"/>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1017588" rtl="0" eaLnBrk="1" fontAlgn="base" latinLnBrk="0" hangingPunct="1">
          <a:lnSpc>
            <a:spcPct val="100000"/>
          </a:lnSpc>
          <a:spcBef>
            <a:spcPct val="0"/>
          </a:spcBef>
          <a:spcAft>
            <a:spcPct val="0"/>
          </a:spcAft>
          <a:buClrTx/>
          <a:buSzTx/>
          <a:buFontTx/>
          <a:buNone/>
          <a:tabLst/>
          <a:defRPr kumimoji="1" lang="ja-JP" altLang="en-US" sz="2000" b="0" i="0" u="none" strike="noStrike" cap="none" normalizeH="0" baseline="0" smtClean="0">
            <a:ln>
              <a:noFill/>
            </a:ln>
            <a:solidFill>
              <a:schemeClr val="tx1"/>
            </a:solidFill>
            <a:effectLst/>
            <a:latin typeface="Arial" charset="0"/>
            <a:ea typeface="ＭＳ Ｐゴシック" pitchFamily="50" charset="-128"/>
          </a:defRPr>
        </a:defPPr>
      </a:lstStyle>
    </a:lnDef>
    <a:txDef>
      <a:spPr>
        <a:noFill/>
      </a:spPr>
      <a:bodyPr wrap="square" rtlCol="0">
        <a:spAutoFit/>
      </a:bodyPr>
      <a:lstStyle>
        <a:defPPr algn="l">
          <a:defRPr kumimoji="1" sz="1600" dirty="0" err="1" smtClean="0">
            <a:latin typeface="+mn-lt"/>
            <a:ea typeface="Meiryo UI" panose="020B0604030504040204" pitchFamily="50" charset="-128"/>
          </a:defRPr>
        </a:defPPr>
      </a:lstStyle>
    </a:txDef>
  </a:objectDefaults>
  <a:extraClrSchemeLst>
    <a:extraClrScheme>
      <a:clrScheme name="大塚商会標準テンプレー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大塚商会標準テンプレー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大塚商会標準テンプレー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大塚商会標準テンプレー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大塚商会標準テンプレー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大塚商会標準テンプレー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大塚商会標準テンプレー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大塚商会標準テンプレー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大塚商会標準テンプレー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大塚商会標準テンプレー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大塚商会標準テンプレー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大塚商会標準テンプレー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A0E180F0D8297D4C99C0F5B843E525EC" ma:contentTypeVersion="13" ma:contentTypeDescription="新しいドキュメントを作成します。" ma:contentTypeScope="" ma:versionID="2261233f43f6e03c6b3558c8d3438399">
  <xsd:schema xmlns:xsd="http://www.w3.org/2001/XMLSchema" xmlns:xs="http://www.w3.org/2001/XMLSchema" xmlns:p="http://schemas.microsoft.com/office/2006/metadata/properties" xmlns:ns2="e4d0e705-f719-4a00-8e9d-3978fdf8b764" xmlns:ns3="e2086aa5-f69e-4b19-851f-70317b8d6344" targetNamespace="http://schemas.microsoft.com/office/2006/metadata/properties" ma:root="true" ma:fieldsID="d8c23af3b2b6ddf075bf3612960bb135" ns2:_="" ns3:_="">
    <xsd:import namespace="e4d0e705-f719-4a00-8e9d-3978fdf8b764"/>
    <xsd:import namespace="e2086aa5-f69e-4b19-851f-70317b8d634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d0e705-f719-4a00-8e9d-3978fdf8b7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efac7fe9-f16c-446e-8937-6359a39fdd8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086aa5-f69e-4b19-851f-70317b8d634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223a4ffc-2d6b-4e52-a423-46ecd0933517}" ma:internalName="TaxCatchAll" ma:showField="CatchAllData" ma:web="e2086aa5-f69e-4b19-851f-70317b8d63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2086aa5-f69e-4b19-851f-70317b8d6344" xsi:nil="true"/>
    <lcf76f155ced4ddcb4097134ff3c332f xmlns="e4d0e705-f719-4a00-8e9d-3978fdf8b76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6C8FAAB-0F5F-4B98-94EB-D408F665B525}"/>
</file>

<file path=customXml/itemProps2.xml><?xml version="1.0" encoding="utf-8"?>
<ds:datastoreItem xmlns:ds="http://schemas.openxmlformats.org/officeDocument/2006/customXml" ds:itemID="{184C07DF-9F2F-4D60-9F1D-5C4AA5D9B87F}"/>
</file>

<file path=customXml/itemProps3.xml><?xml version="1.0" encoding="utf-8"?>
<ds:datastoreItem xmlns:ds="http://schemas.openxmlformats.org/officeDocument/2006/customXml" ds:itemID="{615EAD0C-A361-45FB-9077-3C582436F07F}"/>
</file>

<file path=docProps/app.xml><?xml version="1.0" encoding="utf-8"?>
<Properties xmlns="http://schemas.openxmlformats.org/officeDocument/2006/extended-properties" xmlns:vt="http://schemas.openxmlformats.org/officeDocument/2006/docPropsVTypes">
  <Template/>
  <TotalTime>2981</TotalTime>
  <Words>8087</Words>
  <Application>Microsoft Office PowerPoint</Application>
  <PresentationFormat>A4 210 x 297 mm</PresentationFormat>
  <Paragraphs>1813</Paragraphs>
  <Slides>74</Slides>
  <Notes>17</Notes>
  <HiddenSlides>0</HiddenSlides>
  <MMClips>0</MMClips>
  <ScaleCrop>false</ScaleCrop>
  <HeadingPairs>
    <vt:vector size="8" baseType="variant">
      <vt:variant>
        <vt:lpstr>使用されているフォント</vt:lpstr>
      </vt:variant>
      <vt:variant>
        <vt:i4>20</vt:i4>
      </vt:variant>
      <vt:variant>
        <vt:lpstr>テーマ</vt:lpstr>
      </vt:variant>
      <vt:variant>
        <vt:i4>1</vt:i4>
      </vt:variant>
      <vt:variant>
        <vt:lpstr>埋め込まれた OLE サーバー</vt:lpstr>
      </vt:variant>
      <vt:variant>
        <vt:i4>1</vt:i4>
      </vt:variant>
      <vt:variant>
        <vt:lpstr>スライド タイトル</vt:lpstr>
      </vt:variant>
      <vt:variant>
        <vt:i4>74</vt:i4>
      </vt:variant>
    </vt:vector>
  </HeadingPairs>
  <TitlesOfParts>
    <vt:vector size="96" baseType="lpstr">
      <vt:lpstr>BIZ UDPゴシック</vt:lpstr>
      <vt:lpstr>BIZ UDP明朝 Medium</vt:lpstr>
      <vt:lpstr>HGPｺﾞｼｯｸM</vt:lpstr>
      <vt:lpstr>HGP創英角ｺﾞｼｯｸUB</vt:lpstr>
      <vt:lpstr>HGS創英角ﾎﾟｯﾌﾟ体</vt:lpstr>
      <vt:lpstr>HGS明朝E</vt:lpstr>
      <vt:lpstr>HG丸ｺﾞｼｯｸM-PRO</vt:lpstr>
      <vt:lpstr>Meiryo UI</vt:lpstr>
      <vt:lpstr>ＭＳ Ｐゴシック</vt:lpstr>
      <vt:lpstr>UD デジタル 教科書体 N-B</vt:lpstr>
      <vt:lpstr>UD デジタル 教科書体 NK-B</vt:lpstr>
      <vt:lpstr>メイリオ</vt:lpstr>
      <vt:lpstr>Arial</vt:lpstr>
      <vt:lpstr>Arial Black</vt:lpstr>
      <vt:lpstr>Arial Rounded MT Bold</vt:lpstr>
      <vt:lpstr>Britannic Bold</vt:lpstr>
      <vt:lpstr>Century Gothic</vt:lpstr>
      <vt:lpstr>Segoe UI</vt:lpstr>
      <vt:lpstr>Times New Roman</vt:lpstr>
      <vt:lpstr>Verdana</vt:lpstr>
      <vt:lpstr>大塚商会標準フォーマット</vt:lpstr>
      <vt:lpstr>Worksheet</vt:lpstr>
      <vt:lpstr>ＴＣＯ削減と複合機入替 に伴う業務改善のご提案書</vt:lpstr>
      <vt:lpstr>はじめに</vt:lpstr>
      <vt:lpstr>本日のご提案内容</vt:lpstr>
      <vt:lpstr>大塚商会のご紹介</vt:lpstr>
      <vt:lpstr>会社概要</vt:lpstr>
      <vt:lpstr>大塚商会の総合力</vt:lpstr>
      <vt:lpstr>サービスの概念</vt:lpstr>
      <vt:lpstr>サポート体制について</vt:lpstr>
      <vt:lpstr>サポート体制　運用フロー</vt:lpstr>
      <vt:lpstr>サポート体制　たよれーるコンタクトセンター</vt:lpstr>
      <vt:lpstr>正社員の職種別人員構成（連結）</vt:lpstr>
      <vt:lpstr>大塚商会のフロントライン営業体制について</vt:lpstr>
      <vt:lpstr>サポート時間ご案内</vt:lpstr>
      <vt:lpstr>＊＊＊＊様 と 大塚商会</vt:lpstr>
      <vt:lpstr>お取引実績 （過去12ヶ月）</vt:lpstr>
      <vt:lpstr>大塚商会がご提供する価値</vt:lpstr>
      <vt:lpstr>ご提案機器について</vt:lpstr>
      <vt:lpstr>ご提案メーカー</vt:lpstr>
      <vt:lpstr>MultiLink-Panel</vt:lpstr>
      <vt:lpstr>コピー画面</vt:lpstr>
      <vt:lpstr>ファクス画面</vt:lpstr>
      <vt:lpstr>個人認証システムAE2</vt:lpstr>
      <vt:lpstr>カンタン私書箱プリントAE2</vt:lpstr>
      <vt:lpstr>オンデマンド印刷機能</vt:lpstr>
      <vt:lpstr>オンデマンド印刷機能　導入事例</vt:lpstr>
      <vt:lpstr>ロケーションフリー印刷</vt:lpstr>
      <vt:lpstr>QuickスキャンV6</vt:lpstr>
      <vt:lpstr>QuickスキャンV6連携　－クラウド会計ソフト freee会計ー</vt:lpstr>
      <vt:lpstr>クラウド会計ソフト freee会計　モデル見積</vt:lpstr>
      <vt:lpstr>両面・集約・製本機能　–TCO削減-</vt:lpstr>
      <vt:lpstr>2色機能でランニングコスト削減</vt:lpstr>
      <vt:lpstr>ペーパーレスFAX  運用イメージ</vt:lpstr>
      <vt:lpstr>ペーパーレスFAX　振り分け方法</vt:lpstr>
      <vt:lpstr>Easyファクス</vt:lpstr>
      <vt:lpstr>IP FAX</vt:lpstr>
      <vt:lpstr>LogキャプチャNX Plus 　–画像ログ取得-</vt:lpstr>
      <vt:lpstr>LogキャプチャNX Plus　–集計業務-</vt:lpstr>
      <vt:lpstr>複合機＋ドキュメント管理</vt:lpstr>
      <vt:lpstr>複合機＋クラウドサービス</vt:lpstr>
      <vt:lpstr>EMPOWERING DIGITAL WORKPLACES アプリケーション</vt:lpstr>
      <vt:lpstr>RICOH　カンタンストレージ活用 - EMPOWERING DIGITAL WORKPLACES　- </vt:lpstr>
      <vt:lpstr>RICOH Always Current Technology</vt:lpstr>
      <vt:lpstr>紙折りユニット　－インナー紙折りユニット FD3020ー</vt:lpstr>
      <vt:lpstr>1パス両面ADF　ー小サイズ原稿のスキャンー</vt:lpstr>
      <vt:lpstr>M-PaCプリンター</vt:lpstr>
      <vt:lpstr>M-PaCプリンターの導入メリット</vt:lpstr>
      <vt:lpstr>ご提案機ラインアップ(カラー複合機)</vt:lpstr>
      <vt:lpstr>ご提案機ラインアップ(カラー複合機/M-PaCプリンター)</vt:lpstr>
      <vt:lpstr>ご提案機ラインアップ(モノクロ複合機)</vt:lpstr>
      <vt:lpstr>ご提案機ラインアップ(モノクロ複合機/M-PaCプリンター)</vt:lpstr>
      <vt:lpstr>ご提案機ラインアップ(モノクロ複合機/M-PaCプリンター)</vt:lpstr>
      <vt:lpstr>トータルコスト比較</vt:lpstr>
      <vt:lpstr>プリントオンデマンド機</vt:lpstr>
      <vt:lpstr>RICOH Pro Cシリーズ</vt:lpstr>
      <vt:lpstr>POD機導入効果</vt:lpstr>
      <vt:lpstr>オフセット印刷並みの本格的な品質</vt:lpstr>
      <vt:lpstr>印刷可能な用紙一例</vt:lpstr>
      <vt:lpstr>作成可能な印刷物一例</vt:lpstr>
      <vt:lpstr>外注コスト削減　～コスト比較～</vt:lpstr>
      <vt:lpstr>大塚商会でご導入頂くメリット ～継続的な業務改革～</vt:lpstr>
      <vt:lpstr>大塚商会のDXソリューション</vt:lpstr>
      <vt:lpstr>大塚商会はDX認定取得事業者です</vt:lpstr>
      <vt:lpstr>デジタルトランスフォーメーション推進のご提案</vt:lpstr>
      <vt:lpstr>DX5つの柱</vt:lpstr>
      <vt:lpstr>DX推進に役立つソリューション例</vt:lpstr>
      <vt:lpstr>段階的なご提案イメージ</vt:lpstr>
      <vt:lpstr>DX統合パッケージ「SMILE V2 シリーズ」</vt:lpstr>
      <vt:lpstr>当社のデジタルシフトの歩み</vt:lpstr>
      <vt:lpstr>大塚商会も実践しています</vt:lpstr>
      <vt:lpstr>DX推進のご支援イメージ</vt:lpstr>
      <vt:lpstr>DX Office のご紹介</vt:lpstr>
      <vt:lpstr>ボリュームディスカウントのご提供</vt:lpstr>
      <vt:lpstr>最後に</vt:lpstr>
      <vt:lpstr>PowerPoint プレゼンテーション</vt:lpstr>
    </vt:vector>
  </TitlesOfParts>
  <Company>大塚商会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提案書タイトルサブタイトルなし（32ポイント）</dc:title>
  <dc:creator>SSC FL2</dc:creator>
  <cp:lastModifiedBy>大橋 藍子</cp:lastModifiedBy>
  <cp:revision>233</cp:revision>
  <cp:lastPrinted>2021-06-03T04:03:32Z</cp:lastPrinted>
  <dcterms:created xsi:type="dcterms:W3CDTF">2007-04-25T04:32:05Z</dcterms:created>
  <dcterms:modified xsi:type="dcterms:W3CDTF">2025-08-25T04:32:46Z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0x010100A0E180F0D8297D4C99C0F5B843E525EC</vt:lpwstr>
  </property>
</Properties>
</file>